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3" r:id="rId3"/>
    <p:sldId id="265" r:id="rId4"/>
    <p:sldId id="266" r:id="rId5"/>
    <p:sldId id="264" r:id="rId6"/>
    <p:sldId id="267" r:id="rId7"/>
    <p:sldId id="280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99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43" autoAdjust="0"/>
    <p:restoredTop sz="90929"/>
  </p:normalViewPr>
  <p:slideViewPr>
    <p:cSldViewPr>
      <p:cViewPr varScale="1">
        <p:scale>
          <a:sx n="68" d="100"/>
          <a:sy n="68" d="100"/>
        </p:scale>
        <p:origin x="1368" y="54"/>
      </p:cViewPr>
      <p:guideLst>
        <p:guide orient="horz" pos="216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4C914-B075-4CD5-BF90-0640277CDFA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2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C61E6-B4FF-4C07-986D-0C8EF2C1075D}" type="slidenum">
              <a:rPr lang="es-ES"/>
              <a:pPr/>
              <a:t>1</a:t>
            </a:fld>
            <a:endParaRPr lang="es-E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322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B79E8-AF8C-4666-9FD1-F703D3DDA1E8}" type="slidenum">
              <a:rPr lang="es-ES"/>
              <a:pPr/>
              <a:t>2</a:t>
            </a:fld>
            <a:endParaRPr lang="es-ES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78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9C3BC-0327-45F5-BB93-ECD33F7C10D9}" type="slidenum">
              <a:rPr lang="es-ES"/>
              <a:pPr/>
              <a:t>3</a:t>
            </a:fld>
            <a:endParaRPr lang="es-E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965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5BA8D-DAAE-4B18-8F34-4527E7811643}" type="slidenum">
              <a:rPr lang="es-ES"/>
              <a:pPr/>
              <a:t>4</a:t>
            </a:fld>
            <a:endParaRPr lang="es-E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8343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96C47-8BFE-47B6-B446-9FD9D54341D1}" type="slidenum">
              <a:rPr lang="es-ES"/>
              <a:pPr/>
              <a:t>5</a:t>
            </a:fld>
            <a:endParaRPr lang="es-E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704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B5ABFB-A8D3-4153-9A14-F42D7A2C5E07}" type="slidenum">
              <a:rPr lang="es-ES"/>
              <a:pPr/>
              <a:t>6</a:t>
            </a:fld>
            <a:endParaRPr lang="es-E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0745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FE1D6D-4995-4D5D-BC9D-339957F24B01}" type="slidenum">
              <a:rPr lang="es-ES"/>
              <a:pPr/>
              <a:t>7</a:t>
            </a:fld>
            <a:endParaRPr lang="es-E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232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DA863-87A8-470A-9392-19380F0EF34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81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272D0-635E-4797-A23D-2E04E44F8FF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161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95BE9-0BB1-4462-A612-50015CC2997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62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4D643-012E-4480-8A00-F61F77C5DF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34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C4BD-9D09-46D1-965C-68734865D1C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64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DD7D2-D8B6-4F2E-A198-DBBD91CADFE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55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F5352-B517-4CB5-9621-776060D63B0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62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6B320-29E3-48EF-B0B9-60CFEF22138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88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58043-0C3F-4029-A110-EEA1E583370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4762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C2066-C244-49AF-AFC1-D5846C13A77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04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C9359-7DC1-4597-879B-48E8A6C8CE1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74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D70FFA-47C9-4804-A5C3-FEEE5D930F5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laf.edu/depts/chemistry/courses/toolkits/121/js/lewi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822325" y="609600"/>
            <a:ext cx="8093075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/>
              <a:t>Hibridación (Teoría de enlace valencia)</a:t>
            </a:r>
          </a:p>
          <a:p>
            <a:endParaRPr lang="es-ES_tradnl"/>
          </a:p>
          <a:p>
            <a:r>
              <a:rPr lang="es-ES_tradnl" sz="2000" b="1"/>
              <a:t>La hibridación consiste en mezclar orbitales puros s, p y d de un átomo de tal manera que se producen orbitales híbridos y se maximice el traslape en un enlace covalente. </a:t>
            </a:r>
            <a:r>
              <a:rPr lang="es-ES_tradnl" sz="2000" b="1">
                <a:solidFill>
                  <a:srgbClr val="CC0000"/>
                </a:solidFill>
              </a:rPr>
              <a:t>Predice y explica gemoetrías.</a:t>
            </a:r>
            <a:endParaRPr lang="es-ES" sz="2000" b="1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90600" y="2778125"/>
            <a:ext cx="2830513" cy="2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Ejemplo: CH</a:t>
            </a:r>
            <a:r>
              <a:rPr lang="es-ES_tradnl" sz="2000" baseline="-25000"/>
              <a:t>4</a:t>
            </a:r>
          </a:p>
          <a:p>
            <a:endParaRPr lang="es-ES_tradnl" sz="2000" baseline="-25000"/>
          </a:p>
          <a:p>
            <a:r>
              <a:rPr lang="es-ES_tradnl" sz="2000"/>
              <a:t>                   C   1s</a:t>
            </a:r>
            <a:r>
              <a:rPr lang="es-ES_tradnl" sz="2000" baseline="30000"/>
              <a:t>2</a:t>
            </a:r>
            <a:r>
              <a:rPr lang="es-ES_tradnl" sz="2000"/>
              <a:t> </a:t>
            </a:r>
            <a:r>
              <a:rPr lang="es-ES_tradnl" sz="2000">
                <a:solidFill>
                  <a:schemeClr val="accent2"/>
                </a:solidFill>
              </a:rPr>
              <a:t>2s</a:t>
            </a:r>
            <a:r>
              <a:rPr lang="es-ES_tradnl" sz="2000" baseline="30000">
                <a:solidFill>
                  <a:schemeClr val="accent2"/>
                </a:solidFill>
              </a:rPr>
              <a:t>2</a:t>
            </a:r>
            <a:r>
              <a:rPr lang="es-ES_tradnl" sz="2000">
                <a:solidFill>
                  <a:schemeClr val="accent2"/>
                </a:solidFill>
              </a:rPr>
              <a:t> 2p</a:t>
            </a:r>
            <a:r>
              <a:rPr lang="es-ES_tradnl" sz="2000" baseline="30000">
                <a:solidFill>
                  <a:schemeClr val="accent2"/>
                </a:solidFill>
              </a:rPr>
              <a:t>2</a:t>
            </a:r>
          </a:p>
          <a:p>
            <a:endParaRPr lang="es-ES_tradnl" sz="2000" baseline="30000">
              <a:solidFill>
                <a:schemeClr val="accent2"/>
              </a:solidFill>
            </a:endParaRPr>
          </a:p>
          <a:p>
            <a:endParaRPr lang="es-ES_tradnl" sz="2000" baseline="30000">
              <a:solidFill>
                <a:schemeClr val="accent2"/>
              </a:solidFill>
            </a:endParaRPr>
          </a:p>
          <a:p>
            <a:r>
              <a:rPr lang="es-ES_tradnl" sz="2000"/>
              <a:t>Promoción  C</a:t>
            </a:r>
            <a:r>
              <a:rPr lang="es-ES_tradnl" sz="2000" baseline="30000"/>
              <a:t>*</a:t>
            </a:r>
            <a:r>
              <a:rPr lang="es-ES_tradnl" sz="2000"/>
              <a:t> 1s</a:t>
            </a:r>
            <a:r>
              <a:rPr lang="es-ES_tradnl" sz="2000" baseline="30000"/>
              <a:t>2</a:t>
            </a:r>
            <a:r>
              <a:rPr lang="es-ES_tradnl" sz="2000"/>
              <a:t> </a:t>
            </a:r>
            <a:r>
              <a:rPr lang="es-ES_tradnl" sz="2000">
                <a:solidFill>
                  <a:schemeClr val="accent2"/>
                </a:solidFill>
              </a:rPr>
              <a:t>2s</a:t>
            </a:r>
            <a:r>
              <a:rPr lang="es-ES_tradnl" sz="2000" baseline="30000">
                <a:solidFill>
                  <a:schemeClr val="accent2"/>
                </a:solidFill>
              </a:rPr>
              <a:t>1</a:t>
            </a:r>
            <a:r>
              <a:rPr lang="es-ES_tradnl" sz="2000">
                <a:solidFill>
                  <a:schemeClr val="accent2"/>
                </a:solidFill>
              </a:rPr>
              <a:t> 2p</a:t>
            </a:r>
            <a:r>
              <a:rPr lang="es-ES_tradnl" sz="2000" baseline="30000">
                <a:solidFill>
                  <a:schemeClr val="accent2"/>
                </a:solidFill>
              </a:rPr>
              <a:t>3</a:t>
            </a:r>
            <a:endParaRPr lang="es-ES_tradnl" sz="2000"/>
          </a:p>
          <a:p>
            <a:endParaRPr lang="es-ES_tradnl" sz="2000"/>
          </a:p>
          <a:p>
            <a:endParaRPr lang="es-E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724400" y="3387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334000" y="3387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638800" y="3387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5943600" y="3387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4724400" y="35401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2s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5581650" y="35401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4953000" y="346392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4876800" y="3387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 flipV="1">
            <a:off x="5486400" y="3387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V="1">
            <a:off x="5791200" y="3387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6096000" y="3997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4724400" y="3981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5334000" y="3981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638800" y="3981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5943600" y="3981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4724400" y="4133850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2s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5581650" y="4133850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V="1">
            <a:off x="4876800" y="3981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5486400" y="3981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 flipV="1">
            <a:off x="5791200" y="3981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25" name="AutoShape 33"/>
          <p:cNvSpPr>
            <a:spLocks/>
          </p:cNvSpPr>
          <p:nvPr/>
        </p:nvSpPr>
        <p:spPr bwMode="auto">
          <a:xfrm rot="-5400000">
            <a:off x="5334000" y="3844925"/>
            <a:ext cx="381000" cy="1600200"/>
          </a:xfrm>
          <a:prstGeom prst="leftBrace">
            <a:avLst>
              <a:gd name="adj1" fmla="val 3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 flipV="1">
            <a:off x="6248400" y="5140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51816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54864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57912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60960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5375275" y="5368925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sp</a:t>
            </a:r>
            <a:r>
              <a:rPr lang="es-ES_tradnl" sz="2000" baseline="30000">
                <a:solidFill>
                  <a:schemeClr val="accent2"/>
                </a:solidFill>
              </a:rPr>
              <a:t>3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8233" name="Line 41"/>
          <p:cNvSpPr>
            <a:spLocks noChangeShapeType="1"/>
          </p:cNvSpPr>
          <p:nvPr/>
        </p:nvSpPr>
        <p:spPr bwMode="auto">
          <a:xfrm flipV="1">
            <a:off x="53340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34" name="Line 42"/>
          <p:cNvSpPr>
            <a:spLocks noChangeShapeType="1"/>
          </p:cNvSpPr>
          <p:nvPr/>
        </p:nvSpPr>
        <p:spPr bwMode="auto">
          <a:xfrm flipV="1">
            <a:off x="56388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35" name="Line 43"/>
          <p:cNvSpPr>
            <a:spLocks noChangeShapeType="1"/>
          </p:cNvSpPr>
          <p:nvPr/>
        </p:nvSpPr>
        <p:spPr bwMode="auto">
          <a:xfrm flipV="1">
            <a:off x="59436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1524000" y="4987925"/>
            <a:ext cx="2590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2000"/>
              <a:t>4 orbitales híbridos sp</a:t>
            </a:r>
            <a:r>
              <a:rPr lang="es-ES_tradnl" sz="2000" baseline="30000"/>
              <a:t>3 </a:t>
            </a:r>
            <a:r>
              <a:rPr lang="es-ES_tradnl" sz="2000"/>
              <a:t>equivalentes energética y espacialmente</a:t>
            </a:r>
            <a:endParaRPr lang="es-ES" sz="2000"/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4343400" y="57499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CC0000"/>
                </a:solidFill>
              </a:rPr>
              <a:t>H</a:t>
            </a:r>
            <a:endParaRPr lang="es-ES" sz="2000">
              <a:solidFill>
                <a:srgbClr val="CC0000"/>
              </a:solidFill>
            </a:endParaRP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4953000" y="57499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CC0000"/>
                </a:solidFill>
              </a:rPr>
              <a:t>H</a:t>
            </a:r>
            <a:endParaRPr lang="es-ES" sz="2000">
              <a:solidFill>
                <a:srgbClr val="CC0000"/>
              </a:solidFill>
            </a:endParaRP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5562600" y="57499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CC0000"/>
                </a:solidFill>
              </a:rPr>
              <a:t>H</a:t>
            </a:r>
            <a:endParaRPr lang="es-ES" sz="2000">
              <a:solidFill>
                <a:srgbClr val="CC0000"/>
              </a:solidFill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6184900" y="5749925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rgbClr val="CC0000"/>
                </a:solidFill>
              </a:rPr>
              <a:t>H</a:t>
            </a:r>
            <a:endParaRPr lang="es-ES" sz="2000">
              <a:solidFill>
                <a:srgbClr val="CC0000"/>
              </a:solidFill>
            </a:endParaRPr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 flipV="1">
            <a:off x="8229600" y="51403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71628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74676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77724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51" name="Rectangle 59"/>
          <p:cNvSpPr>
            <a:spLocks noChangeArrowheads="1"/>
          </p:cNvSpPr>
          <p:nvPr/>
        </p:nvSpPr>
        <p:spPr bwMode="auto">
          <a:xfrm>
            <a:off x="8077200" y="512445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 flipV="1">
            <a:off x="73152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 flipV="1">
            <a:off x="76200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 flipV="1">
            <a:off x="7924800" y="51244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7391400" y="5200650"/>
            <a:ext cx="0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7696200" y="5200650"/>
            <a:ext cx="0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8001000" y="5200650"/>
            <a:ext cx="0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8305800" y="5200650"/>
            <a:ext cx="0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cxnSp>
        <p:nvCxnSpPr>
          <p:cNvPr id="8259" name="AutoShape 67"/>
          <p:cNvCxnSpPr>
            <a:cxnSpLocks noChangeShapeType="1"/>
            <a:stCxn id="8237" idx="0"/>
            <a:endCxn id="8233" idx="0"/>
          </p:cNvCxnSpPr>
          <p:nvPr/>
        </p:nvCxnSpPr>
        <p:spPr bwMode="auto">
          <a:xfrm rot="16200000">
            <a:off x="4732337" y="5148263"/>
            <a:ext cx="396875" cy="8064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0" name="AutoShape 68"/>
          <p:cNvCxnSpPr>
            <a:cxnSpLocks noChangeShapeType="1"/>
            <a:stCxn id="8241" idx="0"/>
            <a:endCxn id="8234" idx="0"/>
          </p:cNvCxnSpPr>
          <p:nvPr/>
        </p:nvCxnSpPr>
        <p:spPr bwMode="auto">
          <a:xfrm rot="16200000">
            <a:off x="5189537" y="5300663"/>
            <a:ext cx="396875" cy="5016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1" name="AutoShape 69"/>
          <p:cNvCxnSpPr>
            <a:cxnSpLocks noChangeShapeType="1"/>
            <a:stCxn id="8243" idx="0"/>
            <a:endCxn id="8235" idx="0"/>
          </p:cNvCxnSpPr>
          <p:nvPr/>
        </p:nvCxnSpPr>
        <p:spPr bwMode="auto">
          <a:xfrm rot="16200000">
            <a:off x="5646737" y="5453063"/>
            <a:ext cx="396875" cy="1968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2" name="AutoShape 70"/>
          <p:cNvCxnSpPr>
            <a:cxnSpLocks noChangeShapeType="1"/>
            <a:stCxn id="8245" idx="0"/>
            <a:endCxn id="8230" idx="2"/>
          </p:cNvCxnSpPr>
          <p:nvPr/>
        </p:nvCxnSpPr>
        <p:spPr bwMode="auto">
          <a:xfrm rot="5400000" flipH="1">
            <a:off x="6110287" y="5491163"/>
            <a:ext cx="396875" cy="1206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63" name="AutoShape 71"/>
          <p:cNvSpPr>
            <a:spLocks noChangeArrowheads="1"/>
          </p:cNvSpPr>
          <p:nvPr/>
        </p:nvSpPr>
        <p:spPr bwMode="auto">
          <a:xfrm>
            <a:off x="6705600" y="5216525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OH sp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2514600"/>
            <a:ext cx="3476625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838200" y="609600"/>
          <a:ext cx="43751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CS ChemDraw Drawing" r:id="rId5" imgW="3416040" imgH="777240" progId="ChemDraw.Document.6.0">
                  <p:embed/>
                </p:oleObj>
              </mc:Choice>
              <mc:Fallback>
                <p:oleObj name="CS ChemDraw Drawing" r:id="rId5" imgW="3416040" imgH="77724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9600"/>
                        <a:ext cx="43751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629400" y="838200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4 O.H. sp</a:t>
            </a:r>
            <a:r>
              <a:rPr lang="es-ES_tradnl" baseline="30000"/>
              <a:t>3</a:t>
            </a:r>
            <a:endParaRPr lang="es-E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5562600" y="1143000"/>
            <a:ext cx="762000" cy="0"/>
          </a:xfrm>
          <a:prstGeom prst="line">
            <a:avLst/>
          </a:prstGeom>
          <a:noFill/>
          <a:ln w="34925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553200" y="2759075"/>
            <a:ext cx="2359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Tetraedro </a:t>
            </a:r>
          </a:p>
          <a:p>
            <a:r>
              <a:rPr lang="es-ES_tradnl"/>
              <a:t>ángulos de 109.4</a:t>
            </a:r>
            <a:r>
              <a:rPr lang="es-ES_tradnl" baseline="30000"/>
              <a:t>o</a:t>
            </a:r>
            <a:endParaRPr lang="es-ES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7162800" y="17526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14400" y="1676400"/>
            <a:ext cx="461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Suma de las funciones s, px, py y pz</a:t>
            </a:r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OH sp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900" y="3048000"/>
            <a:ext cx="4443413" cy="353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705600" y="3581400"/>
            <a:ext cx="22383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   3O.H sp</a:t>
            </a:r>
            <a:r>
              <a:rPr lang="es-ES_tradnl" baseline="30000"/>
              <a:t>2</a:t>
            </a:r>
          </a:p>
          <a:p>
            <a:endParaRPr lang="es-ES_tradnl" baseline="30000"/>
          </a:p>
          <a:p>
            <a:r>
              <a:rPr lang="es-ES_tradnl"/>
              <a:t>Arreglo: trigonal</a:t>
            </a:r>
            <a:endParaRPr lang="es-ES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464820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181600" y="2057400"/>
            <a:ext cx="371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Suma de orbitales: s, px y py</a:t>
            </a:r>
            <a:endParaRPr lang="es-E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rot="5385677">
            <a:off x="7085807" y="3123406"/>
            <a:ext cx="762000" cy="1587"/>
          </a:xfrm>
          <a:prstGeom prst="line">
            <a:avLst/>
          </a:prstGeom>
          <a:noFill/>
          <a:ln w="34925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32766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9050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5146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8194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1242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905000" y="11271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2s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762250" y="11271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V="1">
            <a:off x="20574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26670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29718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V="1">
            <a:off x="6400800" y="10064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9530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52578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5626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62484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51054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54102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V="1">
            <a:off x="57150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57200" y="228600"/>
            <a:ext cx="1766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Hibridación sp</a:t>
            </a:r>
            <a:r>
              <a:rPr lang="es-ES_tradnl" sz="2000" baseline="30000"/>
              <a:t>2</a:t>
            </a:r>
            <a:endParaRPr lang="es-ES" sz="2000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241925" y="115728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sp</a:t>
            </a:r>
            <a:r>
              <a:rPr lang="es-ES_tradnl" sz="2000" baseline="30000">
                <a:solidFill>
                  <a:schemeClr val="accent2"/>
                </a:solidFill>
              </a:rPr>
              <a:t>2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6248400" y="1143000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3581400" y="1066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3565525" y="647700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800"/>
              <a:t>hibridación</a:t>
            </a:r>
            <a:endParaRPr lang="es-E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400800" y="3581400"/>
            <a:ext cx="19669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   2 O.H sp</a:t>
            </a:r>
            <a:endParaRPr lang="es-ES_tradnl" baseline="30000"/>
          </a:p>
          <a:p>
            <a:endParaRPr lang="es-ES_tradnl" baseline="30000"/>
          </a:p>
          <a:p>
            <a:r>
              <a:rPr lang="es-ES_tradnl"/>
              <a:t>Arreglo: lineal</a:t>
            </a:r>
            <a:endParaRPr lang="es-ES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07"/>
          <a:stretch>
            <a:fillRect/>
          </a:stretch>
        </p:blipFill>
        <p:spPr bwMode="auto">
          <a:xfrm>
            <a:off x="1219200" y="1828800"/>
            <a:ext cx="3276600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343400" y="1981200"/>
            <a:ext cx="3236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Suma de orbitales: s y pz</a:t>
            </a:r>
            <a:endParaRPr lang="es-E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rot="5385677">
            <a:off x="6630194" y="2971006"/>
            <a:ext cx="762000" cy="1588"/>
          </a:xfrm>
          <a:prstGeom prst="line">
            <a:avLst/>
          </a:prstGeom>
          <a:noFill/>
          <a:ln w="34925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V="1">
            <a:off x="32766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19050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5146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28194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3124200" y="974725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905000" y="11271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2s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762250" y="1127125"/>
            <a:ext cx="43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2p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0574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26670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2971800" y="974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6400800" y="10064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49530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52578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59436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6248400" y="9906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51054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 flipV="1">
            <a:off x="54102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 flipV="1">
            <a:off x="60960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457200" y="228600"/>
            <a:ext cx="1684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Hibridación sp</a:t>
            </a:r>
            <a:endParaRPr lang="es-ES" sz="2000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5105400" y="11271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sp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6096000" y="1127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>
                <a:solidFill>
                  <a:schemeClr val="accent2"/>
                </a:solidFill>
              </a:rPr>
              <a:t>p</a:t>
            </a:r>
            <a:endParaRPr lang="es-ES" sz="2000">
              <a:solidFill>
                <a:schemeClr val="accent2"/>
              </a:solidFill>
            </a:endParaRP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3581400" y="1066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565525" y="647700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800"/>
              <a:t>hibridación</a:t>
            </a:r>
            <a:endParaRPr lang="es-ES" sz="1800"/>
          </a:p>
        </p:txBody>
      </p:sp>
      <p:pic>
        <p:nvPicPr>
          <p:cNvPr id="12318" name="Picture 30" descr="OH sp"/>
          <p:cNvPicPr>
            <a:picLocks noChangeAspect="1" noChangeArrowheads="1"/>
          </p:cNvPicPr>
          <p:nvPr/>
        </p:nvPicPr>
        <p:blipFill>
          <a:blip r:embed="rId4">
            <a:lum bright="-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24200"/>
            <a:ext cx="42672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OH dsp3"/>
          <p:cNvPicPr>
            <a:picLocks noChangeAspect="1" noChangeArrowheads="1"/>
          </p:cNvPicPr>
          <p:nvPr/>
        </p:nvPicPr>
        <p:blipFill>
          <a:blip r:embed="rId3">
            <a:lum bright="-4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8" y="1562100"/>
            <a:ext cx="3535362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OH d2sp3"/>
          <p:cNvPicPr>
            <a:picLocks noChangeAspect="1" noChangeArrowheads="1"/>
          </p:cNvPicPr>
          <p:nvPr/>
        </p:nvPicPr>
        <p:blipFill>
          <a:blip r:embed="rId4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63688"/>
            <a:ext cx="381000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81000" y="685800"/>
            <a:ext cx="8504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¿ Cual será la geometría e hibridación que se representa en las siguientes figuras? </a:t>
            </a:r>
            <a:endParaRPr lang="es-ES" sz="20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346325" y="5603875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a)</a:t>
            </a:r>
            <a:endParaRPr lang="es-E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308725" y="5527675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b)</a:t>
            </a:r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31925" y="9286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MX" sz="2000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533400" y="381000"/>
          <a:ext cx="8153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ocumento" r:id="rId4" imgW="5720040" imgH="1459080" progId="Word.Document.8">
                  <p:embed/>
                </p:oleObj>
              </mc:Choice>
              <mc:Fallback>
                <p:oleObj name="Documento" r:id="rId4" imgW="5720040" imgH="14590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636" r="10873" b="6796"/>
                      <a:stretch>
                        <a:fillRect/>
                      </a:stretch>
                    </p:blipFill>
                    <p:spPr bwMode="auto">
                      <a:xfrm>
                        <a:off x="533400" y="381000"/>
                        <a:ext cx="8153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38200" y="3429000"/>
            <a:ext cx="755967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2000"/>
              <a:t>1)Hacer estructura de Lewis</a:t>
            </a:r>
          </a:p>
          <a:p>
            <a:r>
              <a:rPr lang="es-ES_tradnl" sz="2000"/>
              <a:t>2) Para el átomo central  identificar los orbitales y electrones de valencia (configuración electrónica)</a:t>
            </a:r>
          </a:p>
          <a:p>
            <a:r>
              <a:rPr lang="es-ES_tradnl" sz="2000"/>
              <a:t>3) Obtener No de pares totales (solitarios y sencillos)</a:t>
            </a:r>
          </a:p>
          <a:p>
            <a:r>
              <a:rPr lang="es-ES_tradnl" sz="2000"/>
              <a:t>3)Mezclar orbitales s, p y d (en ese orden) de manera que:</a:t>
            </a:r>
          </a:p>
          <a:p>
            <a:endParaRPr lang="es-ES_tradnl" sz="2000"/>
          </a:p>
          <a:p>
            <a:r>
              <a:rPr lang="es-ES_tradnl" sz="2000"/>
              <a:t>Orbitales puros a mezclar = Orbitales híbridos que se obtendrán</a:t>
            </a:r>
            <a:endParaRPr lang="es-ES" sz="20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35475" y="6172200"/>
            <a:ext cx="2135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/>
              <a:t>No de Pares totales</a:t>
            </a:r>
            <a:endParaRPr lang="es-ES" sz="2000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0" y="5715000"/>
            <a:ext cx="228600" cy="533400"/>
          </a:xfrm>
          <a:prstGeom prst="down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90600" y="2971800"/>
            <a:ext cx="156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Estrategia :</a:t>
            </a:r>
            <a:endParaRPr lang="es-E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26670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898525" y="1031875"/>
            <a:ext cx="7864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/>
              <a:t>Ejercicios de estructuras de Lewis, carga formal y estructuras resonantes:</a:t>
            </a:r>
            <a:endParaRPr lang="es-E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7950" y="2349500"/>
            <a:ext cx="89027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hlinkClick r:id="rId3"/>
              </a:rPr>
              <a:t>http://www.stolaf.edu/depts/chemistry/courses/toolkits/121/js/lewis/</a:t>
            </a:r>
            <a:endParaRPr lang="es-ES_tradnl" b="1"/>
          </a:p>
          <a:p>
            <a:endParaRPr lang="es-ES_tradnl" b="1">
              <a:solidFill>
                <a:srgbClr val="CC0000"/>
              </a:solidFill>
            </a:endParaRPr>
          </a:p>
          <a:p>
            <a:endParaRPr lang="es-ES_tradnl"/>
          </a:p>
          <a:p>
            <a:endParaRPr lang="es-ES_tradnl"/>
          </a:p>
          <a:p>
            <a:r>
              <a:rPr lang="es-ES_tradnl"/>
              <a:t>Hacer 10 de las moléculas que se tienen en opciones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255</Words>
  <Application>Microsoft Office PowerPoint</Application>
  <PresentationFormat>Presentación en pantalla (4:3)</PresentationFormat>
  <Paragraphs>67</Paragraphs>
  <Slides>7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Times New Roman</vt:lpstr>
      <vt:lpstr>Arial</vt:lpstr>
      <vt:lpstr>Symbol</vt:lpstr>
      <vt:lpstr>Book Antiqua</vt:lpstr>
      <vt:lpstr>Diseño predeterminado</vt:lpstr>
      <vt:lpstr>CS ChemDraw Drawing</vt:lpstr>
      <vt:lpstr>Microsoft Document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Facultad de Qu'imica,UNAM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Martin</dc:creator>
  <cp:lastModifiedBy>Vmus</cp:lastModifiedBy>
  <cp:revision>11</cp:revision>
  <dcterms:created xsi:type="dcterms:W3CDTF">2004-11-18T23:29:40Z</dcterms:created>
  <dcterms:modified xsi:type="dcterms:W3CDTF">2013-10-10T05:00:44Z</dcterms:modified>
</cp:coreProperties>
</file>