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74" r:id="rId3"/>
    <p:sldId id="275" r:id="rId4"/>
    <p:sldId id="276" r:id="rId5"/>
    <p:sldId id="268" r:id="rId6"/>
    <p:sldId id="271" r:id="rId7"/>
    <p:sldId id="270" r:id="rId8"/>
    <p:sldId id="269" r:id="rId9"/>
    <p:sldId id="272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3" autoAdjust="0"/>
    <p:restoredTop sz="90929"/>
  </p:normalViewPr>
  <p:slideViewPr>
    <p:cSldViewPr>
      <p:cViewPr varScale="1">
        <p:scale>
          <a:sx n="68" d="100"/>
          <a:sy n="68" d="100"/>
        </p:scale>
        <p:origin x="1368" y="5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511870-47AC-4EFA-AFC1-C81351055F0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759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3C58E-E9BB-423A-AD06-84444A6EECBF}" type="slidenum">
              <a:rPr lang="es-ES"/>
              <a:pPr/>
              <a:t>1</a:t>
            </a:fld>
            <a:endParaRPr lang="es-E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305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A3D31-80A2-4D1A-B903-22BD9926C65A}" type="slidenum">
              <a:rPr lang="es-ES"/>
              <a:pPr/>
              <a:t>2</a:t>
            </a:fld>
            <a:endParaRPr lang="es-E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393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F9249-EDCE-4DCC-B270-1410A9B3D7C2}" type="slidenum">
              <a:rPr lang="es-ES"/>
              <a:pPr/>
              <a:t>3</a:t>
            </a:fld>
            <a:endParaRPr lang="es-E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38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4E3CE-10A6-4710-AA8F-283B385A3E74}" type="slidenum">
              <a:rPr lang="es-ES"/>
              <a:pPr/>
              <a:t>4</a:t>
            </a:fld>
            <a:endParaRPr lang="es-E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378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C1608-FAD6-4381-9295-8F36AD32C533}" type="slidenum">
              <a:rPr lang="es-ES"/>
              <a:pPr/>
              <a:t>5</a:t>
            </a:fld>
            <a:endParaRPr lang="es-E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805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54CC0-9B8A-430D-A8CC-75BC6F2EE872}" type="slidenum">
              <a:rPr lang="es-ES"/>
              <a:pPr/>
              <a:t>6</a:t>
            </a:fld>
            <a:endParaRPr lang="es-E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399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9E0566-0854-485F-A2B4-E0E1C56C9B93}" type="slidenum">
              <a:rPr lang="es-ES"/>
              <a:pPr/>
              <a:t>7</a:t>
            </a:fld>
            <a:endParaRPr lang="es-E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107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A8CE9-C17E-426B-B98C-559E39748206}" type="slidenum">
              <a:rPr lang="es-ES"/>
              <a:pPr/>
              <a:t>8</a:t>
            </a:fld>
            <a:endParaRPr lang="es-E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6516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8A6AA-D296-47A6-AE3A-5C06227497F7}" type="slidenum">
              <a:rPr lang="es-ES"/>
              <a:pPr/>
              <a:t>9</a:t>
            </a:fld>
            <a:endParaRPr lang="es-E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88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D92E0-6AC0-4FAB-A7FC-D9BEFE8CD89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63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F44B2-ACE7-4C14-BFD4-D08C0316444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4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7C243-3BCD-4976-9BCB-C810DAC13DF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38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9490C-AAC6-4306-B0A9-F8C68EF671B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89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1F04B-1E90-4354-9E28-CF2B10C5E43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27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C88F5-E04E-4109-8138-A31FBAEBE4B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43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A7F34-95C4-4402-9C97-5B373804F2B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747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A13D9-A603-4E8C-9575-D125322808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89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430F-90E1-40FD-8BFD-6FB8C092B59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71F35-DFD1-43D5-B784-01D76C9B697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76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7D75C-0B95-4945-8FF3-DAAEB03168D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24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177968-1987-4C73-B2A8-2AA69F5F329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2.wmf"/><Relationship Id="rId10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hyperlink" Target="http://www.theodoregray.com/PeriodicTable/Samples/006.x4/index.s12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~AUT0000"/>
          <p:cNvPicPr>
            <a:picLocks noChangeAspect="1" noChangeArrowheads="1"/>
          </p:cNvPicPr>
          <p:nvPr/>
        </p:nvPicPr>
        <p:blipFill>
          <a:blip r:embed="rId3">
            <a:lum bright="-2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0975"/>
            <a:ext cx="4876800" cy="64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239000" y="5208588"/>
          <a:ext cx="1260475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Imagen" r:id="rId4" imgW="1260360" imgH="1459080" progId="Word.Picture.8">
                  <p:embed/>
                </p:oleObj>
              </mc:Choice>
              <mc:Fallback>
                <p:oleObj name="Imagen" r:id="rId4" imgW="1260360" imgH="145908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208588"/>
                        <a:ext cx="1260475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056188"/>
            <a:ext cx="1651000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1895475"/>
            <a:ext cx="914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800">
                <a:cs typeface="Times New Roman" panose="02020603050405020304" pitchFamily="18" charset="0"/>
              </a:rPr>
              <a:t> </a:t>
            </a:r>
            <a:endParaRPr lang="en-GB" sz="1000">
              <a:cs typeface="Times New Roman" panose="02020603050405020304" pitchFamily="18" charset="0"/>
            </a:endParaRPr>
          </a:p>
          <a:p>
            <a:pPr eaLnBrk="0" hangingPunct="0"/>
            <a:endParaRPr lang="en-GB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752600" y="1668463"/>
          <a:ext cx="5638800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Documento" r:id="rId7" imgW="5612040" imgH="3680280" progId="Word.Document.8">
                  <p:embed/>
                </p:oleObj>
              </mc:Choice>
              <mc:Fallback>
                <p:oleObj name="Documento" r:id="rId7" imgW="5612040" imgH="36802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68463"/>
                        <a:ext cx="5638800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066800" y="4903788"/>
            <a:ext cx="144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METÁLICO</a:t>
            </a:r>
            <a:r>
              <a:rPr lang="es-ES" sz="1100"/>
              <a:t> </a:t>
            </a:r>
            <a:endParaRPr lang="es-E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086600" y="49037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800" b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COVALENTE</a:t>
            </a:r>
            <a:endParaRPr lang="en-GB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076700" y="1322388"/>
            <a:ext cx="1143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en-GB" sz="1800" b="1">
                <a:solidFill>
                  <a:srgbClr val="8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IÓNICO</a:t>
            </a:r>
            <a:endParaRPr lang="en-GB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3733800" y="179388"/>
          <a:ext cx="1439863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Imagen" r:id="rId9" imgW="1440000" imgH="1182240" progId="Word.Picture.8">
                  <p:embed/>
                </p:oleObj>
              </mc:Choice>
              <mc:Fallback>
                <p:oleObj name="Imagen" r:id="rId9" imgW="1440000" imgH="1182240" progId="Word.Pictur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79388"/>
                        <a:ext cx="1439863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28600" y="457200"/>
            <a:ext cx="339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Arial" panose="020B0604020202020204" pitchFamily="34" charset="0"/>
              </a:rPr>
              <a:t>TRIÁNGULO DEL ENLACE</a:t>
            </a:r>
            <a:endParaRPr lang="es-E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~AUT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0"/>
            <a:ext cx="5072063" cy="618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electroneg-pauling bol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15913"/>
            <a:ext cx="81915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27088" y="476250"/>
            <a:ext cx="3224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>
                <a:solidFill>
                  <a:srgbClr val="CC0000"/>
                </a:solidFill>
              </a:rPr>
              <a:t>REDES COVALENTES</a:t>
            </a:r>
            <a:endParaRPr lang="es-ES">
              <a:solidFill>
                <a:srgbClr val="CC0000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671638" y="5465763"/>
            <a:ext cx="1366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Diamante</a:t>
            </a:r>
            <a:endParaRPr lang="es-ES"/>
          </a:p>
        </p:txBody>
      </p:sp>
      <p:pic>
        <p:nvPicPr>
          <p:cNvPr id="15370" name="Picture 10" descr="lonsdaleite diamond crystal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005263"/>
            <a:ext cx="3673475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9" name="Picture 9" descr="graphite crystal stru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20713"/>
            <a:ext cx="3600450" cy="270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2" name="Picture 12" descr="diamond crystal 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787900" y="2205038"/>
            <a:ext cx="1133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MX" sz="2000">
                <a:solidFill>
                  <a:schemeClr val="bg1"/>
                </a:solidFill>
                <a:latin typeface="Symbol" panose="05050102010706020507" pitchFamily="18" charset="2"/>
              </a:rPr>
              <a:t>a</a:t>
            </a:r>
            <a:r>
              <a:rPr lang="es-MX" sz="2000">
                <a:solidFill>
                  <a:schemeClr val="bg1"/>
                </a:solidFill>
                <a:latin typeface="Arial" panose="020B0604020202020204" pitchFamily="34" charset="0"/>
              </a:rPr>
              <a:t>-grafito</a:t>
            </a:r>
            <a:endParaRPr lang="es-E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716463" y="5734050"/>
            <a:ext cx="111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>
                <a:solidFill>
                  <a:schemeClr val="bg1"/>
                </a:solidFill>
                <a:latin typeface="Symbol" panose="05050102010706020507" pitchFamily="18" charset="2"/>
              </a:rPr>
              <a:t>b</a:t>
            </a:r>
            <a:r>
              <a:rPr lang="es-MX" sz="2000">
                <a:solidFill>
                  <a:schemeClr val="bg1"/>
                </a:solidFill>
                <a:latin typeface="Arial" panose="020B0604020202020204" pitchFamily="34" charset="0"/>
              </a:rPr>
              <a:t>-grafito</a:t>
            </a:r>
            <a:endParaRPr lang="es-E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5076825" y="188913"/>
            <a:ext cx="290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400" b="1">
                <a:latin typeface="Arial" panose="020B0604020202020204" pitchFamily="34" charset="0"/>
              </a:rPr>
              <a:t>C-trigonal en ambas estructuras</a:t>
            </a:r>
            <a:endParaRPr lang="es-ES" sz="1400" b="1">
              <a:latin typeface="Arial" panose="020B060402020202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964113" y="3357563"/>
            <a:ext cx="4179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rgbClr val="CC0000"/>
                </a:solidFill>
                <a:latin typeface="Arial" panose="020B0604020202020204" pitchFamily="34" charset="0"/>
              </a:rPr>
              <a:t>d</a:t>
            </a:r>
            <a:r>
              <a:rPr lang="es-MX" sz="1600" b="1" baseline="-25000">
                <a:solidFill>
                  <a:srgbClr val="CC0000"/>
                </a:solidFill>
                <a:latin typeface="Arial" panose="020B0604020202020204" pitchFamily="34" charset="0"/>
              </a:rPr>
              <a:t>C-C</a:t>
            </a:r>
            <a:r>
              <a:rPr lang="es-MX" sz="1600" b="1">
                <a:solidFill>
                  <a:srgbClr val="CC0000"/>
                </a:solidFill>
                <a:latin typeface="Arial" panose="020B0604020202020204" pitchFamily="34" charset="0"/>
              </a:rPr>
              <a:t>= 141.5 pm vs 154 (C-C en moléculas)</a:t>
            </a:r>
            <a:endParaRPr lang="es-ES" sz="1600" b="1" baseline="-2500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911725" y="3616325"/>
            <a:ext cx="254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chemeClr val="accent1"/>
                </a:solidFill>
                <a:latin typeface="Arial" panose="020B0604020202020204" pitchFamily="34" charset="0"/>
              </a:rPr>
              <a:t>d entre capas= 335.4 pm</a:t>
            </a:r>
            <a:endParaRPr lang="es-ES" sz="16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5378" name="AutoShape 18"/>
          <p:cNvSpPr>
            <a:spLocks/>
          </p:cNvSpPr>
          <p:nvPr/>
        </p:nvSpPr>
        <p:spPr bwMode="auto">
          <a:xfrm>
            <a:off x="7667625" y="4365625"/>
            <a:ext cx="73025" cy="431800"/>
          </a:xfrm>
          <a:prstGeom prst="rightBrace">
            <a:avLst>
              <a:gd name="adj1" fmla="val 49275"/>
              <a:gd name="adj2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5379" name="AutoShape 19"/>
          <p:cNvSpPr>
            <a:spLocks/>
          </p:cNvSpPr>
          <p:nvPr/>
        </p:nvSpPr>
        <p:spPr bwMode="auto">
          <a:xfrm>
            <a:off x="7956550" y="1412875"/>
            <a:ext cx="144463" cy="720725"/>
          </a:xfrm>
          <a:prstGeom prst="rightBrace">
            <a:avLst>
              <a:gd name="adj1" fmla="val 41575"/>
              <a:gd name="adj2" fmla="val 50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6300788" y="2924175"/>
            <a:ext cx="71437" cy="288925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7451725" y="3716338"/>
            <a:ext cx="288925" cy="576262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7524750" y="5734050"/>
            <a:ext cx="101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>
                <a:solidFill>
                  <a:schemeClr val="bg1"/>
                </a:solidFill>
                <a:latin typeface="Arial" panose="020B0604020202020204" pitchFamily="34" charset="0"/>
              </a:rPr>
              <a:t>ABCABC</a:t>
            </a:r>
            <a:endParaRPr lang="es-ES" sz="16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7793038" y="2247900"/>
            <a:ext cx="723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>
                <a:solidFill>
                  <a:schemeClr val="bg1"/>
                </a:solidFill>
                <a:latin typeface="Arial" panose="020B0604020202020204" pitchFamily="34" charset="0"/>
              </a:rPr>
              <a:t>ABAB</a:t>
            </a:r>
            <a:endParaRPr lang="es-ES" sz="16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755650" y="5013325"/>
            <a:ext cx="3910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 b="1">
                <a:solidFill>
                  <a:srgbClr val="9933FF"/>
                </a:solidFill>
                <a:latin typeface="Arial" panose="020B0604020202020204" pitchFamily="34" charset="0"/>
              </a:rPr>
              <a:t>d</a:t>
            </a:r>
            <a:r>
              <a:rPr lang="es-MX" sz="1600" b="1" baseline="-25000">
                <a:solidFill>
                  <a:srgbClr val="9933FF"/>
                </a:solidFill>
                <a:latin typeface="Arial" panose="020B0604020202020204" pitchFamily="34" charset="0"/>
              </a:rPr>
              <a:t>C-C</a:t>
            </a:r>
            <a:r>
              <a:rPr lang="es-MX" sz="1600" b="1">
                <a:solidFill>
                  <a:srgbClr val="9933FF"/>
                </a:solidFill>
                <a:latin typeface="Arial" panose="020B0604020202020204" pitchFamily="34" charset="0"/>
              </a:rPr>
              <a:t>= 154.45 pm vs 141.5 pm en grafito</a:t>
            </a:r>
            <a:endParaRPr lang="es-ES" sz="1600" b="1">
              <a:solidFill>
                <a:srgbClr val="9933FF"/>
              </a:solidFill>
              <a:latin typeface="Arial" panose="020B0604020202020204" pitchFamily="34" charset="0"/>
            </a:endParaRPr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V="1">
            <a:off x="1547813" y="4437063"/>
            <a:ext cx="287337" cy="504825"/>
          </a:xfrm>
          <a:prstGeom prst="line">
            <a:avLst/>
          </a:prstGeom>
          <a:noFill/>
          <a:ln w="25400">
            <a:solidFill>
              <a:srgbClr val="99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755650" y="1268413"/>
            <a:ext cx="3757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400" b="1">
                <a:latin typeface="Arial" panose="020B0604020202020204" pitchFamily="34" charset="0"/>
              </a:rPr>
              <a:t>C-tetraédrico arreglo cúbico en toda la red</a:t>
            </a:r>
            <a:endParaRPr lang="es-ES" sz="1400" b="1">
              <a:latin typeface="Arial" panose="020B0604020202020204" pitchFamily="34" charset="0"/>
            </a:endParaRPr>
          </a:p>
        </p:txBody>
      </p:sp>
      <p:pic>
        <p:nvPicPr>
          <p:cNvPr id="15388" name="Picture 28" descr="picture of carb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404813"/>
            <a:ext cx="1042987" cy="10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19113" y="974725"/>
            <a:ext cx="7437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>
                <a:latin typeface="Arial" panose="020B0604020202020204" pitchFamily="34" charset="0"/>
              </a:rPr>
              <a:t>El mejor diamante: arreglo hexagonal análogo a la wurzita (ZnS)</a:t>
            </a:r>
            <a:endParaRPr lang="es-ES" sz="2000">
              <a:latin typeface="Arial" panose="020B0604020202020204" pitchFamily="34" charset="0"/>
            </a:endParaRPr>
          </a:p>
        </p:txBody>
      </p:sp>
      <p:pic>
        <p:nvPicPr>
          <p:cNvPr id="19462" name="Picture 6" descr="lonsdaleite diamond crystal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5073650" cy="380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24075" y="5661025"/>
            <a:ext cx="282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 b="1">
                <a:latin typeface="Arial" panose="020B0604020202020204" pitchFamily="34" charset="0"/>
              </a:rPr>
              <a:t>Diamante-Lonsdaleita</a:t>
            </a:r>
            <a:endParaRPr lang="es-ES" sz="2000" b="1">
              <a:latin typeface="Arial" panose="020B0604020202020204" pitchFamily="34" charset="0"/>
            </a:endParaRPr>
          </a:p>
        </p:txBody>
      </p:sp>
      <p:pic>
        <p:nvPicPr>
          <p:cNvPr id="19467" name="Picture 11" descr="Carbon Real diamond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05038"/>
            <a:ext cx="2881313" cy="28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~AUT0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1474788"/>
            <a:ext cx="4279900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038600" y="9144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SiO</a:t>
            </a:r>
            <a:r>
              <a:rPr lang="es-ES_tradnl" baseline="-25000"/>
              <a:t>2</a:t>
            </a:r>
            <a:endParaRPr lang="es-E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108325" y="5292725"/>
            <a:ext cx="180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sym typeface="Symbol" panose="05050102010706020507" pitchFamily="18" charset="2"/>
              </a:rPr>
              <a:t></a:t>
            </a:r>
            <a:r>
              <a:rPr lang="es-ES_tradnl">
                <a:sym typeface="Symbol" panose="05050102010706020507" pitchFamily="18" charset="2"/>
              </a:rPr>
              <a:t>-cristobalita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08038" y="785813"/>
            <a:ext cx="3802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>
                <a:solidFill>
                  <a:schemeClr val="accent2"/>
                </a:solidFill>
              </a:rPr>
              <a:t>SÓLIDOS MOLECULARES</a:t>
            </a:r>
            <a:endParaRPr lang="es-ES">
              <a:solidFill>
                <a:schemeClr val="accent2"/>
              </a:solidFill>
            </a:endParaRPr>
          </a:p>
        </p:txBody>
      </p:sp>
      <p:pic>
        <p:nvPicPr>
          <p:cNvPr id="16396" name="Picture 12" descr="cinnami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2424112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873375" y="1989138"/>
          <a:ext cx="1762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ISIS/Draw Sketch" r:id="rId5" imgW="1761840" imgH="914400" progId="ISISServer">
                  <p:embed/>
                </p:oleObj>
              </mc:Choice>
              <mc:Fallback>
                <p:oleObj name="ISIS/Draw Sketch" r:id="rId5" imgW="1761840" imgH="914400" progId="ISISServer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1989138"/>
                        <a:ext cx="17621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9" name="Picture 15" descr="pack_pro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625"/>
            <a:ext cx="2519363" cy="216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01" name="Picture 17" descr="2bI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341438"/>
            <a:ext cx="2746375" cy="312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7956550" y="3068638"/>
            <a:ext cx="350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/>
              <a:t>I</a:t>
            </a:r>
            <a:r>
              <a:rPr lang="es-MX" sz="2000" baseline="-25000"/>
              <a:t>2</a:t>
            </a:r>
            <a:endParaRPr lang="es-ES" sz="2000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3040063" y="2851150"/>
            <a:ext cx="1169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/>
              <a:t>Cinamida</a:t>
            </a:r>
            <a:endParaRPr lang="es-ES" sz="2000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92500" y="5949950"/>
            <a:ext cx="1028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/>
              <a:t>Proteína</a:t>
            </a:r>
            <a:endParaRPr lang="es-ES" sz="2000"/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/>
        </p:nvGraphicFramePr>
        <p:xfrm>
          <a:off x="4716463" y="5084763"/>
          <a:ext cx="3744912" cy="914400"/>
        </p:xfrm>
        <a:graphic>
          <a:graphicData uri="http://schemas.openxmlformats.org/drawingml/2006/table">
            <a:tbl>
              <a:tblPr/>
              <a:tblGrid>
                <a:gridCol w="750887"/>
                <a:gridCol w="746125"/>
                <a:gridCol w="750888"/>
                <a:gridCol w="746125"/>
                <a:gridCol w="750887"/>
              </a:tblGrid>
              <a:tr h="227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sólido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I</a:t>
                      </a:r>
                      <a:r>
                        <a:rPr kumimoji="0" lang="es-ES_tradnl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Br</a:t>
                      </a:r>
                      <a:r>
                        <a:rPr kumimoji="0" lang="es-ES_tradnl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Cl</a:t>
                      </a:r>
                      <a:r>
                        <a:rPr kumimoji="0" lang="es-ES_tradnl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F</a:t>
                      </a:r>
                      <a:r>
                        <a:rPr kumimoji="0" lang="es-ES_tradnl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T. F. ºC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114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-7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-101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- 220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989138"/>
            <a:ext cx="4821238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5" name="Picture 5" descr="buckminsterfullere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2089150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7950" y="3141663"/>
            <a:ext cx="3570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/>
              <a:t>Molécula: 12 hexágonos y 20 pentágonos</a:t>
            </a:r>
            <a:endParaRPr lang="es-ES" sz="160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492500" y="620713"/>
            <a:ext cx="4305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000"/>
              <a:t>Otro alótropo de carbono pero forma un </a:t>
            </a:r>
          </a:p>
          <a:p>
            <a:r>
              <a:rPr lang="es-MX" sz="2000"/>
              <a:t>SÓLIDO MOLECULAR</a:t>
            </a:r>
            <a:endParaRPr lang="es-ES" sz="200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27088" y="3789363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C</a:t>
            </a:r>
            <a:r>
              <a:rPr lang="es-ES_tradnl" baseline="-25000"/>
              <a:t>60</a:t>
            </a:r>
            <a:endParaRPr lang="es-E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55650" y="4581525"/>
            <a:ext cx="3394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/>
              <a:t>Estructura: cúbica centrada en las caras</a:t>
            </a:r>
            <a:endParaRPr lang="es-ES" sz="1600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0825" y="6165850"/>
            <a:ext cx="571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1600"/>
              <a:t>¿</a:t>
            </a:r>
            <a:r>
              <a:rPr lang="es-MX" sz="1600">
                <a:solidFill>
                  <a:srgbClr val="CC0000"/>
                </a:solidFill>
              </a:rPr>
              <a:t>Qué interacciones intermoleculares mantienen unido a este sólido?</a:t>
            </a:r>
            <a:endParaRPr lang="es-ES" sz="16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134</Words>
  <Application>Microsoft Office PowerPoint</Application>
  <PresentationFormat>Presentación en pantalla (4:3)</PresentationFormat>
  <Paragraphs>49</Paragraphs>
  <Slides>9</Slides>
  <Notes>9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Times New Roman</vt:lpstr>
      <vt:lpstr>Arial</vt:lpstr>
      <vt:lpstr>Symbol</vt:lpstr>
      <vt:lpstr>Book Antiqua</vt:lpstr>
      <vt:lpstr>Diseño predeterminado</vt:lpstr>
      <vt:lpstr>Microsoft Picture</vt:lpstr>
      <vt:lpstr>Microsoft Document</vt:lpstr>
      <vt:lpstr>ISIS/Draw Sketch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Facultad de Qu'imica,UNAM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Martin</dc:creator>
  <cp:lastModifiedBy>Vmus</cp:lastModifiedBy>
  <cp:revision>11</cp:revision>
  <dcterms:created xsi:type="dcterms:W3CDTF">2004-11-18T23:29:40Z</dcterms:created>
  <dcterms:modified xsi:type="dcterms:W3CDTF">2013-10-10T04:52:49Z</dcterms:modified>
</cp:coreProperties>
</file>