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CCC"/>
    <a:srgbClr val="CC00FF"/>
    <a:srgbClr val="FF0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24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es-E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7B128A2-0C82-41A5-864F-559EB5E4616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54063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3C7FC5-95AF-44B5-A678-59A2949356F8}" type="slidenum">
              <a:rPr lang="es-ES"/>
              <a:pPr/>
              <a:t>1</a:t>
            </a:fld>
            <a:endParaRPr lang="es-E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8925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AB5F79-7A0B-46AA-8AD4-DECB8B599833}" type="slidenum">
              <a:rPr lang="es-ES"/>
              <a:pPr/>
              <a:t>10</a:t>
            </a:fld>
            <a:endParaRPr lang="es-E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7730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2418FD-1D13-4566-BD97-909AD5F46E34}" type="slidenum">
              <a:rPr lang="es-ES"/>
              <a:pPr/>
              <a:t>11</a:t>
            </a:fld>
            <a:endParaRPr lang="es-ES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6870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3025E4-7B35-43A3-ADAD-207ECB1F2C54}" type="slidenum">
              <a:rPr lang="es-ES"/>
              <a:pPr/>
              <a:t>12</a:t>
            </a:fld>
            <a:endParaRPr lang="es-ES"/>
          </a:p>
        </p:txBody>
      </p:sp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8036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C6E8EF-3E45-4F8C-B2DA-37A96BB4F0BD}" type="slidenum">
              <a:rPr lang="es-ES"/>
              <a:pPr/>
              <a:t>13</a:t>
            </a:fld>
            <a:endParaRPr lang="es-E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30787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99D48-1D75-4FBC-B1B0-8E562D277DF6}" type="slidenum">
              <a:rPr lang="es-ES"/>
              <a:pPr/>
              <a:t>14</a:t>
            </a:fld>
            <a:endParaRPr lang="es-ES"/>
          </a:p>
        </p:txBody>
      </p:sp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39300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C026BF-C467-4020-984F-51F2FD607812}" type="slidenum">
              <a:rPr lang="es-ES"/>
              <a:pPr/>
              <a:t>15</a:t>
            </a:fld>
            <a:endParaRPr lang="es-E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53482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BB56C5-D5B2-413A-B9B4-4DF054A263EA}" type="slidenum">
              <a:rPr lang="es-ES"/>
              <a:pPr/>
              <a:t>16</a:t>
            </a:fld>
            <a:endParaRPr lang="es-ES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7480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8B65EE-DD9F-4FD9-AABC-8AAE1ADFAC57}" type="slidenum">
              <a:rPr lang="es-ES"/>
              <a:pPr/>
              <a:t>17</a:t>
            </a:fld>
            <a:endParaRPr lang="es-E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85826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08C111-5BAA-43BE-BAF5-31DC92D5A4B2}" type="slidenum">
              <a:rPr lang="es-ES"/>
              <a:pPr/>
              <a:t>18</a:t>
            </a:fld>
            <a:endParaRPr lang="es-ES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9436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0EF000-5B73-4360-9AF0-2284BBF9B356}" type="slidenum">
              <a:rPr lang="es-ES"/>
              <a:pPr/>
              <a:t>19</a:t>
            </a:fld>
            <a:endParaRPr lang="es-E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985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7C5B82-EF4D-4822-B4F4-9744B4CDB14C}" type="slidenum">
              <a:rPr lang="es-ES"/>
              <a:pPr/>
              <a:t>2</a:t>
            </a:fld>
            <a:endParaRPr lang="es-E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19217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4F039B-16DF-4CD7-90C8-30AA5AB00953}" type="slidenum">
              <a:rPr lang="es-ES"/>
              <a:pPr/>
              <a:t>20</a:t>
            </a:fld>
            <a:endParaRPr lang="es-ES"/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9800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A4803-ABB8-4DAF-A684-0C91AE10FCEB}" type="slidenum">
              <a:rPr lang="es-ES"/>
              <a:pPr/>
              <a:t>3</a:t>
            </a:fld>
            <a:endParaRPr lang="es-E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969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0C673-0F8C-415C-986E-042BFF74D7E9}" type="slidenum">
              <a:rPr lang="es-ES"/>
              <a:pPr/>
              <a:t>4</a:t>
            </a:fld>
            <a:endParaRPr lang="es-E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3391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27B4B9-8693-46D6-B1D1-97761CA4C196}" type="slidenum">
              <a:rPr lang="es-ES"/>
              <a:pPr/>
              <a:t>5</a:t>
            </a:fld>
            <a:endParaRPr lang="es-E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495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353A54-6CD1-44EA-8282-CC72E009EC85}" type="slidenum">
              <a:rPr lang="es-ES"/>
              <a:pPr/>
              <a:t>6</a:t>
            </a:fld>
            <a:endParaRPr lang="es-E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7544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0C054F-ACB2-405C-BAA0-28AEB5BFC3FB}" type="slidenum">
              <a:rPr lang="es-ES"/>
              <a:pPr/>
              <a:t>7</a:t>
            </a:fld>
            <a:endParaRPr lang="es-E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6243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4C795-B328-499A-AA07-3B0D0668DFF7}" type="slidenum">
              <a:rPr lang="es-ES"/>
              <a:pPr/>
              <a:t>8</a:t>
            </a:fld>
            <a:endParaRPr lang="es-ES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374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E6ADE4-DA3C-43C3-ACA7-F49297F3B62D}" type="slidenum">
              <a:rPr lang="es-ES"/>
              <a:pPr/>
              <a:t>9</a:t>
            </a:fld>
            <a:endParaRPr lang="es-E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77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s-E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s-E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</a:p>
        </p:txBody>
      </p: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204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8205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8206" name="Rectangle 14"/>
          <p:cNvSpPr>
            <a:spLocks noGrp="1" noChangeArrowheads="1"/>
          </p:cNvSpPr>
          <p:nvPr>
            <p:ph type="dt" sz="quarter" idx="2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s-ES"/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endParaRPr lang="es-E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5962650"/>
            <a:ext cx="587375" cy="885825"/>
          </a:xfrm>
        </p:spPr>
        <p:txBody>
          <a:bodyPr anchorCtr="0"/>
          <a:lstStyle>
            <a:lvl1pPr>
              <a:defRPr/>
            </a:lvl1pPr>
          </a:lstStyle>
          <a:p>
            <a:fld id="{2FAFD381-D655-481B-8A88-F3E4A2637DAA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C4434-A2AD-430A-A10A-3F6275856D2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474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A720F-B560-4FC5-ADA4-E8763904FCC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473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E0E7A-0BE3-45CF-A609-383D4A38ACAD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97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886A3-1167-4101-BFE8-DBC7E173AE5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6119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862031-C9C2-4BFF-A27F-F8A578E9265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743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84AA4-3125-4C9F-8292-48957DE381B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392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03501-1F63-4154-ADE1-05D2FD9D34A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258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376EC-89DD-4F2D-BE7A-2CAF3CE4308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176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3A045-24B5-4C70-B9A9-3B857D3BC32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660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2D5D2-4846-4581-A664-AC8C4809BEA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7629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6" name="Group 2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s-E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5946775"/>
            <a:ext cx="5873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fld id="{4F7351FD-573B-468A-BCF6-6309D33E31A2}" type="slidenum">
              <a:rPr lang="es-ES"/>
              <a:pPr/>
              <a:t>‹Nº›</a:t>
            </a:fld>
            <a:endParaRPr lang="es-ES"/>
          </a:p>
        </p:txBody>
      </p: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44" name="AutoShape 20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</p:grpSp>
      <p:pic>
        <p:nvPicPr>
          <p:cNvPr id="1047" name="Picture 23" descr="lamp_quimica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76200"/>
            <a:ext cx="1211263" cy="87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hyperlink" Target="http://www.nobel.se/index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OXIDACIÓN-REDUCCIÓN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1200"/>
              <a:t>Fernando Carrillo</a:t>
            </a:r>
          </a:p>
          <a:p>
            <a:r>
              <a:rPr lang="es-ES" sz="1200"/>
              <a:t>Área de Química Inorgánica</a:t>
            </a:r>
          </a:p>
          <a:p>
            <a:r>
              <a:rPr lang="es-ES" sz="1200"/>
              <a:t>UCLM</a:t>
            </a:r>
          </a:p>
        </p:txBody>
      </p:sp>
      <p:pic>
        <p:nvPicPr>
          <p:cNvPr id="41988" name="Picture 4" descr="lamp_quim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886200"/>
            <a:ext cx="1211263" cy="87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17" name="Rectangle 41"/>
          <p:cNvSpPr>
            <a:spLocks noChangeArrowheads="1"/>
          </p:cNvSpPr>
          <p:nvPr/>
        </p:nvSpPr>
        <p:spPr bwMode="auto">
          <a:xfrm>
            <a:off x="2895600" y="5638800"/>
            <a:ext cx="3276600" cy="9906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936625" y="990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ECUACIÓN DE NERNST</a:t>
            </a:r>
          </a:p>
        </p:txBody>
      </p:sp>
      <p:pic>
        <p:nvPicPr>
          <p:cNvPr id="50181" name="Picture 5" descr="nern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990600"/>
            <a:ext cx="1600200" cy="226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184" name="Picture 8" descr="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19" r="27272" b="27660"/>
          <a:stretch>
            <a:fillRect/>
          </a:stretch>
        </p:blipFill>
        <p:spPr bwMode="auto">
          <a:xfrm>
            <a:off x="6934200" y="3048000"/>
            <a:ext cx="609600" cy="57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85" name="Text Box 9" descr="Mármol blanco"/>
          <p:cNvSpPr txBox="1">
            <a:spLocks noChangeArrowheads="1"/>
          </p:cNvSpPr>
          <p:nvPr/>
        </p:nvSpPr>
        <p:spPr bwMode="auto">
          <a:xfrm>
            <a:off x="7508875" y="3144838"/>
            <a:ext cx="768350" cy="366712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1800" b="1">
                <a:latin typeface="Tahoma" panose="020B0604030504040204" pitchFamily="34" charset="0"/>
              </a:rPr>
              <a:t>1920</a:t>
            </a:r>
          </a:p>
        </p:txBody>
      </p:sp>
      <p:grpSp>
        <p:nvGrpSpPr>
          <p:cNvPr id="50193" name="Group 17"/>
          <p:cNvGrpSpPr>
            <a:grpSpLocks/>
          </p:cNvGrpSpPr>
          <p:nvPr/>
        </p:nvGrpSpPr>
        <p:grpSpPr bwMode="auto">
          <a:xfrm>
            <a:off x="1371600" y="3429000"/>
            <a:ext cx="4402138" cy="1074738"/>
            <a:chOff x="1286" y="2203"/>
            <a:chExt cx="2773" cy="677"/>
          </a:xfrm>
        </p:grpSpPr>
        <p:sp>
          <p:nvSpPr>
            <p:cNvPr id="50186" name="Text Box 10"/>
            <p:cNvSpPr txBox="1">
              <a:spLocks noChangeArrowheads="1"/>
            </p:cNvSpPr>
            <p:nvPr/>
          </p:nvSpPr>
          <p:spPr bwMode="auto">
            <a:xfrm>
              <a:off x="1286" y="2373"/>
              <a:ext cx="24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ES">
                  <a:latin typeface="Tahoma" panose="020B0604030504040204" pitchFamily="34" charset="0"/>
                </a:rPr>
                <a:t>E= E</a:t>
              </a:r>
              <a:r>
                <a:rPr lang="es-ES" baseline="30000">
                  <a:latin typeface="Tahoma" panose="020B0604030504040204" pitchFamily="34" charset="0"/>
                </a:rPr>
                <a:t>o</a:t>
              </a:r>
              <a:r>
                <a:rPr lang="es-ES">
                  <a:latin typeface="Tahoma" panose="020B0604030504040204" pitchFamily="34" charset="0"/>
                </a:rPr>
                <a:t>-		ln		</a:t>
              </a:r>
            </a:p>
          </p:txBody>
        </p:sp>
        <p:sp>
          <p:nvSpPr>
            <p:cNvPr id="50187" name="Text Box 11"/>
            <p:cNvSpPr txBox="1">
              <a:spLocks noChangeArrowheads="1"/>
            </p:cNvSpPr>
            <p:nvPr/>
          </p:nvSpPr>
          <p:spPr bwMode="auto">
            <a:xfrm>
              <a:off x="1968" y="2203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ES">
                  <a:latin typeface="Tahoma" panose="020B0604030504040204" pitchFamily="34" charset="0"/>
                </a:rPr>
                <a:t>RT</a:t>
              </a:r>
            </a:p>
          </p:txBody>
        </p:sp>
        <p:sp>
          <p:nvSpPr>
            <p:cNvPr id="50188" name="Text Box 12"/>
            <p:cNvSpPr txBox="1">
              <a:spLocks noChangeArrowheads="1"/>
            </p:cNvSpPr>
            <p:nvPr/>
          </p:nvSpPr>
          <p:spPr bwMode="auto">
            <a:xfrm>
              <a:off x="1968" y="2544"/>
              <a:ext cx="3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ES">
                  <a:latin typeface="Tahoma" panose="020B0604030504040204" pitchFamily="34" charset="0"/>
                </a:rPr>
                <a:t>nF</a:t>
              </a:r>
            </a:p>
          </p:txBody>
        </p:sp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2688" y="2208"/>
              <a:ext cx="13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s-ES">
                  <a:latin typeface="Tahoma" panose="020B0604030504040204" pitchFamily="34" charset="0"/>
                </a:rPr>
                <a:t>[Red</a:t>
              </a:r>
              <a:r>
                <a:rPr lang="es-ES" baseline="-25000">
                  <a:latin typeface="Tahoma" panose="020B0604030504040204" pitchFamily="34" charset="0"/>
                </a:rPr>
                <a:t>A</a:t>
              </a:r>
              <a:r>
                <a:rPr lang="es-ES">
                  <a:latin typeface="Tahoma" panose="020B0604030504040204" pitchFamily="34" charset="0"/>
                </a:rPr>
                <a:t>]</a:t>
              </a:r>
              <a:r>
                <a:rPr lang="es-ES" baseline="30000">
                  <a:latin typeface="Tahoma" panose="020B0604030504040204" pitchFamily="34" charset="0"/>
                </a:rPr>
                <a:t>a’</a:t>
              </a:r>
              <a:r>
                <a:rPr lang="es-ES">
                  <a:latin typeface="Tahoma" panose="020B0604030504040204" pitchFamily="34" charset="0"/>
                </a:rPr>
                <a:t>.[Ox</a:t>
              </a:r>
              <a:r>
                <a:rPr lang="es-ES" baseline="-25000">
                  <a:latin typeface="Tahoma" panose="020B0604030504040204" pitchFamily="34" charset="0"/>
                </a:rPr>
                <a:t>B</a:t>
              </a:r>
              <a:r>
                <a:rPr lang="es-ES">
                  <a:latin typeface="Tahoma" panose="020B0604030504040204" pitchFamily="34" charset="0"/>
                </a:rPr>
                <a:t>]</a:t>
              </a:r>
              <a:r>
                <a:rPr lang="es-ES" baseline="30000">
                  <a:latin typeface="Tahoma" panose="020B0604030504040204" pitchFamily="34" charset="0"/>
                </a:rPr>
                <a:t>b’</a:t>
              </a:r>
            </a:p>
          </p:txBody>
        </p:sp>
        <p:sp>
          <p:nvSpPr>
            <p:cNvPr id="50190" name="Text Box 14"/>
            <p:cNvSpPr txBox="1">
              <a:spLocks noChangeArrowheads="1"/>
            </p:cNvSpPr>
            <p:nvPr/>
          </p:nvSpPr>
          <p:spPr bwMode="auto">
            <a:xfrm>
              <a:off x="2688" y="2592"/>
              <a:ext cx="137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ES">
                  <a:latin typeface="Tahoma" panose="020B0604030504040204" pitchFamily="34" charset="0"/>
                </a:rPr>
                <a:t>[Ox</a:t>
              </a:r>
              <a:r>
                <a:rPr lang="es-ES" baseline="-25000">
                  <a:latin typeface="Tahoma" panose="020B0604030504040204" pitchFamily="34" charset="0"/>
                </a:rPr>
                <a:t>A</a:t>
              </a:r>
              <a:r>
                <a:rPr lang="es-ES">
                  <a:latin typeface="Tahoma" panose="020B0604030504040204" pitchFamily="34" charset="0"/>
                </a:rPr>
                <a:t>]</a:t>
              </a:r>
              <a:r>
                <a:rPr lang="es-ES" baseline="30000">
                  <a:latin typeface="Tahoma" panose="020B0604030504040204" pitchFamily="34" charset="0"/>
                </a:rPr>
                <a:t>a’</a:t>
              </a:r>
              <a:r>
                <a:rPr lang="es-ES">
                  <a:latin typeface="Tahoma" panose="020B0604030504040204" pitchFamily="34" charset="0"/>
                </a:rPr>
                <a:t>.[Red</a:t>
              </a:r>
              <a:r>
                <a:rPr lang="es-ES" baseline="-25000">
                  <a:latin typeface="Tahoma" panose="020B0604030504040204" pitchFamily="34" charset="0"/>
                </a:rPr>
                <a:t>B</a:t>
              </a:r>
              <a:r>
                <a:rPr lang="es-ES">
                  <a:latin typeface="Tahoma" panose="020B0604030504040204" pitchFamily="34" charset="0"/>
                </a:rPr>
                <a:t>]</a:t>
              </a:r>
              <a:r>
                <a:rPr lang="es-ES" baseline="30000">
                  <a:latin typeface="Tahoma" panose="020B0604030504040204" pitchFamily="34" charset="0"/>
                </a:rPr>
                <a:t>b’</a:t>
              </a:r>
            </a:p>
          </p:txBody>
        </p:sp>
        <p:sp>
          <p:nvSpPr>
            <p:cNvPr id="50191" name="Line 15"/>
            <p:cNvSpPr>
              <a:spLocks noChangeShapeType="1"/>
            </p:cNvSpPr>
            <p:nvPr/>
          </p:nvSpPr>
          <p:spPr bwMode="auto">
            <a:xfrm>
              <a:off x="1968" y="254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s-MX"/>
            </a:p>
          </p:txBody>
        </p:sp>
        <p:sp>
          <p:nvSpPr>
            <p:cNvPr id="50192" name="Line 16"/>
            <p:cNvSpPr>
              <a:spLocks noChangeShapeType="1"/>
            </p:cNvSpPr>
            <p:nvPr/>
          </p:nvSpPr>
          <p:spPr bwMode="auto">
            <a:xfrm>
              <a:off x="2688" y="2544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s-MX"/>
            </a:p>
          </p:txBody>
        </p:sp>
      </p:grp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990600" y="2514600"/>
            <a:ext cx="5308600" cy="457200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a Ox</a:t>
            </a:r>
            <a:r>
              <a:rPr lang="es-ES" baseline="-25000">
                <a:latin typeface="Tahoma" panose="020B0604030504040204" pitchFamily="34" charset="0"/>
              </a:rPr>
              <a:t>A</a:t>
            </a:r>
            <a:r>
              <a:rPr lang="es-ES">
                <a:latin typeface="Tahoma" panose="020B0604030504040204" pitchFamily="34" charset="0"/>
              </a:rPr>
              <a:t> + b Red</a:t>
            </a:r>
            <a:r>
              <a:rPr lang="es-ES" baseline="-25000">
                <a:latin typeface="Tahoma" panose="020B0604030504040204" pitchFamily="34" charset="0"/>
              </a:rPr>
              <a:t>B</a:t>
            </a:r>
            <a:r>
              <a:rPr lang="es-ES">
                <a:latin typeface="Tahoma" panose="020B0604030504040204" pitchFamily="34" charset="0"/>
              </a:rPr>
              <a:t>	a’ Red</a:t>
            </a:r>
            <a:r>
              <a:rPr lang="es-ES" baseline="-25000">
                <a:latin typeface="Tahoma" panose="020B0604030504040204" pitchFamily="34" charset="0"/>
              </a:rPr>
              <a:t>A</a:t>
            </a:r>
            <a:r>
              <a:rPr lang="es-ES">
                <a:latin typeface="Tahoma" panose="020B0604030504040204" pitchFamily="34" charset="0"/>
              </a:rPr>
              <a:t> + b’ Ox</a:t>
            </a:r>
            <a:r>
              <a:rPr lang="es-ES" baseline="-25000"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>
            <a:off x="3241675" y="2743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0197" name="Oval 21"/>
          <p:cNvSpPr>
            <a:spLocks noChangeArrowheads="1"/>
          </p:cNvSpPr>
          <p:nvPr/>
        </p:nvSpPr>
        <p:spPr bwMode="auto">
          <a:xfrm>
            <a:off x="3124200" y="3200400"/>
            <a:ext cx="2819400" cy="15240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50198" name="Line 22"/>
          <p:cNvSpPr>
            <a:spLocks noChangeShapeType="1"/>
          </p:cNvSpPr>
          <p:nvPr/>
        </p:nvSpPr>
        <p:spPr bwMode="auto">
          <a:xfrm>
            <a:off x="5791200" y="42672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6842125" y="4400550"/>
            <a:ext cx="434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2800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1431925" y="4832350"/>
            <a:ext cx="231933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E = 0	equilibrio</a:t>
            </a:r>
          </a:p>
          <a:p>
            <a:endParaRPr lang="es-ES">
              <a:latin typeface="Tahoma" panose="020B0604030504040204" pitchFamily="34" charset="0"/>
            </a:endParaRPr>
          </a:p>
          <a:p>
            <a:endParaRPr lang="es-ES">
              <a:latin typeface="Tahoma" panose="020B0604030504040204" pitchFamily="34" charset="0"/>
            </a:endParaRPr>
          </a:p>
          <a:p>
            <a:r>
              <a:rPr lang="es-ES">
                <a:latin typeface="Tahoma" panose="020B0604030504040204" pitchFamily="34" charset="0"/>
              </a:rPr>
              <a:t>T= 25ºC	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3886200" y="4821238"/>
            <a:ext cx="3841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E</a:t>
            </a:r>
            <a:r>
              <a:rPr lang="es-ES" baseline="30000">
                <a:latin typeface="Tahoma" panose="020B0604030504040204" pitchFamily="34" charset="0"/>
              </a:rPr>
              <a:t>o</a:t>
            </a:r>
            <a:r>
              <a:rPr lang="es-ES">
                <a:latin typeface="Tahoma" panose="020B0604030504040204" pitchFamily="34" charset="0"/>
              </a:rPr>
              <a:t>=	   ln Keq		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4568825" y="4648200"/>
            <a:ext cx="550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RT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4564063" y="5057775"/>
            <a:ext cx="512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nF</a:t>
            </a:r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>
            <a:off x="4564063" y="5057775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3048000" y="5900738"/>
            <a:ext cx="3841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E= E</a:t>
            </a:r>
            <a:r>
              <a:rPr lang="es-ES" baseline="30000">
                <a:latin typeface="Tahoma" panose="020B0604030504040204" pitchFamily="34" charset="0"/>
              </a:rPr>
              <a:t>o</a:t>
            </a:r>
            <a:r>
              <a:rPr lang="es-ES">
                <a:latin typeface="Tahoma" panose="020B0604030504040204" pitchFamily="34" charset="0"/>
              </a:rPr>
              <a:t>-		 logQ		</a:t>
            </a:r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4130675" y="5630863"/>
            <a:ext cx="94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0.059</a:t>
            </a:r>
          </a:p>
        </p:txBody>
      </p: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4398963" y="614521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n</a:t>
            </a:r>
          </a:p>
        </p:txBody>
      </p:sp>
      <p:sp>
        <p:nvSpPr>
          <p:cNvPr id="50215" name="Line 39"/>
          <p:cNvSpPr>
            <a:spLocks noChangeShapeType="1"/>
          </p:cNvSpPr>
          <p:nvPr/>
        </p:nvSpPr>
        <p:spPr bwMode="auto">
          <a:xfrm>
            <a:off x="4130675" y="6172200"/>
            <a:ext cx="7461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936625" y="990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DIAGRAMAS DE LATIMER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0" y="1989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pic>
        <p:nvPicPr>
          <p:cNvPr id="51208" name="Picture 8" descr="clinacidlatimerdiag"/>
          <p:cNvPicPr>
            <a:picLocks noChangeAspect="1" noChangeArrowheads="1"/>
          </p:cNvPicPr>
          <p:nvPr/>
        </p:nvPicPr>
        <p:blipFill>
          <a:blip r:embed="rId3">
            <a:lum bright="-48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14600"/>
            <a:ext cx="86868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762000" y="3602038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000" b="1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sz="2000" b="1" baseline="30000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</a:t>
            </a:r>
            <a:r>
              <a:rPr lang="en-US" sz="2000" b="1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Cl</a:t>
            </a:r>
            <a:r>
              <a:rPr lang="en-US" sz="2000" b="1" baseline="30000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en-US" sz="2000">
              <a:latin typeface="Arial" panose="020B0604020202020204" pitchFamily="34" charset="0"/>
            </a:endParaRP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7010400" y="3581400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2000" b="1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= + 1.20 V</a:t>
            </a:r>
            <a:endParaRPr lang="en-US" sz="2000">
              <a:latin typeface="Arial" panose="020B0604020202020204" pitchFamily="34" charset="0"/>
            </a:endParaRPr>
          </a:p>
        </p:txBody>
      </p:sp>
      <p:pic>
        <p:nvPicPr>
          <p:cNvPr id="51216" name="Picture 16" descr="chloratereductinacid"/>
          <p:cNvPicPr>
            <a:picLocks noChangeAspect="1" noChangeArrowheads="1"/>
          </p:cNvPicPr>
          <p:nvPr/>
        </p:nvPicPr>
        <p:blipFill>
          <a:blip r:embed="rId4">
            <a:lum bright="-24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625850"/>
            <a:ext cx="4800600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990600" y="4267200"/>
            <a:ext cx="7402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Existe otro para pH básico, con diferentes potenciales</a:t>
            </a:r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0" y="2713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228600" y="2713038"/>
            <a:ext cx="8686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pic>
        <p:nvPicPr>
          <p:cNvPr id="51224" name="Picture 24" descr="clinbaselatimerdiag"/>
          <p:cNvPicPr>
            <a:picLocks noChangeAspect="1" noChangeArrowheads="1"/>
          </p:cNvPicPr>
          <p:nvPr/>
        </p:nvPicPr>
        <p:blipFill>
          <a:blip r:embed="rId5">
            <a:lum bright="-42000" contras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800600"/>
            <a:ext cx="83820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762000" y="914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DIAGRAMAS DE LATIMER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860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grpSp>
        <p:nvGrpSpPr>
          <p:cNvPr id="53278" name="Group 30"/>
          <p:cNvGrpSpPr>
            <a:grpSpLocks/>
          </p:cNvGrpSpPr>
          <p:nvPr/>
        </p:nvGrpSpPr>
        <p:grpSpPr bwMode="auto">
          <a:xfrm>
            <a:off x="457200" y="2339975"/>
            <a:ext cx="8094663" cy="4518025"/>
            <a:chOff x="0" y="0"/>
            <a:chExt cx="5099" cy="2846"/>
          </a:xfrm>
        </p:grpSpPr>
        <p:sp>
          <p:nvSpPr>
            <p:cNvPr id="53252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s-MX"/>
            </a:p>
          </p:txBody>
        </p:sp>
        <p:sp>
          <p:nvSpPr>
            <p:cNvPr id="53274" name="Rectangle 26"/>
            <p:cNvSpPr>
              <a:spLocks noChangeArrowheads="1"/>
            </p:cNvSpPr>
            <p:nvPr/>
          </p:nvSpPr>
          <p:spPr bwMode="auto">
            <a:xfrm>
              <a:off x="0" y="2326"/>
              <a:ext cx="5099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 sz="1600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1" eaLnBrk="0" hangingPunct="0">
                <a:buFontTx/>
                <a:buChar char="•"/>
              </a:pPr>
              <a:r>
                <a:rPr lang="en-US" sz="1600">
                  <a:solidFill>
                    <a:srgbClr val="3264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 FORMA GENERAL LA ECUACIÓN QUEDA ASÍ</a:t>
              </a:r>
            </a:p>
            <a:p>
              <a:pPr eaLnBrk="0" hangingPunct="0"/>
              <a:endParaRPr lang="en-US" sz="1600">
                <a:latin typeface="Arial" panose="020B0604020202020204" pitchFamily="34" charset="0"/>
              </a:endParaRPr>
            </a:p>
          </p:txBody>
        </p:sp>
        <p:sp>
          <p:nvSpPr>
            <p:cNvPr id="53275" name="Rectangle 27"/>
            <p:cNvSpPr>
              <a:spLocks noChangeArrowheads="1"/>
            </p:cNvSpPr>
            <p:nvPr/>
          </p:nvSpPr>
          <p:spPr bwMode="auto">
            <a:xfrm>
              <a:off x="0" y="2826"/>
              <a:ext cx="0" cy="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s-MX"/>
            </a:p>
          </p:txBody>
        </p:sp>
      </p:grpSp>
      <p:grpSp>
        <p:nvGrpSpPr>
          <p:cNvPr id="53280" name="Group 32"/>
          <p:cNvGrpSpPr>
            <a:grpSpLocks/>
          </p:cNvGrpSpPr>
          <p:nvPr/>
        </p:nvGrpSpPr>
        <p:grpSpPr bwMode="auto">
          <a:xfrm>
            <a:off x="0" y="1981200"/>
            <a:ext cx="9144000" cy="3905250"/>
            <a:chOff x="0" y="1248"/>
            <a:chExt cx="5760" cy="2460"/>
          </a:xfrm>
        </p:grpSpPr>
        <p:sp>
          <p:nvSpPr>
            <p:cNvPr id="53253" name="Rectangle 5"/>
            <p:cNvSpPr>
              <a:spLocks noChangeArrowheads="1"/>
            </p:cNvSpPr>
            <p:nvPr/>
          </p:nvSpPr>
          <p:spPr bwMode="auto">
            <a:xfrm>
              <a:off x="0" y="1248"/>
              <a:ext cx="5760" cy="40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lang="en-US" sz="1200" b="1" u="sng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1200" b="1" u="sng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1200" b="1" u="sng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200" b="1" u="sng">
                  <a:latin typeface="Arial" panose="020B0604020202020204" pitchFamily="34" charset="0"/>
                  <a:cs typeface="Arial" panose="020B0604020202020204" pitchFamily="34" charset="0"/>
                </a:rPr>
                <a:t>Calculo de potenciales de reducción para especies no adyacentes del Diagrama de Latimer</a:t>
              </a:r>
              <a:endParaRPr lang="en-US" sz="120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eaLnBrk="0" hangingPunct="0"/>
              <a:endParaRPr lang="en-US" sz="1200">
                <a:latin typeface="Arial" panose="020B0604020202020204" pitchFamily="34" charset="0"/>
              </a:endParaRPr>
            </a:p>
          </p:txBody>
        </p:sp>
        <p:sp>
          <p:nvSpPr>
            <p:cNvPr id="53254" name="Rectangle 6"/>
            <p:cNvSpPr>
              <a:spLocks noChangeArrowheads="1"/>
            </p:cNvSpPr>
            <p:nvPr/>
          </p:nvSpPr>
          <p:spPr bwMode="auto">
            <a:xfrm>
              <a:off x="0" y="1649"/>
              <a:ext cx="2882" cy="46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Consideremos la semirreacción para ir de Cl(+1) a Cl(0):</a:t>
              </a:r>
              <a:endParaRPr lang="en-US" sz="1200">
                <a:latin typeface="Arial" panose="020B0604020202020204" pitchFamily="34" charset="0"/>
              </a:endParaRPr>
            </a:p>
          </p:txBody>
        </p:sp>
        <p:sp>
          <p:nvSpPr>
            <p:cNvPr id="53255" name="Rectangle 7"/>
            <p:cNvSpPr>
              <a:spLocks noChangeArrowheads="1"/>
            </p:cNvSpPr>
            <p:nvPr/>
          </p:nvSpPr>
          <p:spPr bwMode="auto">
            <a:xfrm>
              <a:off x="2882" y="1649"/>
              <a:ext cx="2878" cy="46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                                                                                      </a:t>
              </a:r>
            </a:p>
          </p:txBody>
        </p:sp>
        <p:sp>
          <p:nvSpPr>
            <p:cNvPr id="53257" name="Rectangle 9"/>
            <p:cNvSpPr>
              <a:spLocks noChangeArrowheads="1"/>
            </p:cNvSpPr>
            <p:nvPr/>
          </p:nvSpPr>
          <p:spPr bwMode="auto">
            <a:xfrm>
              <a:off x="0" y="2110"/>
              <a:ext cx="2882" cy="36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Y la semirreacción para ir de Cl(0) a Cl(-1):</a:t>
              </a:r>
            </a:p>
          </p:txBody>
        </p:sp>
        <p:sp>
          <p:nvSpPr>
            <p:cNvPr id="53258" name="Rectangle 10"/>
            <p:cNvSpPr>
              <a:spLocks noChangeArrowheads="1"/>
            </p:cNvSpPr>
            <p:nvPr/>
          </p:nvSpPr>
          <p:spPr bwMode="auto">
            <a:xfrm>
              <a:off x="2882" y="2110"/>
              <a:ext cx="2878" cy="36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                                              </a:t>
              </a:r>
            </a:p>
          </p:txBody>
        </p:sp>
        <p:sp>
          <p:nvSpPr>
            <p:cNvPr id="53260" name="Rectangle 12"/>
            <p:cNvSpPr>
              <a:spLocks noChangeArrowheads="1"/>
            </p:cNvSpPr>
            <p:nvPr/>
          </p:nvSpPr>
          <p:spPr bwMode="auto">
            <a:xfrm>
              <a:off x="0" y="2471"/>
              <a:ext cx="2882" cy="16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El potencial de la semirreacción 1 es:</a:t>
              </a:r>
            </a:p>
          </p:txBody>
        </p:sp>
        <p:sp>
          <p:nvSpPr>
            <p:cNvPr id="53261" name="Rectangle 13"/>
            <p:cNvSpPr>
              <a:spLocks noChangeArrowheads="1"/>
            </p:cNvSpPr>
            <p:nvPr/>
          </p:nvSpPr>
          <p:spPr bwMode="auto">
            <a:xfrm>
              <a:off x="2880" y="2448"/>
              <a:ext cx="2880" cy="184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en-US" sz="1200" baseline="3000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 = +1.63 V</a:t>
              </a:r>
              <a:endParaRPr lang="en-US" sz="1200">
                <a:latin typeface="Arial" panose="020B0604020202020204" pitchFamily="34" charset="0"/>
              </a:endParaRPr>
            </a:p>
          </p:txBody>
        </p:sp>
        <p:sp>
          <p:nvSpPr>
            <p:cNvPr id="53262" name="Rectangle 14"/>
            <p:cNvSpPr>
              <a:spLocks noChangeArrowheads="1"/>
            </p:cNvSpPr>
            <p:nvPr/>
          </p:nvSpPr>
          <p:spPr bwMode="auto">
            <a:xfrm>
              <a:off x="0" y="2632"/>
              <a:ext cx="2882" cy="160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Y el potencial de la semirreacción 2 es:</a:t>
              </a:r>
            </a:p>
          </p:txBody>
        </p:sp>
        <p:sp>
          <p:nvSpPr>
            <p:cNvPr id="53263" name="Rectangle 15"/>
            <p:cNvSpPr>
              <a:spLocks noChangeArrowheads="1"/>
            </p:cNvSpPr>
            <p:nvPr/>
          </p:nvSpPr>
          <p:spPr bwMode="auto">
            <a:xfrm>
              <a:off x="2832" y="2592"/>
              <a:ext cx="2928" cy="192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en-US" sz="1200" baseline="30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 = +1.36 V</a:t>
              </a:r>
              <a:endParaRPr lang="en-US" sz="1200">
                <a:latin typeface="Arial" panose="020B0604020202020204" pitchFamily="34" charset="0"/>
              </a:endParaRPr>
            </a:p>
          </p:txBody>
        </p:sp>
        <p:sp>
          <p:nvSpPr>
            <p:cNvPr id="53264" name="Rectangle 16"/>
            <p:cNvSpPr>
              <a:spLocks noChangeArrowheads="1"/>
            </p:cNvSpPr>
            <p:nvPr/>
          </p:nvSpPr>
          <p:spPr bwMode="auto">
            <a:xfrm>
              <a:off x="0" y="2792"/>
              <a:ext cx="2882" cy="26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Entonces, la energía libre de la semirreacción 1 ( donde n es el nº de e transferidos = 1) es:</a:t>
              </a:r>
            </a:p>
          </p:txBody>
        </p:sp>
        <p:sp>
          <p:nvSpPr>
            <p:cNvPr id="53265" name="Rectangle 17"/>
            <p:cNvSpPr>
              <a:spLocks noChangeArrowheads="1"/>
            </p:cNvSpPr>
            <p:nvPr/>
          </p:nvSpPr>
          <p:spPr bwMode="auto">
            <a:xfrm>
              <a:off x="2880" y="2784"/>
              <a:ext cx="2880" cy="269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1200">
                  <a:latin typeface="Symbol" panose="05050102010706020507" pitchFamily="18" charset="2"/>
                  <a:cs typeface="Arial" panose="020B0604020202020204" pitchFamily="34" charset="0"/>
                </a:rPr>
                <a:t>D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lang="en-US" sz="1200" baseline="3000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 = -nFE = -1.63F</a:t>
              </a:r>
              <a:endParaRPr lang="en-US" sz="1200">
                <a:latin typeface="Arial" panose="020B0604020202020204" pitchFamily="34" charset="0"/>
              </a:endParaRPr>
            </a:p>
          </p:txBody>
        </p:sp>
        <p:sp>
          <p:nvSpPr>
            <p:cNvPr id="53266" name="Rectangle 18"/>
            <p:cNvSpPr>
              <a:spLocks noChangeArrowheads="1"/>
            </p:cNvSpPr>
            <p:nvPr/>
          </p:nvSpPr>
          <p:spPr bwMode="auto">
            <a:xfrm>
              <a:off x="0" y="3053"/>
              <a:ext cx="2882" cy="161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Y para la 2 (n = 1) es:</a:t>
              </a:r>
              <a:endParaRPr lang="en-US" sz="1200">
                <a:latin typeface="Arial" panose="020B0604020202020204" pitchFamily="34" charset="0"/>
              </a:endParaRPr>
            </a:p>
          </p:txBody>
        </p:sp>
        <p:sp>
          <p:nvSpPr>
            <p:cNvPr id="53267" name="Rectangle 19"/>
            <p:cNvSpPr>
              <a:spLocks noChangeArrowheads="1"/>
            </p:cNvSpPr>
            <p:nvPr/>
          </p:nvSpPr>
          <p:spPr bwMode="auto">
            <a:xfrm>
              <a:off x="2880" y="3015"/>
              <a:ext cx="2880" cy="192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1200">
                  <a:latin typeface="Symbol" panose="05050102010706020507" pitchFamily="18" charset="2"/>
                  <a:cs typeface="Arial" panose="020B0604020202020204" pitchFamily="34" charset="0"/>
                </a:rPr>
                <a:t>D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lang="en-US" sz="1200" baseline="30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 = -nFE = -1.36F</a:t>
              </a:r>
              <a:endParaRPr lang="en-US" sz="1200">
                <a:latin typeface="Arial" panose="020B0604020202020204" pitchFamily="34" charset="0"/>
              </a:endParaRPr>
            </a:p>
          </p:txBody>
        </p:sp>
        <p:sp>
          <p:nvSpPr>
            <p:cNvPr id="53268" name="Rectangle 20"/>
            <p:cNvSpPr>
              <a:spLocks noChangeArrowheads="1"/>
            </p:cNvSpPr>
            <p:nvPr/>
          </p:nvSpPr>
          <p:spPr bwMode="auto">
            <a:xfrm>
              <a:off x="0" y="3168"/>
              <a:ext cx="3120" cy="207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Entonces, la energía libre para la conversión de Cl(+1) a Cl(-1) es:</a:t>
              </a:r>
              <a:endParaRPr lang="en-US" sz="1200">
                <a:latin typeface="Arial" panose="020B0604020202020204" pitchFamily="34" charset="0"/>
              </a:endParaRPr>
            </a:p>
          </p:txBody>
        </p:sp>
        <p:sp>
          <p:nvSpPr>
            <p:cNvPr id="53269" name="Rectangle 21"/>
            <p:cNvSpPr>
              <a:spLocks noChangeArrowheads="1"/>
            </p:cNvSpPr>
            <p:nvPr/>
          </p:nvSpPr>
          <p:spPr bwMode="auto">
            <a:xfrm>
              <a:off x="2930" y="3207"/>
              <a:ext cx="2830" cy="159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1200">
                  <a:latin typeface="Symbol" panose="05050102010706020507" pitchFamily="18" charset="2"/>
                  <a:cs typeface="Arial" panose="020B0604020202020204" pitchFamily="34" charset="0"/>
                </a:rPr>
                <a:t>D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G = </a:t>
              </a:r>
              <a:r>
                <a:rPr lang="en-US" sz="1200">
                  <a:latin typeface="Symbol" panose="05050102010706020507" pitchFamily="18" charset="2"/>
                  <a:cs typeface="Arial" panose="020B0604020202020204" pitchFamily="34" charset="0"/>
                </a:rPr>
                <a:t>D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lang="en-US" sz="1200" baseline="3000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 + </a:t>
              </a:r>
              <a:r>
                <a:rPr lang="en-US" sz="1200">
                  <a:latin typeface="Symbol" panose="05050102010706020507" pitchFamily="18" charset="2"/>
                  <a:cs typeface="Arial" panose="020B0604020202020204" pitchFamily="34" charset="0"/>
                </a:rPr>
                <a:t>D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lang="en-US" sz="1200" baseline="3000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 = -2.99F</a:t>
              </a:r>
              <a:endParaRPr lang="en-US" sz="1200">
                <a:latin typeface="Arial" panose="020B0604020202020204" pitchFamily="34" charset="0"/>
              </a:endParaRPr>
            </a:p>
          </p:txBody>
        </p:sp>
        <p:sp>
          <p:nvSpPr>
            <p:cNvPr id="53270" name="Rectangle 22"/>
            <p:cNvSpPr>
              <a:spLocks noChangeArrowheads="1"/>
            </p:cNvSpPr>
            <p:nvPr/>
          </p:nvSpPr>
          <p:spPr bwMode="auto">
            <a:xfrm>
              <a:off x="0" y="3360"/>
              <a:ext cx="5760" cy="175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Pero la conversión de Cl(+1)  a Cl(-1) es una reacción que intercambia 2 electrones.	 </a:t>
              </a:r>
              <a:r>
                <a:rPr lang="en-US" sz="1200">
                  <a:latin typeface="Symbol" panose="05050102010706020507" pitchFamily="18" charset="2"/>
                  <a:cs typeface="Arial" panose="020B0604020202020204" pitchFamily="34" charset="0"/>
                </a:rPr>
                <a:t>D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G = -2FE</a:t>
              </a:r>
            </a:p>
          </p:txBody>
        </p:sp>
        <p:sp>
          <p:nvSpPr>
            <p:cNvPr id="53271" name="Rectangle 23"/>
            <p:cNvSpPr>
              <a:spLocks noChangeArrowheads="1"/>
            </p:cNvSpPr>
            <p:nvPr/>
          </p:nvSpPr>
          <p:spPr bwMode="auto">
            <a:xfrm>
              <a:off x="0" y="3516"/>
              <a:ext cx="2928" cy="192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Luego el potencial para la transformación de ClO- a Cl- (n = 2) es:</a:t>
              </a:r>
              <a:endParaRPr lang="en-US" sz="1200">
                <a:latin typeface="Arial" panose="020B0604020202020204" pitchFamily="34" charset="0"/>
              </a:endParaRPr>
            </a:p>
          </p:txBody>
        </p:sp>
        <p:sp>
          <p:nvSpPr>
            <p:cNvPr id="53272" name="Rectangle 24"/>
            <p:cNvSpPr>
              <a:spLocks noChangeArrowheads="1"/>
            </p:cNvSpPr>
            <p:nvPr/>
          </p:nvSpPr>
          <p:spPr bwMode="auto">
            <a:xfrm>
              <a:off x="2930" y="3499"/>
              <a:ext cx="2830" cy="209"/>
            </a:xfrm>
            <a:prstGeom prst="rect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E = </a:t>
              </a:r>
              <a:r>
                <a:rPr lang="en-US" sz="1200">
                  <a:latin typeface="Symbol" panose="05050102010706020507" pitchFamily="18" charset="2"/>
                  <a:cs typeface="Arial" panose="020B0604020202020204" pitchFamily="34" charset="0"/>
                </a:rPr>
                <a:t>D</a:t>
              </a:r>
              <a:r>
                <a:rPr lang="en-US" sz="1200">
                  <a:latin typeface="Arial" panose="020B0604020202020204" pitchFamily="34" charset="0"/>
                  <a:cs typeface="Arial" panose="020B0604020202020204" pitchFamily="34" charset="0"/>
                </a:rPr>
                <a:t>G/-nF = -2.99F/-2F = </a:t>
              </a:r>
              <a:r>
                <a:rPr lang="en-US" sz="1200" b="1">
                  <a:latin typeface="Arial" panose="020B0604020202020204" pitchFamily="34" charset="0"/>
                  <a:cs typeface="Arial" panose="020B0604020202020204" pitchFamily="34" charset="0"/>
                </a:rPr>
                <a:t>+1.50 V</a:t>
              </a:r>
              <a:endParaRPr lang="en-US" sz="1200">
                <a:latin typeface="Arial" panose="020B0604020202020204" pitchFamily="34" charset="0"/>
              </a:endParaRPr>
            </a:p>
          </p:txBody>
        </p:sp>
        <p:pic>
          <p:nvPicPr>
            <p:cNvPr id="53256" name="Picture 8" descr="hypochloritereduct"/>
            <p:cNvPicPr>
              <a:picLocks noChangeAspect="1" noChangeArrowheads="1"/>
            </p:cNvPicPr>
            <p:nvPr/>
          </p:nvPicPr>
          <p:blipFill>
            <a:blip r:embed="rId3">
              <a:lum bright="-18000" contrast="2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7" y="1661"/>
              <a:ext cx="1865" cy="3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259" name="Picture 11" descr="chlorinereduct"/>
            <p:cNvPicPr>
              <a:picLocks noChangeAspect="1" noChangeArrowheads="1"/>
            </p:cNvPicPr>
            <p:nvPr/>
          </p:nvPicPr>
          <p:blipFill>
            <a:blip r:embed="rId4">
              <a:lum bright="-24000" contrast="3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7" y="2055"/>
              <a:ext cx="986" cy="3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3277" name="Picture 29" descr="potentialfromlatimereqn"/>
          <p:cNvPicPr>
            <a:picLocks noChangeAspect="1" noChangeArrowheads="1"/>
          </p:cNvPicPr>
          <p:nvPr/>
        </p:nvPicPr>
        <p:blipFill>
          <a:blip r:embed="rId5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19800"/>
            <a:ext cx="971550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747713" y="3063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976313" y="3063875"/>
            <a:ext cx="8686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1843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228600" y="1843088"/>
            <a:ext cx="8686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pic>
        <p:nvPicPr>
          <p:cNvPr id="54283" name="Picture 11" descr="oxygenlatimerdiag"/>
          <p:cNvPicPr>
            <a:picLocks noChangeAspect="1" noChangeArrowheads="1"/>
          </p:cNvPicPr>
          <p:nvPr/>
        </p:nvPicPr>
        <p:blipFill>
          <a:blip r:embed="rId3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667000"/>
            <a:ext cx="4038600" cy="87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85" name="Picture 13" descr="h2o2reduct"/>
          <p:cNvPicPr>
            <a:picLocks noChangeAspect="1" noChangeArrowheads="1"/>
          </p:cNvPicPr>
          <p:nvPr/>
        </p:nvPicPr>
        <p:blipFill>
          <a:blip r:embed="rId4">
            <a:lum bright="-60000" contrast="7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748088"/>
            <a:ext cx="4343400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88" name="Picture 16" descr="o2toh2o2reductgif"/>
          <p:cNvPicPr>
            <a:picLocks noChangeAspect="1" noChangeArrowheads="1"/>
          </p:cNvPicPr>
          <p:nvPr/>
        </p:nvPicPr>
        <p:blipFill>
          <a:blip r:embed="rId5">
            <a:lum bright="-36000" contras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510088"/>
            <a:ext cx="3995738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91" name="Picture 19" descr="h2o2dispropreact"/>
          <p:cNvPicPr>
            <a:picLocks noChangeAspect="1" noChangeArrowheads="1"/>
          </p:cNvPicPr>
          <p:nvPr/>
        </p:nvPicPr>
        <p:blipFill>
          <a:blip r:embed="rId6">
            <a:lum bright="-18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508625"/>
            <a:ext cx="3898900" cy="4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6629400" y="373697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baseline="30000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+1.76 V</a:t>
            </a:r>
            <a:endParaRPr lang="es-ES">
              <a:solidFill>
                <a:srgbClr val="3264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6629400" y="4495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baseline="30000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+0.70 V</a:t>
            </a:r>
            <a:endParaRPr lang="es-ES">
              <a:solidFill>
                <a:srgbClr val="3264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5867400" y="5489575"/>
            <a:ext cx="3040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= E</a:t>
            </a:r>
            <a:r>
              <a:rPr lang="en-US" baseline="30000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E</a:t>
            </a:r>
            <a:r>
              <a:rPr lang="en-US" baseline="30000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+1.06 V</a:t>
            </a:r>
            <a:endParaRPr lang="es-ES">
              <a:solidFill>
                <a:srgbClr val="3264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1600200" y="2667000"/>
            <a:ext cx="2901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DIAGRAMA DE LATIMER</a:t>
            </a:r>
          </a:p>
          <a:p>
            <a:r>
              <a:rPr lang="en-US" sz="1800" b="1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OXÍGENO</a:t>
            </a:r>
            <a:endParaRPr lang="es-ES" sz="1800" b="1">
              <a:solidFill>
                <a:srgbClr val="3264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98" name="Rectangle 26"/>
          <p:cNvSpPr>
            <a:spLocks noChangeArrowheads="1"/>
          </p:cNvSpPr>
          <p:nvPr/>
        </p:nvSpPr>
        <p:spPr bwMode="auto">
          <a:xfrm>
            <a:off x="1295400" y="6170613"/>
            <a:ext cx="756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264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&gt;0	</a:t>
            </a: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ENTONCES </a:t>
            </a:r>
            <a:r>
              <a:rPr lang="en-US" b="1">
                <a:solidFill>
                  <a:srgbClr val="FF000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D</a:t>
            </a:r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G&lt;0 REACCIÓN ESPONTÁNEA</a:t>
            </a:r>
            <a:endParaRPr lang="es-ES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99" name="Rectangle 27"/>
          <p:cNvSpPr>
            <a:spLocks noChangeArrowheads="1"/>
          </p:cNvSpPr>
          <p:nvPr/>
        </p:nvSpPr>
        <p:spPr bwMode="auto">
          <a:xfrm>
            <a:off x="762000" y="914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DESPROPORCIÓN</a:t>
            </a:r>
          </a:p>
        </p:txBody>
      </p:sp>
      <p:sp>
        <p:nvSpPr>
          <p:cNvPr id="54300" name="Line 28"/>
          <p:cNvSpPr>
            <a:spLocks noChangeShapeType="1"/>
          </p:cNvSpPr>
          <p:nvPr/>
        </p:nvSpPr>
        <p:spPr bwMode="auto">
          <a:xfrm>
            <a:off x="1066800" y="5257800"/>
            <a:ext cx="5334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1127125" y="4175125"/>
            <a:ext cx="4381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6000"/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414338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642938" y="1371600"/>
            <a:ext cx="8686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pic>
        <p:nvPicPr>
          <p:cNvPr id="55301" name="Picture 5" descr="no_fro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52" b="6367"/>
          <a:stretch>
            <a:fillRect/>
          </a:stretch>
        </p:blipFill>
        <p:spPr bwMode="auto">
          <a:xfrm>
            <a:off x="1444625" y="2286000"/>
            <a:ext cx="5641975" cy="402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762000" y="914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DIAGRAMAS DE FROST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273425" y="6303963"/>
            <a:ext cx="2449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1600">
                <a:latin typeface="Tahoma" panose="020B0604030504040204" pitchFamily="34" charset="0"/>
              </a:rPr>
              <a:t>NÚMERO DE OXIDACIÓN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86600" y="3581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7100888" y="3962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7772400" y="3352800"/>
            <a:ext cx="9667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1600">
                <a:latin typeface="Tahoma" panose="020B0604030504040204" pitchFamily="34" charset="0"/>
              </a:rPr>
              <a:t>pH ácido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7772400" y="3778250"/>
            <a:ext cx="105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1600">
                <a:latin typeface="Tahoma" panose="020B0604030504040204" pitchFamily="34" charset="0"/>
              </a:rPr>
              <a:t>pH básico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762000" y="914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DIAGRAMAS DE FROST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838200" y="2819400"/>
            <a:ext cx="7772400" cy="3352800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s-ES" b="1">
                <a:solidFill>
                  <a:schemeClr val="tx2"/>
                </a:solidFill>
              </a:rPr>
              <a:t>ES OTRA FORMA DE PRESENTAR LOS POTENCIALES DE REDUCCIÓN, PARA VARIOS ESTADOS DE OXIDACIÓN DE UN ELEMENTO.</a:t>
            </a:r>
          </a:p>
          <a:p>
            <a:pPr algn="just">
              <a:lnSpc>
                <a:spcPct val="90000"/>
              </a:lnSpc>
            </a:pPr>
            <a:endParaRPr lang="es-ES" b="1">
              <a:solidFill>
                <a:schemeClr val="tx2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s-ES" b="1">
                <a:solidFill>
                  <a:schemeClr val="tx2"/>
                </a:solidFill>
              </a:rPr>
              <a:t>REPRESENTAN nE FRENTE AL ESTADO DE OXIDACIÓN N, DONDE E ES EL POTENCIAL DE REDUCCIÓN DEL PAR X(N)/X(0), Y n ES EL NÚMERO DE ELECTRONES INTERCAMBIADOS EN LA CONVERSIÓN DE X(N) A X(0)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5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98" r="61017" b="36723"/>
          <a:stretch>
            <a:fillRect/>
          </a:stretch>
        </p:blipFill>
        <p:spPr bwMode="auto">
          <a:xfrm>
            <a:off x="1143000" y="2643188"/>
            <a:ext cx="3200400" cy="375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00" r="67796" b="36723"/>
          <a:stretch>
            <a:fillRect/>
          </a:stretch>
        </p:blipFill>
        <p:spPr bwMode="auto">
          <a:xfrm>
            <a:off x="5195888" y="2643188"/>
            <a:ext cx="3338512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1655763" y="2362200"/>
            <a:ext cx="2981325" cy="6699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s-ES" sz="1600" b="1">
                <a:latin typeface="Arial" panose="020B0604020202020204" pitchFamily="34" charset="0"/>
              </a:rPr>
              <a:t>nE</a:t>
            </a:r>
            <a:r>
              <a:rPr lang="es-ES" sz="1600" b="1" baseline="30000">
                <a:latin typeface="Arial" panose="020B0604020202020204" pitchFamily="34" charset="0"/>
              </a:rPr>
              <a:t>0</a:t>
            </a:r>
            <a:endParaRPr lang="es-ES" sz="1600" b="1">
              <a:latin typeface="Arial" panose="020B0604020202020204" pitchFamily="34" charset="0"/>
            </a:endParaRPr>
          </a:p>
          <a:p>
            <a:pPr eaLnBrk="0" hangingPunct="0"/>
            <a:r>
              <a:rPr lang="es-ES" sz="1600" b="1">
                <a:latin typeface="Arial" panose="020B0604020202020204" pitchFamily="34" charset="0"/>
              </a:rPr>
              <a:t>E</a:t>
            </a:r>
            <a:r>
              <a:rPr lang="es-ES" sz="1600" b="1" baseline="30000">
                <a:latin typeface="Arial" panose="020B0604020202020204" pitchFamily="34" charset="0"/>
              </a:rPr>
              <a:t>0</a:t>
            </a:r>
            <a:r>
              <a:rPr lang="es-ES" sz="1600" b="1">
                <a:latin typeface="Arial" panose="020B0604020202020204" pitchFamily="34" charset="0"/>
              </a:rPr>
              <a:t>(X(eoN)/X(eo 0, elemento)</a:t>
            </a:r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3406775" y="4519613"/>
            <a:ext cx="3587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3765550" y="4117975"/>
            <a:ext cx="1312863" cy="1339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s-ES" sz="1400">
                <a:latin typeface="Tahoma" panose="020B0604030504040204" pitchFamily="34" charset="0"/>
              </a:rPr>
              <a:t>Pendiente es</a:t>
            </a:r>
          </a:p>
          <a:p>
            <a:pPr eaLnBrk="0" hangingPunct="0"/>
            <a:r>
              <a:rPr lang="es-ES" sz="1400">
                <a:latin typeface="Tahoma" panose="020B0604030504040204" pitchFamily="34" charset="0"/>
              </a:rPr>
              <a:t>E</a:t>
            </a:r>
            <a:r>
              <a:rPr lang="es-ES" sz="1400" baseline="30000">
                <a:latin typeface="Tahoma" panose="020B0604030504040204" pitchFamily="34" charset="0"/>
              </a:rPr>
              <a:t>0</a:t>
            </a:r>
            <a:r>
              <a:rPr lang="es-ES" sz="1400">
                <a:latin typeface="Tahoma" panose="020B0604030504040204" pitchFamily="34" charset="0"/>
              </a:rPr>
              <a:t>(X(eo N)/</a:t>
            </a:r>
          </a:p>
          <a:p>
            <a:pPr eaLnBrk="0" hangingPunct="0"/>
            <a:r>
              <a:rPr lang="es-ES" sz="1400">
                <a:latin typeface="Tahoma" panose="020B0604030504040204" pitchFamily="34" charset="0"/>
              </a:rPr>
              <a:t>X(eo N'))</a:t>
            </a:r>
          </a:p>
          <a:p>
            <a:pPr eaLnBrk="0" hangingPunct="0"/>
            <a:endParaRPr lang="es-ES" sz="1400">
              <a:latin typeface="Tahoma" panose="020B0604030504040204" pitchFamily="34" charset="0"/>
            </a:endParaRPr>
          </a:p>
          <a:p>
            <a:pPr eaLnBrk="0" hangingPunct="0"/>
            <a:r>
              <a:rPr lang="es-ES" sz="1400">
                <a:latin typeface="Tahoma" panose="020B0604030504040204" pitchFamily="34" charset="0"/>
              </a:rPr>
              <a:t>       n’E</a:t>
            </a:r>
            <a:r>
              <a:rPr lang="es-ES" sz="1400" baseline="30000">
                <a:latin typeface="Tahoma" panose="020B0604030504040204" pitchFamily="34" charset="0"/>
              </a:rPr>
              <a:t>0</a:t>
            </a:r>
            <a:r>
              <a:rPr lang="es-ES" sz="1400">
                <a:latin typeface="Tahoma" panose="020B0604030504040204" pitchFamily="34" charset="0"/>
              </a:rPr>
              <a:t>’-nE</a:t>
            </a:r>
            <a:r>
              <a:rPr lang="es-ES" sz="1400" baseline="30000">
                <a:latin typeface="Tahoma" panose="020B0604030504040204" pitchFamily="34" charset="0"/>
              </a:rPr>
              <a:t>0</a:t>
            </a:r>
          </a:p>
          <a:p>
            <a:pPr eaLnBrk="0" hangingPunct="0"/>
            <a:r>
              <a:rPr lang="es-ES" sz="1400">
                <a:latin typeface="Tahoma" panose="020B0604030504040204" pitchFamily="34" charset="0"/>
              </a:rPr>
              <a:t>E</a:t>
            </a:r>
            <a:r>
              <a:rPr lang="es-ES" sz="1400" baseline="30000">
                <a:latin typeface="Tahoma" panose="020B0604030504040204" pitchFamily="34" charset="0"/>
              </a:rPr>
              <a:t>o </a:t>
            </a:r>
            <a:r>
              <a:rPr lang="es-ES" sz="1400">
                <a:latin typeface="Tahoma" panose="020B0604030504040204" pitchFamily="34" charset="0"/>
              </a:rPr>
              <a:t>=</a:t>
            </a:r>
          </a:p>
          <a:p>
            <a:pPr eaLnBrk="0" hangingPunct="0"/>
            <a:r>
              <a:rPr lang="es-ES" sz="1400">
                <a:latin typeface="Tahoma" panose="020B0604030504040204" pitchFamily="34" charset="0"/>
              </a:rPr>
              <a:t>         N’-N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2057400" y="3200400"/>
            <a:ext cx="13716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s-ES" sz="1400">
                <a:latin typeface="Arial" panose="020B0604020202020204" pitchFamily="34" charset="0"/>
              </a:rPr>
              <a:t>Estado de</a:t>
            </a:r>
          </a:p>
          <a:p>
            <a:pPr eaLnBrk="0" hangingPunct="0"/>
            <a:r>
              <a:rPr lang="es-ES" sz="1400">
                <a:latin typeface="Arial" panose="020B0604020202020204" pitchFamily="34" charset="0"/>
              </a:rPr>
              <a:t>oxidación </a:t>
            </a:r>
          </a:p>
          <a:p>
            <a:pPr eaLnBrk="0" hangingPunct="0"/>
            <a:r>
              <a:rPr lang="es-ES" sz="1400">
                <a:latin typeface="Arial" panose="020B0604020202020204" pitchFamily="34" charset="0"/>
              </a:rPr>
              <a:t>más estable</a:t>
            </a:r>
            <a:endParaRPr lang="es-ES" sz="1400"/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1739900" y="5992813"/>
            <a:ext cx="2501900" cy="4016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s-ES" sz="1600" b="1">
                <a:latin typeface="Arial" panose="020B0604020202020204" pitchFamily="34" charset="0"/>
              </a:rPr>
              <a:t>Estado de oxidación N</a:t>
            </a:r>
          </a:p>
        </p:txBody>
      </p:sp>
      <p:grpSp>
        <p:nvGrpSpPr>
          <p:cNvPr id="57364" name="Group 20"/>
          <p:cNvGrpSpPr>
            <a:grpSpLocks/>
          </p:cNvGrpSpPr>
          <p:nvPr/>
        </p:nvGrpSpPr>
        <p:grpSpPr bwMode="auto">
          <a:xfrm>
            <a:off x="5353050" y="2643188"/>
            <a:ext cx="2705100" cy="3484562"/>
            <a:chOff x="6957" y="2448"/>
            <a:chExt cx="3267" cy="3744"/>
          </a:xfrm>
        </p:grpSpPr>
        <p:sp>
          <p:nvSpPr>
            <p:cNvPr id="57365" name="Text Box 21"/>
            <p:cNvSpPr txBox="1">
              <a:spLocks noChangeArrowheads="1"/>
            </p:cNvSpPr>
            <p:nvPr/>
          </p:nvSpPr>
          <p:spPr bwMode="auto">
            <a:xfrm>
              <a:off x="7200" y="5760"/>
              <a:ext cx="3024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s-ES" sz="1600" b="1">
                  <a:latin typeface="Arial" panose="020B0604020202020204" pitchFamily="34" charset="0"/>
                </a:rPr>
                <a:t>Estado de oxidación N</a:t>
              </a:r>
            </a:p>
          </p:txBody>
        </p:sp>
        <p:sp>
          <p:nvSpPr>
            <p:cNvPr id="57366" name="Text Box 22"/>
            <p:cNvSpPr txBox="1">
              <a:spLocks noChangeArrowheads="1"/>
            </p:cNvSpPr>
            <p:nvPr/>
          </p:nvSpPr>
          <p:spPr bwMode="auto">
            <a:xfrm>
              <a:off x="6957" y="2448"/>
              <a:ext cx="1008" cy="43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s-ES" sz="1600" b="1">
                  <a:latin typeface="Arial" panose="020B0604020202020204" pitchFamily="34" charset="0"/>
                </a:rPr>
                <a:t>nE</a:t>
              </a:r>
              <a:r>
                <a:rPr lang="es-ES" sz="1600" b="1" baseline="30000">
                  <a:latin typeface="Arial" panose="020B0604020202020204" pitchFamily="34" charset="0"/>
                </a:rPr>
                <a:t>0</a:t>
              </a:r>
              <a:endParaRPr lang="es-ES" sz="1600" b="1">
                <a:latin typeface="Arial" panose="020B0604020202020204" pitchFamily="34" charset="0"/>
              </a:endParaRPr>
            </a:p>
            <a:p>
              <a:pPr eaLnBrk="0" hangingPunct="0"/>
              <a:endParaRPr lang="es-ES" sz="1200" b="1">
                <a:latin typeface="Arial" panose="020B0604020202020204" pitchFamily="34" charset="0"/>
              </a:endParaRPr>
            </a:p>
          </p:txBody>
        </p:sp>
      </p:grpSp>
      <p:sp>
        <p:nvSpPr>
          <p:cNvPr id="57381" name="Text Box 37"/>
          <p:cNvSpPr txBox="1">
            <a:spLocks noChangeArrowheads="1"/>
          </p:cNvSpPr>
          <p:nvPr/>
        </p:nvSpPr>
        <p:spPr bwMode="auto">
          <a:xfrm>
            <a:off x="5553075" y="3581400"/>
            <a:ext cx="1312863" cy="10715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s-ES" sz="1200" b="1">
                <a:latin typeface="Arial" panose="020B0604020202020204" pitchFamily="34" charset="0"/>
              </a:rPr>
              <a:t>Potencial</a:t>
            </a:r>
          </a:p>
          <a:p>
            <a:pPr eaLnBrk="0" hangingPunct="0"/>
            <a:r>
              <a:rPr lang="es-ES" sz="1200" b="1">
                <a:latin typeface="Arial" panose="020B0604020202020204" pitchFamily="34" charset="0"/>
              </a:rPr>
              <a:t>reducción</a:t>
            </a:r>
          </a:p>
          <a:p>
            <a:pPr eaLnBrk="0" hangingPunct="0"/>
            <a:r>
              <a:rPr lang="es-ES" sz="1200" b="1">
                <a:latin typeface="Arial" panose="020B0604020202020204" pitchFamily="34" charset="0"/>
              </a:rPr>
              <a:t>bajo</a:t>
            </a:r>
            <a:endParaRPr lang="es-ES" sz="1200"/>
          </a:p>
        </p:txBody>
      </p: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6270625" y="2511425"/>
            <a:ext cx="1309688" cy="10699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s-ES" sz="1200" b="1">
                <a:latin typeface="Arial" panose="020B0604020202020204" pitchFamily="34" charset="0"/>
              </a:rPr>
              <a:t>Potencial</a:t>
            </a:r>
          </a:p>
          <a:p>
            <a:pPr eaLnBrk="0" hangingPunct="0"/>
            <a:r>
              <a:rPr lang="es-ES" sz="1200" b="1">
                <a:latin typeface="Arial" panose="020B0604020202020204" pitchFamily="34" charset="0"/>
              </a:rPr>
              <a:t>reducción</a:t>
            </a:r>
          </a:p>
          <a:p>
            <a:pPr eaLnBrk="0" hangingPunct="0"/>
            <a:r>
              <a:rPr lang="es-ES" sz="1200" b="1">
                <a:latin typeface="Arial" panose="020B0604020202020204" pitchFamily="34" charset="0"/>
              </a:rPr>
              <a:t>alto</a:t>
            </a:r>
            <a:endParaRPr lang="es-ES" sz="1200"/>
          </a:p>
        </p:txBody>
      </p:sp>
      <p:sp>
        <p:nvSpPr>
          <p:cNvPr id="57383" name="Line 39"/>
          <p:cNvSpPr>
            <a:spLocks noChangeShapeType="1"/>
          </p:cNvSpPr>
          <p:nvPr/>
        </p:nvSpPr>
        <p:spPr bwMode="auto">
          <a:xfrm flipH="1" flipV="1">
            <a:off x="6388100" y="4357688"/>
            <a:ext cx="595313" cy="534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57384" name="Line 40"/>
          <p:cNvSpPr>
            <a:spLocks noChangeShapeType="1"/>
          </p:cNvSpPr>
          <p:nvPr/>
        </p:nvSpPr>
        <p:spPr bwMode="auto">
          <a:xfrm flipH="1" flipV="1">
            <a:off x="6865938" y="3286125"/>
            <a:ext cx="835025" cy="563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57386" name="Rectangle 42"/>
          <p:cNvSpPr>
            <a:spLocks noChangeArrowheads="1"/>
          </p:cNvSpPr>
          <p:nvPr/>
        </p:nvSpPr>
        <p:spPr bwMode="auto">
          <a:xfrm>
            <a:off x="762000" y="914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DIAGRAMAS DE FROST</a:t>
            </a:r>
          </a:p>
        </p:txBody>
      </p:sp>
      <p:sp>
        <p:nvSpPr>
          <p:cNvPr id="57387" name="Line 43"/>
          <p:cNvSpPr>
            <a:spLocks noChangeShapeType="1"/>
          </p:cNvSpPr>
          <p:nvPr/>
        </p:nvSpPr>
        <p:spPr bwMode="auto">
          <a:xfrm>
            <a:off x="4191000" y="533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7388" name="Text Box 44"/>
          <p:cNvSpPr txBox="1">
            <a:spLocks noChangeArrowheads="1"/>
          </p:cNvSpPr>
          <p:nvPr/>
        </p:nvSpPr>
        <p:spPr bwMode="auto">
          <a:xfrm>
            <a:off x="3794125" y="2978150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2000">
                <a:latin typeface="Tahoma" panose="020B0604030504040204" pitchFamily="34" charset="0"/>
              </a:rPr>
              <a:t>N’</a:t>
            </a:r>
          </a:p>
        </p:txBody>
      </p:sp>
      <p:sp>
        <p:nvSpPr>
          <p:cNvPr id="57389" name="Text Box 45"/>
          <p:cNvSpPr txBox="1">
            <a:spLocks noChangeArrowheads="1"/>
          </p:cNvSpPr>
          <p:nvPr/>
        </p:nvSpPr>
        <p:spPr bwMode="auto">
          <a:xfrm>
            <a:off x="2819400" y="44958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2000">
                <a:latin typeface="Tahoma" panose="020B0604030504040204" pitchFamily="34" charset="0"/>
              </a:rPr>
              <a:t>N</a:t>
            </a:r>
          </a:p>
        </p:txBody>
      </p:sp>
      <p:sp>
        <p:nvSpPr>
          <p:cNvPr id="57390" name="Arc 46"/>
          <p:cNvSpPr>
            <a:spLocks/>
          </p:cNvSpPr>
          <p:nvPr/>
        </p:nvSpPr>
        <p:spPr bwMode="auto">
          <a:xfrm flipH="1">
            <a:off x="3048000" y="3429000"/>
            <a:ext cx="762000" cy="10668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57391" name="Arc 47"/>
          <p:cNvSpPr>
            <a:spLocks/>
          </p:cNvSpPr>
          <p:nvPr/>
        </p:nvSpPr>
        <p:spPr bwMode="auto">
          <a:xfrm flipH="1">
            <a:off x="7239000" y="3276600"/>
            <a:ext cx="838200" cy="1295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57392" name="Arc 48"/>
          <p:cNvSpPr>
            <a:spLocks/>
          </p:cNvSpPr>
          <p:nvPr/>
        </p:nvSpPr>
        <p:spPr bwMode="auto">
          <a:xfrm flipH="1">
            <a:off x="6448425" y="4695825"/>
            <a:ext cx="838200" cy="457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57393" name="Line 49"/>
          <p:cNvSpPr>
            <a:spLocks noChangeShapeType="1"/>
          </p:cNvSpPr>
          <p:nvPr/>
        </p:nvSpPr>
        <p:spPr bwMode="auto">
          <a:xfrm flipV="1">
            <a:off x="2514600" y="4038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407" name="Group 39"/>
          <p:cNvGrpSpPr>
            <a:grpSpLocks/>
          </p:cNvGrpSpPr>
          <p:nvPr/>
        </p:nvGrpSpPr>
        <p:grpSpPr bwMode="auto">
          <a:xfrm>
            <a:off x="438150" y="2667000"/>
            <a:ext cx="3429000" cy="3429000"/>
            <a:chOff x="1555" y="2654"/>
            <a:chExt cx="1591" cy="1671"/>
          </a:xfrm>
        </p:grpSpPr>
        <p:pic>
          <p:nvPicPr>
            <p:cNvPr id="58400" name="Picture 3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598" r="66101" b="29944"/>
            <a:stretch>
              <a:fillRect/>
            </a:stretch>
          </p:blipFill>
          <p:spPr bwMode="auto">
            <a:xfrm>
              <a:off x="1555" y="2654"/>
              <a:ext cx="1591" cy="1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8401" name="Text Box 33"/>
            <p:cNvSpPr txBox="1">
              <a:spLocks noChangeArrowheads="1"/>
            </p:cNvSpPr>
            <p:nvPr/>
          </p:nvSpPr>
          <p:spPr bwMode="auto">
            <a:xfrm>
              <a:off x="1670" y="4134"/>
              <a:ext cx="1210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s-ES" sz="1600" b="1">
                  <a:latin typeface="Arial" panose="020B0604020202020204" pitchFamily="34" charset="0"/>
                </a:rPr>
                <a:t>Estado de oxidación N</a:t>
              </a:r>
            </a:p>
          </p:txBody>
        </p:sp>
        <p:sp>
          <p:nvSpPr>
            <p:cNvPr id="58402" name="Text Box 34"/>
            <p:cNvSpPr txBox="1">
              <a:spLocks noChangeArrowheads="1"/>
            </p:cNvSpPr>
            <p:nvPr/>
          </p:nvSpPr>
          <p:spPr bwMode="auto">
            <a:xfrm>
              <a:off x="1631" y="2654"/>
              <a:ext cx="403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s-ES" sz="1600" b="1">
                  <a:latin typeface="Arial" panose="020B0604020202020204" pitchFamily="34" charset="0"/>
                </a:rPr>
                <a:t>nE</a:t>
              </a:r>
              <a:r>
                <a:rPr lang="es-ES" sz="1600" b="1" baseline="30000">
                  <a:latin typeface="Arial" panose="020B0604020202020204" pitchFamily="34" charset="0"/>
                </a:rPr>
                <a:t>0</a:t>
              </a:r>
              <a:endParaRPr lang="es-ES" sz="1600" b="1">
                <a:latin typeface="Arial" panose="020B0604020202020204" pitchFamily="34" charset="0"/>
              </a:endParaRPr>
            </a:p>
            <a:p>
              <a:pPr eaLnBrk="0" hangingPunct="0"/>
              <a:endParaRPr lang="es-ES" sz="1600" b="1">
                <a:latin typeface="Arial" panose="020B0604020202020204" pitchFamily="34" charset="0"/>
              </a:endParaRPr>
            </a:p>
          </p:txBody>
        </p:sp>
        <p:sp>
          <p:nvSpPr>
            <p:cNvPr id="58403" name="Text Box 35"/>
            <p:cNvSpPr txBox="1">
              <a:spLocks noChangeArrowheads="1"/>
            </p:cNvSpPr>
            <p:nvPr/>
          </p:nvSpPr>
          <p:spPr bwMode="auto">
            <a:xfrm>
              <a:off x="1625" y="2885"/>
              <a:ext cx="633" cy="46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s-ES" sz="1600" b="1">
                  <a:latin typeface="Arial" panose="020B0604020202020204" pitchFamily="34" charset="0"/>
                </a:rPr>
                <a:t>Reductor (se oxida)</a:t>
              </a:r>
            </a:p>
          </p:txBody>
        </p:sp>
        <p:sp>
          <p:nvSpPr>
            <p:cNvPr id="58404" name="Line 36"/>
            <p:cNvSpPr>
              <a:spLocks noChangeShapeType="1"/>
            </p:cNvSpPr>
            <p:nvPr/>
          </p:nvSpPr>
          <p:spPr bwMode="auto">
            <a:xfrm flipH="1" flipV="1">
              <a:off x="1722" y="3058"/>
              <a:ext cx="230" cy="4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58405" name="Text Box 37"/>
            <p:cNvSpPr txBox="1">
              <a:spLocks noChangeArrowheads="1"/>
            </p:cNvSpPr>
            <p:nvPr/>
          </p:nvSpPr>
          <p:spPr bwMode="auto">
            <a:xfrm>
              <a:off x="2228" y="2654"/>
              <a:ext cx="807" cy="40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s-ES" sz="1600" b="1">
                  <a:latin typeface="Arial" panose="020B0604020202020204" pitchFamily="34" charset="0"/>
                </a:rPr>
                <a:t>Oxidante(se reduce)</a:t>
              </a:r>
            </a:p>
          </p:txBody>
        </p:sp>
        <p:sp>
          <p:nvSpPr>
            <p:cNvPr id="58406" name="Line 38"/>
            <p:cNvSpPr>
              <a:spLocks noChangeShapeType="1"/>
            </p:cNvSpPr>
            <p:nvPr/>
          </p:nvSpPr>
          <p:spPr bwMode="auto">
            <a:xfrm flipH="1" flipV="1">
              <a:off x="2425" y="2827"/>
              <a:ext cx="403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2971800" y="3300413"/>
            <a:ext cx="2087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1600" b="1">
                <a:latin typeface="Tahoma" panose="020B0604030504040204" pitchFamily="34" charset="0"/>
              </a:rPr>
              <a:t>A(ox, E.ox. mayor)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2057400" y="4976813"/>
            <a:ext cx="2189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1600" b="1">
                <a:latin typeface="Tahoma" panose="020B0604030504040204" pitchFamily="34" charset="0"/>
              </a:rPr>
              <a:t>A(red, E.ox. menor)</a:t>
            </a:r>
          </a:p>
        </p:txBody>
      </p:sp>
      <p:sp>
        <p:nvSpPr>
          <p:cNvPr id="58411" name="Text Box 43"/>
          <p:cNvSpPr txBox="1">
            <a:spLocks noChangeArrowheads="1"/>
          </p:cNvSpPr>
          <p:nvPr/>
        </p:nvSpPr>
        <p:spPr bwMode="auto">
          <a:xfrm>
            <a:off x="1047750" y="4495800"/>
            <a:ext cx="927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1800" b="1">
                <a:latin typeface="Tahoma" panose="020B0604030504040204" pitchFamily="34" charset="0"/>
              </a:rPr>
              <a:t>B(red)</a:t>
            </a:r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3013075" y="4044950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2000">
                <a:latin typeface="Tahoma" panose="020B0604030504040204" pitchFamily="34" charset="0"/>
              </a:rPr>
              <a:t>E</a:t>
            </a:r>
            <a:r>
              <a:rPr lang="es-ES" sz="2000" baseline="30000">
                <a:latin typeface="Tahoma" panose="020B0604030504040204" pitchFamily="34" charset="0"/>
              </a:rPr>
              <a:t>0</a:t>
            </a:r>
            <a:r>
              <a:rPr lang="es-ES" sz="2000" baseline="-25000"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58414" name="Text Box 46"/>
          <p:cNvSpPr txBox="1">
            <a:spLocks noChangeArrowheads="1"/>
          </p:cNvSpPr>
          <p:nvPr/>
        </p:nvSpPr>
        <p:spPr bwMode="auto">
          <a:xfrm>
            <a:off x="1276350" y="3810000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2000">
                <a:latin typeface="Tahoma" panose="020B0604030504040204" pitchFamily="34" charset="0"/>
              </a:rPr>
              <a:t>E</a:t>
            </a:r>
            <a:r>
              <a:rPr lang="es-ES" sz="2000" baseline="30000">
                <a:latin typeface="Tahoma" panose="020B0604030504040204" pitchFamily="34" charset="0"/>
              </a:rPr>
              <a:t>0</a:t>
            </a:r>
            <a:r>
              <a:rPr lang="es-ES" sz="2000" baseline="-25000"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58416" name="Rectangle 48"/>
          <p:cNvSpPr>
            <a:spLocks noChangeArrowheads="1"/>
          </p:cNvSpPr>
          <p:nvPr/>
        </p:nvSpPr>
        <p:spPr bwMode="auto">
          <a:xfrm>
            <a:off x="4343400" y="3810000"/>
            <a:ext cx="4572000" cy="2438400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58412" name="Text Box 44"/>
          <p:cNvSpPr txBox="1">
            <a:spLocks noChangeArrowheads="1"/>
          </p:cNvSpPr>
          <p:nvPr/>
        </p:nvSpPr>
        <p:spPr bwMode="auto">
          <a:xfrm>
            <a:off x="4419600" y="3886200"/>
            <a:ext cx="4325938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s-ES" sz="2000">
                <a:latin typeface="Tahoma" panose="020B0604030504040204" pitchFamily="34" charset="0"/>
              </a:rPr>
              <a:t>E</a:t>
            </a:r>
            <a:r>
              <a:rPr lang="es-ES" sz="2000" baseline="30000">
                <a:latin typeface="Tahoma" panose="020B0604030504040204" pitchFamily="34" charset="0"/>
              </a:rPr>
              <a:t>0</a:t>
            </a:r>
            <a:r>
              <a:rPr lang="es-ES" sz="2000" baseline="-25000">
                <a:latin typeface="Tahoma" panose="020B0604030504040204" pitchFamily="34" charset="0"/>
              </a:rPr>
              <a:t>1</a:t>
            </a:r>
            <a:r>
              <a:rPr lang="es-ES" sz="2000">
                <a:latin typeface="Tahoma" panose="020B0604030504040204" pitchFamily="34" charset="0"/>
              </a:rPr>
              <a:t>&gt; E</a:t>
            </a:r>
            <a:r>
              <a:rPr lang="es-ES" sz="2000" baseline="30000">
                <a:latin typeface="Tahoma" panose="020B0604030504040204" pitchFamily="34" charset="0"/>
              </a:rPr>
              <a:t>0</a:t>
            </a:r>
            <a:r>
              <a:rPr lang="es-ES" sz="2000" baseline="-25000">
                <a:latin typeface="Tahoma" panose="020B0604030504040204" pitchFamily="34" charset="0"/>
              </a:rPr>
              <a:t>2</a:t>
            </a:r>
          </a:p>
          <a:p>
            <a:pPr eaLnBrk="0" hangingPunct="0"/>
            <a:r>
              <a:rPr lang="es-ES" sz="2000">
                <a:latin typeface="Tahoma" panose="020B0604030504040204" pitchFamily="34" charset="0"/>
              </a:rPr>
              <a:t>A(ox) + ne-	A(red)</a:t>
            </a:r>
          </a:p>
          <a:p>
            <a:pPr eaLnBrk="0" hangingPunct="0"/>
            <a:r>
              <a:rPr lang="es-ES" sz="2000">
                <a:latin typeface="Tahoma" panose="020B0604030504040204" pitchFamily="34" charset="0"/>
              </a:rPr>
              <a:t>B(ox) + ne-	B(red)</a:t>
            </a:r>
          </a:p>
          <a:p>
            <a:pPr eaLnBrk="0" hangingPunct="0"/>
            <a:endParaRPr lang="es-ES" sz="2000">
              <a:latin typeface="Tahoma" panose="020B0604030504040204" pitchFamily="34" charset="0"/>
            </a:endParaRPr>
          </a:p>
          <a:p>
            <a:r>
              <a:rPr lang="es-ES" sz="2000">
                <a:latin typeface="Tahoma" panose="020B0604030504040204" pitchFamily="34" charset="0"/>
              </a:rPr>
              <a:t>A(ox) + B(red)     A(red) + B(ox)</a:t>
            </a:r>
          </a:p>
          <a:p>
            <a:endParaRPr lang="es-ES" sz="2000">
              <a:latin typeface="Tahoma" panose="020B0604030504040204" pitchFamily="34" charset="0"/>
            </a:endParaRPr>
          </a:p>
          <a:p>
            <a:r>
              <a:rPr lang="es-ES" sz="2000">
                <a:latin typeface="Tahoma" panose="020B0604030504040204" pitchFamily="34" charset="0"/>
              </a:rPr>
              <a:t>E</a:t>
            </a:r>
            <a:r>
              <a:rPr lang="es-ES" sz="2000" baseline="30000">
                <a:latin typeface="Tahoma" panose="020B0604030504040204" pitchFamily="34" charset="0"/>
              </a:rPr>
              <a:t>0</a:t>
            </a:r>
            <a:r>
              <a:rPr lang="es-ES" sz="2000" baseline="-25000">
                <a:latin typeface="Tahoma" panose="020B0604030504040204" pitchFamily="34" charset="0"/>
              </a:rPr>
              <a:t>total</a:t>
            </a:r>
            <a:r>
              <a:rPr lang="es-ES" sz="2000">
                <a:latin typeface="Tahoma" panose="020B0604030504040204" pitchFamily="34" charset="0"/>
              </a:rPr>
              <a:t>= E</a:t>
            </a:r>
            <a:r>
              <a:rPr lang="es-ES" sz="2000" baseline="30000">
                <a:latin typeface="Tahoma" panose="020B0604030504040204" pitchFamily="34" charset="0"/>
              </a:rPr>
              <a:t>0</a:t>
            </a:r>
            <a:r>
              <a:rPr lang="es-ES" sz="2000" baseline="-25000">
                <a:latin typeface="Tahoma" panose="020B0604030504040204" pitchFamily="34" charset="0"/>
              </a:rPr>
              <a:t>1</a:t>
            </a:r>
            <a:r>
              <a:rPr lang="es-ES" sz="2000">
                <a:latin typeface="Tahoma" panose="020B0604030504040204" pitchFamily="34" charset="0"/>
              </a:rPr>
              <a:t>-E</a:t>
            </a:r>
            <a:r>
              <a:rPr lang="es-ES" sz="2000" baseline="30000">
                <a:latin typeface="Tahoma" panose="020B0604030504040204" pitchFamily="34" charset="0"/>
              </a:rPr>
              <a:t>0</a:t>
            </a:r>
            <a:r>
              <a:rPr lang="es-ES" sz="2000" baseline="-25000">
                <a:latin typeface="Tahoma" panose="020B0604030504040204" pitchFamily="34" charset="0"/>
              </a:rPr>
              <a:t>2</a:t>
            </a:r>
            <a:r>
              <a:rPr lang="es-ES" sz="2000">
                <a:latin typeface="Tahoma" panose="020B0604030504040204" pitchFamily="34" charset="0"/>
              </a:rPr>
              <a:t>&gt;0   </a:t>
            </a:r>
            <a:r>
              <a:rPr lang="es-ES" sz="2000">
                <a:latin typeface="Symbol" panose="05050102010706020507" pitchFamily="18" charset="2"/>
              </a:rPr>
              <a:t>D</a:t>
            </a:r>
            <a:r>
              <a:rPr lang="es-ES" sz="2000">
                <a:latin typeface="Tahoma" panose="020B0604030504040204" pitchFamily="34" charset="0"/>
              </a:rPr>
              <a:t>G&lt;0 espontánea</a:t>
            </a:r>
          </a:p>
          <a:p>
            <a:endParaRPr lang="es-ES" sz="2000">
              <a:latin typeface="Tahoma" panose="020B0604030504040204" pitchFamily="34" charset="0"/>
            </a:endParaRPr>
          </a:p>
        </p:txBody>
      </p:sp>
      <p:sp>
        <p:nvSpPr>
          <p:cNvPr id="58415" name="Line 47"/>
          <p:cNvSpPr>
            <a:spLocks noChangeShapeType="1"/>
          </p:cNvSpPr>
          <p:nvPr/>
        </p:nvSpPr>
        <p:spPr bwMode="auto">
          <a:xfrm>
            <a:off x="6205538" y="5305425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8417" name="Rectangle 49"/>
          <p:cNvSpPr>
            <a:spLocks noChangeArrowheads="1"/>
          </p:cNvSpPr>
          <p:nvPr/>
        </p:nvSpPr>
        <p:spPr bwMode="auto">
          <a:xfrm>
            <a:off x="762000" y="914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DIAGRAMAS DE FROST</a:t>
            </a:r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1657350" y="3505200"/>
            <a:ext cx="827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1800" b="1">
                <a:latin typeface="Tahoma" panose="020B0604030504040204" pitchFamily="34" charset="0"/>
              </a:rPr>
              <a:t>B(ox)</a:t>
            </a:r>
          </a:p>
        </p:txBody>
      </p:sp>
      <p:sp>
        <p:nvSpPr>
          <p:cNvPr id="58419" name="Line 51"/>
          <p:cNvSpPr>
            <a:spLocks noChangeShapeType="1"/>
          </p:cNvSpPr>
          <p:nvPr/>
        </p:nvSpPr>
        <p:spPr bwMode="auto">
          <a:xfrm>
            <a:off x="5895975" y="4405313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8420" name="Line 52"/>
          <p:cNvSpPr>
            <a:spLocks noChangeShapeType="1"/>
          </p:cNvSpPr>
          <p:nvPr/>
        </p:nvSpPr>
        <p:spPr bwMode="auto">
          <a:xfrm>
            <a:off x="5895975" y="4710113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8421" name="Line 53"/>
          <p:cNvSpPr>
            <a:spLocks noChangeShapeType="1"/>
          </p:cNvSpPr>
          <p:nvPr/>
        </p:nvSpPr>
        <p:spPr bwMode="auto">
          <a:xfrm>
            <a:off x="4343400" y="4953000"/>
            <a:ext cx="3962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762000" y="914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DIAGRAMAS DE FROST</a:t>
            </a:r>
          </a:p>
        </p:txBody>
      </p:sp>
      <p:grpSp>
        <p:nvGrpSpPr>
          <p:cNvPr id="59403" name="Group 11"/>
          <p:cNvGrpSpPr>
            <a:grpSpLocks/>
          </p:cNvGrpSpPr>
          <p:nvPr/>
        </p:nvGrpSpPr>
        <p:grpSpPr bwMode="auto">
          <a:xfrm>
            <a:off x="1066800" y="2514600"/>
            <a:ext cx="3733800" cy="3962400"/>
            <a:chOff x="672" y="1584"/>
            <a:chExt cx="2168" cy="2016"/>
          </a:xfrm>
        </p:grpSpPr>
        <p:pic>
          <p:nvPicPr>
            <p:cNvPr id="59398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458" r="62395" b="23305"/>
            <a:stretch>
              <a:fillRect/>
            </a:stretch>
          </p:blipFill>
          <p:spPr bwMode="auto">
            <a:xfrm>
              <a:off x="672" y="1729"/>
              <a:ext cx="2168" cy="18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399" name="Text Box 7"/>
            <p:cNvSpPr txBox="1">
              <a:spLocks noChangeArrowheads="1"/>
            </p:cNvSpPr>
            <p:nvPr/>
          </p:nvSpPr>
          <p:spPr bwMode="auto">
            <a:xfrm>
              <a:off x="824" y="3381"/>
              <a:ext cx="1969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s-ES" sz="1600" b="1">
                  <a:latin typeface="Arial" panose="020B0604020202020204" pitchFamily="34" charset="0"/>
                </a:rPr>
                <a:t>Estado de oxidación N</a:t>
              </a:r>
            </a:p>
          </p:txBody>
        </p:sp>
        <p:sp>
          <p:nvSpPr>
            <p:cNvPr id="59400" name="Text Box 8"/>
            <p:cNvSpPr txBox="1">
              <a:spLocks noChangeArrowheads="1"/>
            </p:cNvSpPr>
            <p:nvPr/>
          </p:nvSpPr>
          <p:spPr bwMode="auto">
            <a:xfrm>
              <a:off x="756" y="1584"/>
              <a:ext cx="564" cy="2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s-ES" sz="1600" b="1">
                  <a:latin typeface="Arial" panose="020B0604020202020204" pitchFamily="34" charset="0"/>
                </a:rPr>
                <a:t>nE</a:t>
              </a:r>
              <a:r>
                <a:rPr lang="es-ES" sz="1600" b="1" baseline="30000">
                  <a:latin typeface="Arial" panose="020B0604020202020204" pitchFamily="34" charset="0"/>
                </a:rPr>
                <a:t>0</a:t>
              </a:r>
              <a:endParaRPr lang="es-ES" sz="1600" b="1">
                <a:latin typeface="Arial" panose="020B0604020202020204" pitchFamily="34" charset="0"/>
              </a:endParaRPr>
            </a:p>
            <a:p>
              <a:pPr eaLnBrk="0" hangingPunct="0"/>
              <a:endParaRPr lang="es-ES" sz="1600" b="1">
                <a:latin typeface="Arial" panose="020B0604020202020204" pitchFamily="34" charset="0"/>
              </a:endParaRPr>
            </a:p>
          </p:txBody>
        </p:sp>
        <p:sp>
          <p:nvSpPr>
            <p:cNvPr id="59401" name="Text Box 9"/>
            <p:cNvSpPr txBox="1">
              <a:spLocks noChangeArrowheads="1"/>
            </p:cNvSpPr>
            <p:nvPr/>
          </p:nvSpPr>
          <p:spPr bwMode="auto">
            <a:xfrm>
              <a:off x="1152" y="1698"/>
              <a:ext cx="1410" cy="4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s-ES" sz="1600" b="1">
                  <a:latin typeface="Arial" panose="020B0604020202020204" pitchFamily="34" charset="0"/>
                </a:rPr>
                <a:t>Inestables frente a comproporcionación</a:t>
              </a:r>
              <a:endParaRPr lang="es-ES" sz="1600"/>
            </a:p>
          </p:txBody>
        </p:sp>
      </p:grp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2346325" y="54864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3336925" y="5029200"/>
            <a:ext cx="36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4098925" y="38100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3733800" y="4419600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2000">
                <a:latin typeface="Tahoma" panose="020B0604030504040204" pitchFamily="34" charset="0"/>
              </a:rPr>
              <a:t>E</a:t>
            </a:r>
            <a:r>
              <a:rPr lang="es-ES" sz="2000" baseline="30000">
                <a:latin typeface="Tahoma" panose="020B0604030504040204" pitchFamily="34" charset="0"/>
              </a:rPr>
              <a:t>0</a:t>
            </a:r>
            <a:r>
              <a:rPr lang="es-ES" sz="2000" baseline="-25000"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2819400" y="5334000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2000">
                <a:latin typeface="Tahoma" panose="020B0604030504040204" pitchFamily="34" charset="0"/>
              </a:rPr>
              <a:t>E</a:t>
            </a:r>
            <a:r>
              <a:rPr lang="es-ES" sz="2000" baseline="30000">
                <a:latin typeface="Tahoma" panose="020B0604030504040204" pitchFamily="34" charset="0"/>
              </a:rPr>
              <a:t>0</a:t>
            </a:r>
            <a:r>
              <a:rPr lang="es-ES" sz="2000" baseline="-25000"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4876800" y="3810000"/>
            <a:ext cx="3805238" cy="2282825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C	B	E</a:t>
            </a:r>
            <a:r>
              <a:rPr lang="es-ES" baseline="30000">
                <a:latin typeface="Tahoma" panose="020B0604030504040204" pitchFamily="34" charset="0"/>
              </a:rPr>
              <a:t>0</a:t>
            </a:r>
            <a:r>
              <a:rPr lang="es-ES" baseline="-25000">
                <a:latin typeface="Tahoma" panose="020B0604030504040204" pitchFamily="34" charset="0"/>
              </a:rPr>
              <a:t>1</a:t>
            </a:r>
          </a:p>
          <a:p>
            <a:r>
              <a:rPr lang="es-ES">
                <a:latin typeface="Tahoma" panose="020B0604030504040204" pitchFamily="34" charset="0"/>
              </a:rPr>
              <a:t>B	A	E</a:t>
            </a:r>
            <a:r>
              <a:rPr lang="es-ES" baseline="30000">
                <a:latin typeface="Tahoma" panose="020B0604030504040204" pitchFamily="34" charset="0"/>
              </a:rPr>
              <a:t>0</a:t>
            </a:r>
            <a:r>
              <a:rPr lang="es-ES" baseline="-25000">
                <a:latin typeface="Tahoma" panose="020B0604030504040204" pitchFamily="34" charset="0"/>
              </a:rPr>
              <a:t>2</a:t>
            </a:r>
          </a:p>
          <a:p>
            <a:endParaRPr lang="es-ES">
              <a:latin typeface="Tahoma" panose="020B0604030504040204" pitchFamily="34" charset="0"/>
            </a:endParaRPr>
          </a:p>
          <a:p>
            <a:r>
              <a:rPr lang="es-ES">
                <a:latin typeface="Tahoma" panose="020B0604030504040204" pitchFamily="34" charset="0"/>
              </a:rPr>
              <a:t>A+C	  2B	E</a:t>
            </a:r>
            <a:r>
              <a:rPr lang="es-ES" baseline="30000">
                <a:latin typeface="Tahoma" panose="020B0604030504040204" pitchFamily="34" charset="0"/>
              </a:rPr>
              <a:t>0</a:t>
            </a:r>
            <a:r>
              <a:rPr lang="es-ES">
                <a:latin typeface="Tahoma" panose="020B0604030504040204" pitchFamily="34" charset="0"/>
              </a:rPr>
              <a:t>=E</a:t>
            </a:r>
            <a:r>
              <a:rPr lang="es-ES" baseline="30000">
                <a:latin typeface="Tahoma" panose="020B0604030504040204" pitchFamily="34" charset="0"/>
              </a:rPr>
              <a:t>0</a:t>
            </a:r>
            <a:r>
              <a:rPr lang="es-ES" baseline="-25000">
                <a:latin typeface="Tahoma" panose="020B0604030504040204" pitchFamily="34" charset="0"/>
              </a:rPr>
              <a:t>1</a:t>
            </a:r>
            <a:r>
              <a:rPr lang="es-ES">
                <a:latin typeface="Tahoma" panose="020B0604030504040204" pitchFamily="34" charset="0"/>
              </a:rPr>
              <a:t>-E</a:t>
            </a:r>
            <a:r>
              <a:rPr lang="es-ES" baseline="30000">
                <a:latin typeface="Tahoma" panose="020B0604030504040204" pitchFamily="34" charset="0"/>
              </a:rPr>
              <a:t>0</a:t>
            </a:r>
            <a:r>
              <a:rPr lang="es-ES" baseline="-25000">
                <a:latin typeface="Tahoma" panose="020B0604030504040204" pitchFamily="34" charset="0"/>
              </a:rPr>
              <a:t>2</a:t>
            </a:r>
            <a:r>
              <a:rPr lang="es-ES">
                <a:latin typeface="Tahoma" panose="020B0604030504040204" pitchFamily="34" charset="0"/>
              </a:rPr>
              <a:t>&gt;0</a:t>
            </a:r>
          </a:p>
          <a:p>
            <a:endParaRPr lang="es-ES">
              <a:latin typeface="Tahoma" panose="020B0604030504040204" pitchFamily="34" charset="0"/>
            </a:endParaRPr>
          </a:p>
          <a:p>
            <a:r>
              <a:rPr lang="es-ES">
                <a:latin typeface="Tahoma" panose="020B0604030504040204" pitchFamily="34" charset="0"/>
              </a:rPr>
              <a:t>ESPONTÁNEA</a:t>
            </a:r>
          </a:p>
        </p:txBody>
      </p:sp>
      <p:sp>
        <p:nvSpPr>
          <p:cNvPr id="59410" name="Line 18"/>
          <p:cNvSpPr>
            <a:spLocks noChangeShapeType="1"/>
          </p:cNvSpPr>
          <p:nvPr/>
        </p:nvSpPr>
        <p:spPr bwMode="auto">
          <a:xfrm>
            <a:off x="5291138" y="4038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9411" name="Line 19"/>
          <p:cNvSpPr>
            <a:spLocks noChangeShapeType="1"/>
          </p:cNvSpPr>
          <p:nvPr/>
        </p:nvSpPr>
        <p:spPr bwMode="auto">
          <a:xfrm>
            <a:off x="5300663" y="4419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>
            <a:off x="5586413" y="5148263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>
            <a:off x="4953000" y="47244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762000" y="914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DIAGRAMAS DE FROST</a:t>
            </a:r>
          </a:p>
        </p:txBody>
      </p:sp>
      <p:grpSp>
        <p:nvGrpSpPr>
          <p:cNvPr id="61448" name="Group 8"/>
          <p:cNvGrpSpPr>
            <a:grpSpLocks/>
          </p:cNvGrpSpPr>
          <p:nvPr/>
        </p:nvGrpSpPr>
        <p:grpSpPr bwMode="auto">
          <a:xfrm>
            <a:off x="914400" y="2362200"/>
            <a:ext cx="3581400" cy="3657600"/>
            <a:chOff x="576" y="1488"/>
            <a:chExt cx="2256" cy="2304"/>
          </a:xfrm>
        </p:grpSpPr>
        <p:pic>
          <p:nvPicPr>
            <p:cNvPr id="6144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598" r="64407" b="32204"/>
            <a:stretch>
              <a:fillRect/>
            </a:stretch>
          </p:blipFill>
          <p:spPr bwMode="auto">
            <a:xfrm>
              <a:off x="576" y="1570"/>
              <a:ext cx="2256" cy="2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444" name="Text Box 4"/>
            <p:cNvSpPr txBox="1">
              <a:spLocks noChangeArrowheads="1"/>
            </p:cNvSpPr>
            <p:nvPr/>
          </p:nvSpPr>
          <p:spPr bwMode="auto">
            <a:xfrm>
              <a:off x="672" y="3543"/>
              <a:ext cx="2004" cy="2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s-ES" sz="1600" b="1">
                  <a:latin typeface="Arial" panose="020B0604020202020204" pitchFamily="34" charset="0"/>
                </a:rPr>
                <a:t>Estado de oxidación N</a:t>
              </a:r>
            </a:p>
          </p:txBody>
        </p:sp>
        <p:sp>
          <p:nvSpPr>
            <p:cNvPr id="61445" name="Text Box 5"/>
            <p:cNvSpPr txBox="1">
              <a:spLocks noChangeArrowheads="1"/>
            </p:cNvSpPr>
            <p:nvPr/>
          </p:nvSpPr>
          <p:spPr bwMode="auto">
            <a:xfrm>
              <a:off x="692" y="1488"/>
              <a:ext cx="668" cy="2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s-ES" sz="1600" b="1">
                  <a:latin typeface="Arial" panose="020B0604020202020204" pitchFamily="34" charset="0"/>
                </a:rPr>
                <a:t>nE</a:t>
              </a:r>
              <a:r>
                <a:rPr lang="es-ES" sz="1600" b="1" baseline="30000">
                  <a:latin typeface="Arial" panose="020B0604020202020204" pitchFamily="34" charset="0"/>
                </a:rPr>
                <a:t>0</a:t>
              </a:r>
              <a:endParaRPr lang="es-ES" sz="1600" b="1">
                <a:latin typeface="Arial" panose="020B0604020202020204" pitchFamily="34" charset="0"/>
              </a:endParaRPr>
            </a:p>
            <a:p>
              <a:pPr eaLnBrk="0" hangingPunct="0"/>
              <a:endParaRPr lang="es-ES" sz="1600" b="1">
                <a:latin typeface="Arial" panose="020B0604020202020204" pitchFamily="34" charset="0"/>
              </a:endParaRPr>
            </a:p>
          </p:txBody>
        </p:sp>
        <p:sp>
          <p:nvSpPr>
            <p:cNvPr id="61446" name="Text Box 6"/>
            <p:cNvSpPr txBox="1">
              <a:spLocks noChangeArrowheads="1"/>
            </p:cNvSpPr>
            <p:nvPr/>
          </p:nvSpPr>
          <p:spPr bwMode="auto">
            <a:xfrm>
              <a:off x="672" y="1845"/>
              <a:ext cx="1392" cy="50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s-ES" sz="1600" b="1">
                  <a:latin typeface="Arial" panose="020B0604020202020204" pitchFamily="34" charset="0"/>
                </a:rPr>
                <a:t>Inestable frente a la desproporcionación</a:t>
              </a:r>
            </a:p>
          </p:txBody>
        </p:sp>
      </p:grp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4724400" y="3429000"/>
            <a:ext cx="3805238" cy="2282825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C	B	E</a:t>
            </a:r>
            <a:r>
              <a:rPr lang="es-ES" baseline="30000">
                <a:latin typeface="Tahoma" panose="020B0604030504040204" pitchFamily="34" charset="0"/>
              </a:rPr>
              <a:t>0</a:t>
            </a:r>
            <a:r>
              <a:rPr lang="es-ES" baseline="-25000">
                <a:latin typeface="Tahoma" panose="020B0604030504040204" pitchFamily="34" charset="0"/>
              </a:rPr>
              <a:t>1</a:t>
            </a:r>
          </a:p>
          <a:p>
            <a:r>
              <a:rPr lang="es-ES">
                <a:latin typeface="Tahoma" panose="020B0604030504040204" pitchFamily="34" charset="0"/>
              </a:rPr>
              <a:t>B	A	E</a:t>
            </a:r>
            <a:r>
              <a:rPr lang="es-ES" baseline="30000">
                <a:latin typeface="Tahoma" panose="020B0604030504040204" pitchFamily="34" charset="0"/>
              </a:rPr>
              <a:t>0</a:t>
            </a:r>
            <a:r>
              <a:rPr lang="es-ES" baseline="-25000">
                <a:latin typeface="Tahoma" panose="020B0604030504040204" pitchFamily="34" charset="0"/>
              </a:rPr>
              <a:t>2</a:t>
            </a:r>
          </a:p>
          <a:p>
            <a:endParaRPr lang="es-ES">
              <a:latin typeface="Tahoma" panose="020B0604030504040204" pitchFamily="34" charset="0"/>
            </a:endParaRPr>
          </a:p>
          <a:p>
            <a:r>
              <a:rPr lang="es-ES">
                <a:latin typeface="Tahoma" panose="020B0604030504040204" pitchFamily="34" charset="0"/>
              </a:rPr>
              <a:t>2B	A+C	E</a:t>
            </a:r>
            <a:r>
              <a:rPr lang="es-ES" baseline="30000">
                <a:latin typeface="Tahoma" panose="020B0604030504040204" pitchFamily="34" charset="0"/>
              </a:rPr>
              <a:t>0</a:t>
            </a:r>
            <a:r>
              <a:rPr lang="es-ES">
                <a:latin typeface="Tahoma" panose="020B0604030504040204" pitchFamily="34" charset="0"/>
              </a:rPr>
              <a:t>=E</a:t>
            </a:r>
            <a:r>
              <a:rPr lang="es-ES" baseline="30000">
                <a:latin typeface="Tahoma" panose="020B0604030504040204" pitchFamily="34" charset="0"/>
              </a:rPr>
              <a:t>0</a:t>
            </a:r>
            <a:r>
              <a:rPr lang="es-ES" baseline="-25000">
                <a:latin typeface="Tahoma" panose="020B0604030504040204" pitchFamily="34" charset="0"/>
              </a:rPr>
              <a:t>2</a:t>
            </a:r>
            <a:r>
              <a:rPr lang="es-ES">
                <a:latin typeface="Tahoma" panose="020B0604030504040204" pitchFamily="34" charset="0"/>
              </a:rPr>
              <a:t>-E</a:t>
            </a:r>
            <a:r>
              <a:rPr lang="es-ES" baseline="30000">
                <a:latin typeface="Tahoma" panose="020B0604030504040204" pitchFamily="34" charset="0"/>
              </a:rPr>
              <a:t>0</a:t>
            </a:r>
            <a:r>
              <a:rPr lang="es-ES" baseline="-25000">
                <a:latin typeface="Tahoma" panose="020B0604030504040204" pitchFamily="34" charset="0"/>
              </a:rPr>
              <a:t>1</a:t>
            </a:r>
            <a:r>
              <a:rPr lang="es-ES">
                <a:latin typeface="Tahoma" panose="020B0604030504040204" pitchFamily="34" charset="0"/>
              </a:rPr>
              <a:t>&gt;0</a:t>
            </a:r>
          </a:p>
          <a:p>
            <a:endParaRPr lang="es-ES">
              <a:latin typeface="Tahoma" panose="020B0604030504040204" pitchFamily="34" charset="0"/>
            </a:endParaRPr>
          </a:p>
          <a:p>
            <a:r>
              <a:rPr lang="es-ES">
                <a:latin typeface="Tahoma" panose="020B0604030504040204" pitchFamily="34" charset="0"/>
              </a:rPr>
              <a:t>ESPONTÁNEA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5138738" y="3657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5148263" y="40386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257800" y="47244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4800600" y="43434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1981200" y="51054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2286000" y="3886200"/>
            <a:ext cx="363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3581400" y="33528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2590800" y="3565525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2000">
                <a:latin typeface="Tahoma" panose="020B0604030504040204" pitchFamily="34" charset="0"/>
              </a:rPr>
              <a:t>E</a:t>
            </a:r>
            <a:r>
              <a:rPr lang="es-ES" sz="2000" baseline="30000">
                <a:latin typeface="Tahoma" panose="020B0604030504040204" pitchFamily="34" charset="0"/>
              </a:rPr>
              <a:t>0</a:t>
            </a:r>
            <a:r>
              <a:rPr lang="es-ES" sz="2000" baseline="-25000"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61458" name="Text Box 18"/>
          <p:cNvSpPr txBox="1">
            <a:spLocks noChangeArrowheads="1"/>
          </p:cNvSpPr>
          <p:nvPr/>
        </p:nvSpPr>
        <p:spPr bwMode="auto">
          <a:xfrm>
            <a:off x="1752600" y="4495800"/>
            <a:ext cx="508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2000">
                <a:latin typeface="Tahoma" panose="020B0604030504040204" pitchFamily="34" charset="0"/>
              </a:rPr>
              <a:t>E</a:t>
            </a:r>
            <a:r>
              <a:rPr lang="es-ES" sz="2000" baseline="30000">
                <a:latin typeface="Tahoma" panose="020B0604030504040204" pitchFamily="34" charset="0"/>
              </a:rPr>
              <a:t>0</a:t>
            </a:r>
            <a:r>
              <a:rPr lang="es-ES" sz="2000" baseline="-25000">
                <a:latin typeface="Tahoma" panose="020B0604030504040204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344613" y="2690813"/>
            <a:ext cx="7189787" cy="3508375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/>
            <a:r>
              <a:rPr lang="es-ES" sz="2800">
                <a:latin typeface="Tahoma" panose="020B0604030504040204" pitchFamily="34" charset="0"/>
              </a:rPr>
              <a:t>TRANSFERENCIA DE ELECTRONES ENTRE</a:t>
            </a:r>
          </a:p>
          <a:p>
            <a:pPr algn="just"/>
            <a:r>
              <a:rPr lang="es-ES" sz="2800">
                <a:latin typeface="Tahoma" panose="020B0604030504040204" pitchFamily="34" charset="0"/>
              </a:rPr>
              <a:t>ESPECIES QUÍMICAS</a:t>
            </a:r>
          </a:p>
          <a:p>
            <a:pPr algn="just"/>
            <a:endParaRPr lang="es-ES" sz="2800">
              <a:latin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800">
                <a:latin typeface="Tahoma" panose="020B0604030504040204" pitchFamily="34" charset="0"/>
              </a:rPr>
              <a:t> No existen electrones libres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ES" sz="2800">
              <a:latin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800">
                <a:latin typeface="Tahoma" panose="020B0604030504040204" pitchFamily="34" charset="0"/>
              </a:rPr>
              <a:t> </a:t>
            </a:r>
            <a:r>
              <a:rPr lang="es-ES" sz="2800">
                <a:solidFill>
                  <a:srgbClr val="6600FF"/>
                </a:solidFill>
                <a:latin typeface="Tahoma" panose="020B0604030504040204" pitchFamily="34" charset="0"/>
              </a:rPr>
              <a:t>Reductor: cede electrones		se oxida</a:t>
            </a:r>
          </a:p>
          <a:p>
            <a:pPr algn="just">
              <a:buFont typeface="Wingdings" panose="05000000000000000000" pitchFamily="2" charset="2"/>
              <a:buNone/>
            </a:pPr>
            <a:endParaRPr lang="es-ES" sz="2800">
              <a:solidFill>
                <a:srgbClr val="6600FF"/>
              </a:solidFill>
              <a:latin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800">
                <a:latin typeface="Tahoma" panose="020B0604030504040204" pitchFamily="34" charset="0"/>
              </a:rPr>
              <a:t> </a:t>
            </a:r>
            <a:r>
              <a:rPr lang="es-ES" sz="2800">
                <a:solidFill>
                  <a:srgbClr val="FF0000"/>
                </a:solidFill>
                <a:latin typeface="Tahoma" panose="020B0604030504040204" pitchFamily="34" charset="0"/>
              </a:rPr>
              <a:t>Oxidante: acepta electrones	se reduce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936625" y="990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OXIDACIÓN-REDUCCIÓN</a:t>
            </a:r>
          </a:p>
        </p:txBody>
      </p:sp>
      <p:pic>
        <p:nvPicPr>
          <p:cNvPr id="43014" name="Picture 6" descr="lamp_quimic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76200"/>
            <a:ext cx="1211263" cy="87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990600" y="2743200"/>
            <a:ext cx="7772400" cy="2362200"/>
          </a:xfrm>
          <a:prstGeom prst="rect">
            <a:avLst/>
          </a:prstGeom>
          <a:solidFill>
            <a:srgbClr val="FFCC66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lvl="1" algn="just" eaLnBrk="0" hangingPunct="0"/>
            <a:endParaRPr lang="en-US">
              <a:solidFill>
                <a:srgbClr val="66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0" hangingPunct="0"/>
            <a:r>
              <a:rPr lang="en-US">
                <a:solidFill>
                  <a:srgbClr val="66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DIAGRAMA DE </a:t>
            </a:r>
            <a:r>
              <a:rPr lang="en-US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FROST</a:t>
            </a:r>
            <a:r>
              <a:rPr lang="en-US">
                <a:solidFill>
                  <a:srgbClr val="66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MENUDO DA UNA MEJOR IDEA DE LA TERMODINÁMICA DE UNA OXIDACIÓN Y REDUCCIÓN DE UN ELEMENTO, MIENTRAS QUE UN DIAGRAMA DE </a:t>
            </a:r>
            <a:r>
              <a:rPr lang="en-US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LATIMER</a:t>
            </a:r>
            <a:r>
              <a:rPr lang="en-US">
                <a:solidFill>
                  <a:srgbClr val="66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MÁS ÚTIL PARA LLEVAR A CABO CÁLCULOS SOBRE EL SISTEMA EN CUESTIÓN.</a:t>
            </a:r>
          </a:p>
          <a:p>
            <a:pPr algn="just" eaLnBrk="0" hangingPunct="0"/>
            <a:endParaRPr lang="en-US">
              <a:latin typeface="Arial" panose="020B0604020202020204" pitchFamily="34" charset="0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762000" y="914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DIAGRAMAS DE FROST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936625" y="990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TABLAS DE POTENCIALES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14400" y="2390775"/>
            <a:ext cx="6781800" cy="1552575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107763" dir="189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ES">
                <a:latin typeface="Tahoma" panose="020B0604030504040204" pitchFamily="34" charset="0"/>
              </a:rPr>
              <a:t>Recogen semirreacciones redox</a:t>
            </a:r>
          </a:p>
          <a:p>
            <a:pPr algn="just"/>
            <a:endParaRPr lang="es-ES">
              <a:latin typeface="Tahoma" panose="020B0604030504040204" pitchFamily="34" charset="0"/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s-ES">
                <a:latin typeface="Tahoma" panose="020B0604030504040204" pitchFamily="34" charset="0"/>
              </a:rPr>
              <a:t>Reacción redox: combinación de semirreacciones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s-ES">
                <a:latin typeface="Tahoma" panose="020B0604030504040204" pitchFamily="34" charset="0"/>
              </a:rPr>
              <a:t>de oxidación y reducción (de manera formal)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974725" y="4148138"/>
            <a:ext cx="7335838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2H</a:t>
            </a:r>
            <a:r>
              <a:rPr lang="es-ES" baseline="30000">
                <a:solidFill>
                  <a:srgbClr val="6600FF"/>
                </a:solidFill>
                <a:latin typeface="Tahoma" panose="020B0604030504040204" pitchFamily="34" charset="0"/>
              </a:rPr>
              <a:t>+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(aq) + 2e-		H</a:t>
            </a:r>
            <a:r>
              <a:rPr lang="es-ES" baseline="-25000">
                <a:solidFill>
                  <a:srgbClr val="6600FF"/>
                </a:solidFill>
                <a:latin typeface="Tahoma" panose="020B0604030504040204" pitchFamily="34" charset="0"/>
              </a:rPr>
              <a:t>2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(g)		REDUCCIÓN</a:t>
            </a:r>
          </a:p>
          <a:p>
            <a:endParaRPr lang="es-ES">
              <a:solidFill>
                <a:srgbClr val="6600FF"/>
              </a:solidFill>
              <a:latin typeface="Tahoma" panose="020B0604030504040204" pitchFamily="34" charset="0"/>
            </a:endParaRPr>
          </a:p>
          <a:p>
            <a:r>
              <a:rPr lang="es-ES">
                <a:solidFill>
                  <a:srgbClr val="FF0000"/>
                </a:solidFill>
                <a:latin typeface="Tahoma" panose="020B0604030504040204" pitchFamily="34" charset="0"/>
              </a:rPr>
              <a:t>Zn(s)			Zn</a:t>
            </a:r>
            <a:r>
              <a:rPr lang="es-ES" baseline="30000">
                <a:solidFill>
                  <a:srgbClr val="FF0000"/>
                </a:solidFill>
                <a:latin typeface="Tahoma" panose="020B0604030504040204" pitchFamily="34" charset="0"/>
              </a:rPr>
              <a:t>2+</a:t>
            </a:r>
            <a:r>
              <a:rPr lang="es-ES">
                <a:solidFill>
                  <a:srgbClr val="FF0000"/>
                </a:solidFill>
                <a:latin typeface="Tahoma" panose="020B0604030504040204" pitchFamily="34" charset="0"/>
              </a:rPr>
              <a:t>(aq) + 2e-	OXIDACIÓN</a:t>
            </a:r>
          </a:p>
          <a:p>
            <a:endParaRPr lang="es-ES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r>
              <a:rPr lang="es-ES">
                <a:latin typeface="Tahoma" panose="020B0604030504040204" pitchFamily="34" charset="0"/>
              </a:rPr>
              <a:t>Zn(s) + 2H</a:t>
            </a:r>
            <a:r>
              <a:rPr lang="es-ES" baseline="30000">
                <a:latin typeface="Tahoma" panose="020B0604030504040204" pitchFamily="34" charset="0"/>
              </a:rPr>
              <a:t>+</a:t>
            </a:r>
            <a:r>
              <a:rPr lang="es-ES">
                <a:latin typeface="Tahoma" panose="020B0604030504040204" pitchFamily="34" charset="0"/>
              </a:rPr>
              <a:t>(aq)	Zn</a:t>
            </a:r>
            <a:r>
              <a:rPr lang="es-ES" baseline="30000">
                <a:latin typeface="Tahoma" panose="020B0604030504040204" pitchFamily="34" charset="0"/>
              </a:rPr>
              <a:t>2+</a:t>
            </a:r>
            <a:r>
              <a:rPr lang="es-ES">
                <a:latin typeface="Tahoma" panose="020B0604030504040204" pitchFamily="34" charset="0"/>
              </a:rPr>
              <a:t>(aq) + H</a:t>
            </a:r>
            <a:r>
              <a:rPr lang="es-ES" baseline="-25000">
                <a:latin typeface="Tahoma" panose="020B0604030504040204" pitchFamily="34" charset="0"/>
              </a:rPr>
              <a:t>2</a:t>
            </a:r>
            <a:r>
              <a:rPr lang="es-ES">
                <a:latin typeface="Tahoma" panose="020B0604030504040204" pitchFamily="34" charset="0"/>
              </a:rPr>
              <a:t>(g)	REDOX</a:t>
            </a:r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3276600" y="4419600"/>
            <a:ext cx="1219200" cy="0"/>
          </a:xfrm>
          <a:prstGeom prst="line">
            <a:avLst/>
          </a:prstGeom>
          <a:noFill/>
          <a:ln w="38100">
            <a:solidFill>
              <a:srgbClr val="66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1905000" y="5105400"/>
            <a:ext cx="1676400" cy="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3352800" y="5867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H="1">
            <a:off x="3352800" y="5943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838200" y="5486400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1066800" y="3962400"/>
            <a:ext cx="6048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1400">
                <a:latin typeface="Tahoma" panose="020B0604030504040204" pitchFamily="34" charset="0"/>
              </a:rPr>
              <a:t>e.o. I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4576763" y="3962400"/>
            <a:ext cx="833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sz="1400">
                <a:latin typeface="Tahoma" panose="020B0604030504040204" pitchFamily="34" charset="0"/>
              </a:rPr>
              <a:t>e.o. 0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3810000" y="4648200"/>
            <a:ext cx="671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1400">
                <a:latin typeface="Tahoma" panose="020B0604030504040204" pitchFamily="34" charset="0"/>
              </a:rPr>
              <a:t>e.o. II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1066800" y="4648200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sz="1400">
                <a:latin typeface="Tahoma" panose="020B0604030504040204" pitchFamily="34" charset="0"/>
              </a:rPr>
              <a:t>e.o. 0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990600" y="6219825"/>
            <a:ext cx="7620000" cy="457200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ES">
                <a:latin typeface="Tahoma" panose="020B0604030504040204" pitchFamily="34" charset="0"/>
              </a:rPr>
              <a:t>Par redox: H</a:t>
            </a:r>
            <a:r>
              <a:rPr lang="es-ES" baseline="30000">
                <a:latin typeface="Tahoma" panose="020B0604030504040204" pitchFamily="34" charset="0"/>
              </a:rPr>
              <a:t>+</a:t>
            </a:r>
            <a:r>
              <a:rPr lang="es-ES">
                <a:latin typeface="Tahoma" panose="020B0604030504040204" pitchFamily="34" charset="0"/>
              </a:rPr>
              <a:t>/H</a:t>
            </a:r>
            <a:r>
              <a:rPr lang="es-ES" baseline="-25000">
                <a:latin typeface="Tahoma" panose="020B0604030504040204" pitchFamily="34" charset="0"/>
              </a:rPr>
              <a:t>2</a:t>
            </a:r>
            <a:r>
              <a:rPr lang="es-ES">
                <a:latin typeface="Tahoma" panose="020B0604030504040204" pitchFamily="34" charset="0"/>
              </a:rPr>
              <a:t>     Zn</a:t>
            </a:r>
            <a:r>
              <a:rPr lang="es-ES" baseline="30000">
                <a:latin typeface="Tahoma" panose="020B0604030504040204" pitchFamily="34" charset="0"/>
              </a:rPr>
              <a:t>2+</a:t>
            </a:r>
            <a:r>
              <a:rPr lang="es-ES">
                <a:latin typeface="Tahoma" panose="020B0604030504040204" pitchFamily="34" charset="0"/>
              </a:rPr>
              <a:t>/Zn      forma ox./ forma 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914400" y="2390775"/>
            <a:ext cx="7924800" cy="2282825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ES">
                <a:latin typeface="Tahoma" panose="020B0604030504040204" pitchFamily="34" charset="0"/>
              </a:rPr>
              <a:t>CONVENIO: SE TABULAN SEMIRREACCIONES DE 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REDUCCIÓN</a:t>
            </a:r>
            <a:r>
              <a:rPr lang="es-ES">
                <a:latin typeface="Tahoma" panose="020B0604030504040204" pitchFamily="34" charset="0"/>
              </a:rPr>
              <a:t>, DE TAL FORMA QUE UNA REACCIÓN REDOX SE PUEDE </a:t>
            </a:r>
            <a:r>
              <a:rPr lang="es-ES">
                <a:solidFill>
                  <a:srgbClr val="CC00FF"/>
                </a:solidFill>
                <a:latin typeface="Tahoma" panose="020B0604030504040204" pitchFamily="34" charset="0"/>
              </a:rPr>
              <a:t>EXPRESAR</a:t>
            </a:r>
            <a:r>
              <a:rPr lang="es-ES">
                <a:latin typeface="Tahoma" panose="020B0604030504040204" pitchFamily="34" charset="0"/>
              </a:rPr>
              <a:t> COMO LA </a:t>
            </a:r>
            <a:r>
              <a:rPr lang="es-ES">
                <a:solidFill>
                  <a:srgbClr val="CC00FF"/>
                </a:solidFill>
                <a:latin typeface="Tahoma" panose="020B0604030504040204" pitchFamily="34" charset="0"/>
              </a:rPr>
              <a:t>DIFERENCIA</a:t>
            </a:r>
            <a:r>
              <a:rPr lang="es-ES">
                <a:latin typeface="Tahoma" panose="020B0604030504040204" pitchFamily="34" charset="0"/>
              </a:rPr>
              <a:t> DE</a:t>
            </a:r>
          </a:p>
          <a:p>
            <a:pPr algn="just"/>
            <a:r>
              <a:rPr lang="es-ES">
                <a:latin typeface="Tahoma" panose="020B0604030504040204" pitchFamily="34" charset="0"/>
              </a:rPr>
              <a:t>DOS SEMIRREACCIONES DE REDUCCIÓN , DESPUÉS DE</a:t>
            </a:r>
          </a:p>
          <a:p>
            <a:pPr algn="just"/>
            <a:r>
              <a:rPr lang="es-ES">
                <a:latin typeface="Tahoma" panose="020B0604030504040204" pitchFamily="34" charset="0"/>
              </a:rPr>
              <a:t>IGUALAR EL NÚMERO DE ELECTRONES INTERCAMBIADOS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936625" y="990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TABLAS DE POTENCIALES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660525" y="4787900"/>
            <a:ext cx="66294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2H</a:t>
            </a:r>
            <a:r>
              <a:rPr lang="es-ES" baseline="30000">
                <a:solidFill>
                  <a:srgbClr val="6600FF"/>
                </a:solidFill>
                <a:latin typeface="Tahoma" panose="020B0604030504040204" pitchFamily="34" charset="0"/>
              </a:rPr>
              <a:t>+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(aq) + 2e-		H</a:t>
            </a:r>
            <a:r>
              <a:rPr lang="es-ES" baseline="-25000">
                <a:solidFill>
                  <a:srgbClr val="6600FF"/>
                </a:solidFill>
                <a:latin typeface="Tahoma" panose="020B0604030504040204" pitchFamily="34" charset="0"/>
              </a:rPr>
              <a:t>2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(g)		</a:t>
            </a:r>
          </a:p>
          <a:p>
            <a:endParaRPr lang="es-ES">
              <a:solidFill>
                <a:srgbClr val="6600FF"/>
              </a:solidFill>
              <a:latin typeface="Tahoma" panose="020B0604030504040204" pitchFamily="34" charset="0"/>
            </a:endParaRPr>
          </a:p>
          <a:p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Zn</a:t>
            </a:r>
            <a:r>
              <a:rPr lang="es-ES" baseline="30000">
                <a:solidFill>
                  <a:srgbClr val="6600FF"/>
                </a:solidFill>
                <a:latin typeface="Tahoma" panose="020B0604030504040204" pitchFamily="34" charset="0"/>
              </a:rPr>
              <a:t>2+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(aq) + 2e- 	 	Zn(s) 	</a:t>
            </a:r>
            <a:r>
              <a:rPr lang="es-ES">
                <a:solidFill>
                  <a:srgbClr val="FF0000"/>
                </a:solidFill>
                <a:latin typeface="Tahoma" panose="020B0604030504040204" pitchFamily="34" charset="0"/>
              </a:rPr>
              <a:t>	</a:t>
            </a:r>
          </a:p>
          <a:p>
            <a:endParaRPr lang="es-ES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r>
              <a:rPr lang="es-ES">
                <a:latin typeface="Tahoma" panose="020B0604030504040204" pitchFamily="34" charset="0"/>
              </a:rPr>
              <a:t>Zn(s) + 2H</a:t>
            </a:r>
            <a:r>
              <a:rPr lang="es-ES" baseline="30000">
                <a:latin typeface="Tahoma" panose="020B0604030504040204" pitchFamily="34" charset="0"/>
              </a:rPr>
              <a:t>+</a:t>
            </a:r>
            <a:r>
              <a:rPr lang="es-ES">
                <a:latin typeface="Tahoma" panose="020B0604030504040204" pitchFamily="34" charset="0"/>
              </a:rPr>
              <a:t>(aq)	 Zn</a:t>
            </a:r>
            <a:r>
              <a:rPr lang="es-ES" baseline="30000">
                <a:latin typeface="Tahoma" panose="020B0604030504040204" pitchFamily="34" charset="0"/>
              </a:rPr>
              <a:t>2+</a:t>
            </a:r>
            <a:r>
              <a:rPr lang="es-ES">
                <a:latin typeface="Tahoma" panose="020B0604030504040204" pitchFamily="34" charset="0"/>
              </a:rPr>
              <a:t>(aq) + H</a:t>
            </a:r>
            <a:r>
              <a:rPr lang="es-ES" baseline="-25000">
                <a:latin typeface="Tahoma" panose="020B0604030504040204" pitchFamily="34" charset="0"/>
              </a:rPr>
              <a:t>2</a:t>
            </a:r>
            <a:r>
              <a:rPr lang="es-ES">
                <a:latin typeface="Tahoma" panose="020B0604030504040204" pitchFamily="34" charset="0"/>
              </a:rPr>
              <a:t>(g)	REDOX</a:t>
            </a: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3962400" y="5059363"/>
            <a:ext cx="1219200" cy="0"/>
          </a:xfrm>
          <a:prstGeom prst="line">
            <a:avLst/>
          </a:prstGeom>
          <a:noFill/>
          <a:ln w="38100">
            <a:solidFill>
              <a:srgbClr val="66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3962400" y="5791200"/>
            <a:ext cx="1219200" cy="0"/>
          </a:xfrm>
          <a:prstGeom prst="line">
            <a:avLst/>
          </a:prstGeom>
          <a:noFill/>
          <a:ln w="38100">
            <a:solidFill>
              <a:srgbClr val="66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4079875" y="642143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H="1">
            <a:off x="4079875" y="649763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1524000" y="6126163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1187450" y="5257800"/>
            <a:ext cx="412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540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45071" name="Oval 15"/>
          <p:cNvSpPr>
            <a:spLocks noChangeArrowheads="1"/>
          </p:cNvSpPr>
          <p:nvPr/>
        </p:nvSpPr>
        <p:spPr bwMode="auto">
          <a:xfrm>
            <a:off x="1066800" y="5486400"/>
            <a:ext cx="609600" cy="609600"/>
          </a:xfrm>
          <a:prstGeom prst="ellipse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936625" y="990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TABLAS DE POTENCIALES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838200" y="2743200"/>
            <a:ext cx="7924800" cy="3182938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ES" sz="2800">
                <a:latin typeface="Tahoma" panose="020B0604030504040204" pitchFamily="34" charset="0"/>
              </a:rPr>
              <a:t>EN TÉRMINOS DE </a:t>
            </a:r>
            <a:r>
              <a:rPr lang="es-ES" sz="2800">
                <a:latin typeface="Symbol" panose="05050102010706020507" pitchFamily="18" charset="2"/>
              </a:rPr>
              <a:t>D</a:t>
            </a:r>
            <a:r>
              <a:rPr lang="es-ES" sz="2800">
                <a:latin typeface="Tahoma" panose="020B0604030504040204" pitchFamily="34" charset="0"/>
              </a:rPr>
              <a:t>G</a:t>
            </a:r>
            <a:r>
              <a:rPr lang="es-ES" sz="2800" baseline="30000">
                <a:latin typeface="Tahoma" panose="020B0604030504040204" pitchFamily="34" charset="0"/>
              </a:rPr>
              <a:t>o</a:t>
            </a:r>
          </a:p>
          <a:p>
            <a:pPr algn="just"/>
            <a:endParaRPr lang="es-ES" sz="2800" baseline="30000">
              <a:latin typeface="Tahoma" panose="020B0604030504040204" pitchFamily="34" charset="0"/>
            </a:endParaRPr>
          </a:p>
          <a:p>
            <a:pPr algn="just"/>
            <a:r>
              <a:rPr lang="es-ES">
                <a:latin typeface="Tahoma" panose="020B0604030504040204" pitchFamily="34" charset="0"/>
              </a:rPr>
              <a:t>	Ox1  +  ne-		Red1		</a:t>
            </a:r>
            <a:r>
              <a:rPr lang="es-ES">
                <a:latin typeface="Symbol" panose="05050102010706020507" pitchFamily="18" charset="2"/>
              </a:rPr>
              <a:t>D</a:t>
            </a:r>
            <a:r>
              <a:rPr lang="es-ES">
                <a:latin typeface="Tahoma" panose="020B0604030504040204" pitchFamily="34" charset="0"/>
              </a:rPr>
              <a:t>G</a:t>
            </a:r>
            <a:r>
              <a:rPr lang="es-ES" baseline="30000">
                <a:latin typeface="Tahoma" panose="020B0604030504040204" pitchFamily="34" charset="0"/>
              </a:rPr>
              <a:t>o</a:t>
            </a:r>
            <a:r>
              <a:rPr lang="es-ES">
                <a:latin typeface="Tahoma" panose="020B0604030504040204" pitchFamily="34" charset="0"/>
              </a:rPr>
              <a:t>1</a:t>
            </a:r>
          </a:p>
          <a:p>
            <a:pPr algn="just"/>
            <a:r>
              <a:rPr lang="es-ES" sz="3200">
                <a:latin typeface="Tahoma" panose="020B0604030504040204" pitchFamily="34" charset="0"/>
              </a:rPr>
              <a:t>-</a:t>
            </a:r>
            <a:r>
              <a:rPr lang="es-ES">
                <a:latin typeface="Tahoma" panose="020B0604030504040204" pitchFamily="34" charset="0"/>
              </a:rPr>
              <a:t>	Ox2  +  ne-		Red2		</a:t>
            </a:r>
            <a:r>
              <a:rPr lang="es-ES">
                <a:latin typeface="Symbol" panose="05050102010706020507" pitchFamily="18" charset="2"/>
              </a:rPr>
              <a:t>D</a:t>
            </a:r>
            <a:r>
              <a:rPr lang="es-ES">
                <a:latin typeface="Tahoma" panose="020B0604030504040204" pitchFamily="34" charset="0"/>
              </a:rPr>
              <a:t>G</a:t>
            </a:r>
            <a:r>
              <a:rPr lang="es-ES" baseline="30000">
                <a:latin typeface="Tahoma" panose="020B0604030504040204" pitchFamily="34" charset="0"/>
              </a:rPr>
              <a:t>o</a:t>
            </a:r>
            <a:r>
              <a:rPr lang="es-ES">
                <a:latin typeface="Tahoma" panose="020B0604030504040204" pitchFamily="34" charset="0"/>
              </a:rPr>
              <a:t>2</a:t>
            </a:r>
          </a:p>
          <a:p>
            <a:pPr algn="just"/>
            <a:endParaRPr lang="es-ES">
              <a:latin typeface="Tahoma" panose="020B0604030504040204" pitchFamily="34" charset="0"/>
            </a:endParaRPr>
          </a:p>
          <a:p>
            <a:pPr algn="just"/>
            <a:r>
              <a:rPr lang="es-ES">
                <a:latin typeface="Tahoma" panose="020B0604030504040204" pitchFamily="34" charset="0"/>
              </a:rPr>
              <a:t>	Ox1  +  Red2		Red1 + Ox2</a:t>
            </a:r>
          </a:p>
          <a:p>
            <a:pPr algn="just"/>
            <a:endParaRPr lang="es-ES">
              <a:latin typeface="Tahoma" panose="020B0604030504040204" pitchFamily="34" charset="0"/>
            </a:endParaRPr>
          </a:p>
          <a:p>
            <a:pPr algn="just"/>
            <a:r>
              <a:rPr lang="es-ES">
                <a:latin typeface="Tahoma" panose="020B0604030504040204" pitchFamily="34" charset="0"/>
              </a:rPr>
              <a:t>		</a:t>
            </a:r>
            <a:r>
              <a:rPr lang="es-ES" sz="2800">
                <a:solidFill>
                  <a:srgbClr val="6600FF"/>
                </a:solidFill>
                <a:latin typeface="Symbol" panose="05050102010706020507" pitchFamily="18" charset="2"/>
              </a:rPr>
              <a:t>D</a:t>
            </a:r>
            <a:r>
              <a:rPr lang="es-ES" sz="2800">
                <a:solidFill>
                  <a:srgbClr val="6600FF"/>
                </a:solidFill>
                <a:latin typeface="Tahoma" panose="020B0604030504040204" pitchFamily="34" charset="0"/>
              </a:rPr>
              <a:t>G</a:t>
            </a:r>
            <a:r>
              <a:rPr lang="es-ES" sz="2800" baseline="30000">
                <a:solidFill>
                  <a:srgbClr val="6600FF"/>
                </a:solidFill>
                <a:latin typeface="Tahoma" panose="020B0604030504040204" pitchFamily="34" charset="0"/>
              </a:rPr>
              <a:t>o</a:t>
            </a:r>
            <a:r>
              <a:rPr lang="es-ES" sz="2800">
                <a:solidFill>
                  <a:srgbClr val="6600FF"/>
                </a:solidFill>
                <a:latin typeface="Tahoma" panose="020B0604030504040204" pitchFamily="34" charset="0"/>
              </a:rPr>
              <a:t>T= </a:t>
            </a:r>
            <a:r>
              <a:rPr lang="es-ES" sz="2800">
                <a:solidFill>
                  <a:srgbClr val="6600FF"/>
                </a:solidFill>
                <a:latin typeface="Symbol" panose="05050102010706020507" pitchFamily="18" charset="2"/>
              </a:rPr>
              <a:t>D</a:t>
            </a:r>
            <a:r>
              <a:rPr lang="es-ES" sz="2800">
                <a:solidFill>
                  <a:srgbClr val="6600FF"/>
                </a:solidFill>
                <a:latin typeface="Tahoma" panose="020B0604030504040204" pitchFamily="34" charset="0"/>
              </a:rPr>
              <a:t>G</a:t>
            </a:r>
            <a:r>
              <a:rPr lang="es-ES" sz="2800" baseline="30000">
                <a:solidFill>
                  <a:srgbClr val="6600FF"/>
                </a:solidFill>
                <a:latin typeface="Tahoma" panose="020B0604030504040204" pitchFamily="34" charset="0"/>
              </a:rPr>
              <a:t>o</a:t>
            </a:r>
            <a:r>
              <a:rPr lang="es-ES" sz="2800">
                <a:solidFill>
                  <a:srgbClr val="6600FF"/>
                </a:solidFill>
                <a:latin typeface="Tahoma" panose="020B0604030504040204" pitchFamily="34" charset="0"/>
              </a:rPr>
              <a:t>1 - </a:t>
            </a:r>
            <a:r>
              <a:rPr lang="es-ES" sz="2800">
                <a:solidFill>
                  <a:srgbClr val="6600FF"/>
                </a:solidFill>
                <a:latin typeface="Symbol" panose="05050102010706020507" pitchFamily="18" charset="2"/>
              </a:rPr>
              <a:t>D</a:t>
            </a:r>
            <a:r>
              <a:rPr lang="es-ES" sz="2800">
                <a:solidFill>
                  <a:srgbClr val="6600FF"/>
                </a:solidFill>
                <a:latin typeface="Tahoma" panose="020B0604030504040204" pitchFamily="34" charset="0"/>
              </a:rPr>
              <a:t>G</a:t>
            </a:r>
            <a:r>
              <a:rPr lang="es-ES" sz="2800" baseline="30000">
                <a:solidFill>
                  <a:srgbClr val="6600FF"/>
                </a:solidFill>
                <a:latin typeface="Tahoma" panose="020B0604030504040204" pitchFamily="34" charset="0"/>
              </a:rPr>
              <a:t>o</a:t>
            </a:r>
            <a:r>
              <a:rPr lang="es-ES" sz="2800">
                <a:solidFill>
                  <a:srgbClr val="6600FF"/>
                </a:solidFill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990600" y="4648200"/>
            <a:ext cx="6858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3719513" y="3733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3733800" y="41910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3733800" y="4876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936625" y="990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TABLAS DE POTENCIALES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838200" y="2743200"/>
            <a:ext cx="7924800" cy="3673475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ES" sz="2800">
                <a:latin typeface="Tahoma" panose="020B0604030504040204" pitchFamily="34" charset="0"/>
              </a:rPr>
              <a:t>POR CONVENIO</a:t>
            </a:r>
            <a:endParaRPr lang="es-ES" sz="2800" baseline="30000">
              <a:latin typeface="Tahoma" panose="020B0604030504040204" pitchFamily="34" charset="0"/>
            </a:endParaRPr>
          </a:p>
          <a:p>
            <a:pPr algn="just"/>
            <a:endParaRPr lang="es-ES" sz="2800" baseline="30000">
              <a:latin typeface="Tahoma" panose="020B0604030504040204" pitchFamily="34" charset="0"/>
            </a:endParaRPr>
          </a:p>
          <a:p>
            <a:pPr algn="just"/>
            <a:r>
              <a:rPr lang="es-ES">
                <a:latin typeface="Tahoma" panose="020B0604030504040204" pitchFamily="34" charset="0"/>
              </a:rPr>
              <a:t>	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2H</a:t>
            </a:r>
            <a:r>
              <a:rPr lang="es-ES" baseline="30000">
                <a:solidFill>
                  <a:srgbClr val="6600FF"/>
                </a:solidFill>
                <a:latin typeface="Tahoma" panose="020B0604030504040204" pitchFamily="34" charset="0"/>
              </a:rPr>
              <a:t>+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(aq)  +  2e-		H</a:t>
            </a:r>
            <a:r>
              <a:rPr lang="es-ES" baseline="-25000">
                <a:solidFill>
                  <a:srgbClr val="6600FF"/>
                </a:solidFill>
                <a:latin typeface="Tahoma" panose="020B0604030504040204" pitchFamily="34" charset="0"/>
              </a:rPr>
              <a:t>2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(g)</a:t>
            </a:r>
            <a:r>
              <a:rPr lang="es-ES">
                <a:latin typeface="Tahoma" panose="020B0604030504040204" pitchFamily="34" charset="0"/>
              </a:rPr>
              <a:t>	</a:t>
            </a:r>
          </a:p>
          <a:p>
            <a:pPr algn="just"/>
            <a:endParaRPr lang="es-ES">
              <a:latin typeface="Tahoma" panose="020B0604030504040204" pitchFamily="34" charset="0"/>
            </a:endParaRPr>
          </a:p>
          <a:p>
            <a:pPr algn="just"/>
            <a:r>
              <a:rPr lang="es-ES">
                <a:latin typeface="Tahoma" panose="020B0604030504040204" pitchFamily="34" charset="0"/>
              </a:rPr>
              <a:t>			</a:t>
            </a:r>
            <a:r>
              <a:rPr lang="es-ES" sz="2800">
                <a:solidFill>
                  <a:schemeClr val="bg2"/>
                </a:solidFill>
                <a:latin typeface="Symbol" panose="05050102010706020507" pitchFamily="18" charset="2"/>
              </a:rPr>
              <a:t>D</a:t>
            </a:r>
            <a:r>
              <a:rPr lang="es-ES" sz="2800">
                <a:solidFill>
                  <a:schemeClr val="bg2"/>
                </a:solidFill>
                <a:latin typeface="Tahoma" panose="020B0604030504040204" pitchFamily="34" charset="0"/>
              </a:rPr>
              <a:t>G</a:t>
            </a:r>
            <a:r>
              <a:rPr lang="es-ES" sz="2800" baseline="30000">
                <a:solidFill>
                  <a:schemeClr val="bg2"/>
                </a:solidFill>
                <a:latin typeface="Tahoma" panose="020B0604030504040204" pitchFamily="34" charset="0"/>
              </a:rPr>
              <a:t>o</a:t>
            </a:r>
            <a:r>
              <a:rPr lang="es-ES" sz="2800">
                <a:solidFill>
                  <a:schemeClr val="bg2"/>
                </a:solidFill>
                <a:latin typeface="Tahoma" panose="020B0604030504040204" pitchFamily="34" charset="0"/>
              </a:rPr>
              <a:t>= 0</a:t>
            </a:r>
          </a:p>
          <a:p>
            <a:pPr algn="just"/>
            <a:r>
              <a:rPr lang="es-ES" sz="2800">
                <a:solidFill>
                  <a:srgbClr val="6600FF"/>
                </a:solidFill>
                <a:latin typeface="Tahoma" panose="020B0604030504040204" pitchFamily="34" charset="0"/>
              </a:rPr>
              <a:t>	p(H</a:t>
            </a:r>
            <a:r>
              <a:rPr lang="es-ES" sz="2800" baseline="-25000">
                <a:solidFill>
                  <a:srgbClr val="6600FF"/>
                </a:solidFill>
                <a:latin typeface="Tahoma" panose="020B0604030504040204" pitchFamily="34" charset="0"/>
              </a:rPr>
              <a:t>2</a:t>
            </a:r>
            <a:r>
              <a:rPr lang="es-ES" sz="2800">
                <a:solidFill>
                  <a:srgbClr val="6600FF"/>
                </a:solidFill>
                <a:latin typeface="Tahoma" panose="020B0604030504040204" pitchFamily="34" charset="0"/>
              </a:rPr>
              <a:t>)= 1 atm	pH = 0 (1M)</a:t>
            </a:r>
          </a:p>
          <a:p>
            <a:pPr algn="just"/>
            <a:endParaRPr lang="es-ES" sz="2800">
              <a:solidFill>
                <a:srgbClr val="6600FF"/>
              </a:solidFill>
              <a:latin typeface="Tahoma" panose="020B0604030504040204" pitchFamily="34" charset="0"/>
            </a:endParaRPr>
          </a:p>
          <a:p>
            <a:pPr algn="just"/>
            <a:r>
              <a:rPr lang="es-ES" sz="2800">
                <a:solidFill>
                  <a:srgbClr val="CC00FF"/>
                </a:solidFill>
                <a:latin typeface="Tahoma" panose="020B0604030504040204" pitchFamily="34" charset="0"/>
              </a:rPr>
              <a:t>Por la relación con esta semirreacción (electrodo</a:t>
            </a:r>
          </a:p>
          <a:p>
            <a:pPr algn="just"/>
            <a:r>
              <a:rPr lang="es-ES" sz="2800">
                <a:solidFill>
                  <a:srgbClr val="CC00FF"/>
                </a:solidFill>
                <a:latin typeface="Tahoma" panose="020B0604030504040204" pitchFamily="34" charset="0"/>
              </a:rPr>
              <a:t>de hidrógeno) se mide el resto.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4191000" y="3678238"/>
            <a:ext cx="1066800" cy="0"/>
          </a:xfrm>
          <a:prstGeom prst="line">
            <a:avLst/>
          </a:prstGeom>
          <a:noFill/>
          <a:ln w="38100">
            <a:solidFill>
              <a:srgbClr val="66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1455738" y="2463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684338" y="2463800"/>
            <a:ext cx="86868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pic>
        <p:nvPicPr>
          <p:cNvPr id="52229" name="Picture 5" descr="stanhelectrodedia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30"/>
          <a:stretch>
            <a:fillRect/>
          </a:stretch>
        </p:blipFill>
        <p:spPr bwMode="auto">
          <a:xfrm>
            <a:off x="2209800" y="2590800"/>
            <a:ext cx="4800600" cy="419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936625" y="990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TABLAS DE POTENCIALES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936625" y="990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TABLAS DE POTENCIALES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685800" y="3265488"/>
            <a:ext cx="8367713" cy="344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  2H</a:t>
            </a:r>
            <a:r>
              <a:rPr lang="es-ES" baseline="30000">
                <a:solidFill>
                  <a:srgbClr val="6600FF"/>
                </a:solidFill>
                <a:latin typeface="Tahoma" panose="020B0604030504040204" pitchFamily="34" charset="0"/>
              </a:rPr>
              <a:t>+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(aq) + 2e-		H</a:t>
            </a:r>
            <a:r>
              <a:rPr lang="es-ES" baseline="-25000">
                <a:solidFill>
                  <a:srgbClr val="6600FF"/>
                </a:solidFill>
                <a:latin typeface="Tahoma" panose="020B0604030504040204" pitchFamily="34" charset="0"/>
              </a:rPr>
              <a:t>2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(g)		E</a:t>
            </a:r>
            <a:r>
              <a:rPr lang="es-ES" baseline="30000">
                <a:solidFill>
                  <a:srgbClr val="6600FF"/>
                </a:solidFill>
                <a:latin typeface="Tahoma" panose="020B0604030504040204" pitchFamily="34" charset="0"/>
              </a:rPr>
              <a:t>o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= 0 V</a:t>
            </a:r>
          </a:p>
          <a:p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						a cualquier T</a:t>
            </a:r>
          </a:p>
          <a:p>
            <a:r>
              <a:rPr lang="es-ES" sz="2800">
                <a:solidFill>
                  <a:srgbClr val="6600FF"/>
                </a:solidFill>
                <a:latin typeface="Tahoma" panose="020B0604030504040204" pitchFamily="34" charset="0"/>
              </a:rPr>
              <a:t>-</a:t>
            </a:r>
            <a:r>
              <a:rPr lang="es-ES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Zn</a:t>
            </a:r>
            <a:r>
              <a:rPr lang="es-ES" baseline="30000">
                <a:solidFill>
                  <a:srgbClr val="6600FF"/>
                </a:solidFill>
                <a:latin typeface="Tahoma" panose="020B0604030504040204" pitchFamily="34" charset="0"/>
              </a:rPr>
              <a:t>2+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(aq) + 2e- 	 	Zn(s)</a:t>
            </a:r>
            <a:r>
              <a:rPr lang="es-ES">
                <a:solidFill>
                  <a:srgbClr val="FF0000"/>
                </a:solidFill>
                <a:latin typeface="Tahoma" panose="020B0604030504040204" pitchFamily="34" charset="0"/>
              </a:rPr>
              <a:t> 		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E</a:t>
            </a:r>
            <a:r>
              <a:rPr lang="es-ES" baseline="30000">
                <a:solidFill>
                  <a:srgbClr val="6600FF"/>
                </a:solidFill>
                <a:latin typeface="Tahoma" panose="020B0604030504040204" pitchFamily="34" charset="0"/>
              </a:rPr>
              <a:t>o</a:t>
            </a:r>
            <a:r>
              <a:rPr lang="es-ES">
                <a:solidFill>
                  <a:srgbClr val="6600FF"/>
                </a:solidFill>
                <a:latin typeface="Tahoma" panose="020B0604030504040204" pitchFamily="34" charset="0"/>
              </a:rPr>
              <a:t>=-0.76V a 25ºC</a:t>
            </a:r>
          </a:p>
          <a:p>
            <a:endParaRPr lang="es-ES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r>
              <a:rPr lang="es-ES">
                <a:latin typeface="Tahoma" panose="020B0604030504040204" pitchFamily="34" charset="0"/>
              </a:rPr>
              <a:t>  Zn(s) + 2H</a:t>
            </a:r>
            <a:r>
              <a:rPr lang="es-ES" baseline="30000">
                <a:latin typeface="Tahoma" panose="020B0604030504040204" pitchFamily="34" charset="0"/>
              </a:rPr>
              <a:t>+</a:t>
            </a:r>
            <a:r>
              <a:rPr lang="es-ES">
                <a:latin typeface="Tahoma" panose="020B0604030504040204" pitchFamily="34" charset="0"/>
              </a:rPr>
              <a:t>(aq)		Zn</a:t>
            </a:r>
            <a:r>
              <a:rPr lang="es-ES" baseline="30000">
                <a:latin typeface="Tahoma" panose="020B0604030504040204" pitchFamily="34" charset="0"/>
              </a:rPr>
              <a:t>2+</a:t>
            </a:r>
            <a:r>
              <a:rPr lang="es-ES">
                <a:latin typeface="Tahoma" panose="020B0604030504040204" pitchFamily="34" charset="0"/>
              </a:rPr>
              <a:t>(aq) + H</a:t>
            </a:r>
            <a:r>
              <a:rPr lang="es-ES" baseline="-25000">
                <a:latin typeface="Tahoma" panose="020B0604030504040204" pitchFamily="34" charset="0"/>
              </a:rPr>
              <a:t>2</a:t>
            </a:r>
            <a:r>
              <a:rPr lang="es-ES">
                <a:latin typeface="Tahoma" panose="020B0604030504040204" pitchFamily="34" charset="0"/>
              </a:rPr>
              <a:t>(g)</a:t>
            </a:r>
          </a:p>
          <a:p>
            <a:endParaRPr lang="es-ES">
              <a:latin typeface="Tahoma" panose="020B0604030504040204" pitchFamily="34" charset="0"/>
            </a:endParaRPr>
          </a:p>
          <a:p>
            <a:r>
              <a:rPr lang="es-ES">
                <a:latin typeface="Tahoma" panose="020B0604030504040204" pitchFamily="34" charset="0"/>
              </a:rPr>
              <a:t>	E</a:t>
            </a:r>
            <a:r>
              <a:rPr lang="es-ES" baseline="30000">
                <a:latin typeface="Tahoma" panose="020B0604030504040204" pitchFamily="34" charset="0"/>
              </a:rPr>
              <a:t>o</a:t>
            </a:r>
            <a:r>
              <a:rPr lang="es-ES">
                <a:latin typeface="Tahoma" panose="020B0604030504040204" pitchFamily="34" charset="0"/>
              </a:rPr>
              <a:t>= 0 – (-0.76)= 0.76V</a:t>
            </a:r>
          </a:p>
          <a:p>
            <a:endParaRPr lang="es-ES">
              <a:latin typeface="Tahoma" panose="020B0604030504040204" pitchFamily="34" charset="0"/>
            </a:endParaRPr>
          </a:p>
          <a:p>
            <a:r>
              <a:rPr lang="es-ES">
                <a:latin typeface="Tahoma" panose="020B0604030504040204" pitchFamily="34" charset="0"/>
              </a:rPr>
              <a:t>	</a:t>
            </a:r>
            <a:r>
              <a:rPr lang="es-ES">
                <a:latin typeface="Symbol" panose="05050102010706020507" pitchFamily="18" charset="2"/>
              </a:rPr>
              <a:t>D</a:t>
            </a:r>
            <a:r>
              <a:rPr lang="es-ES">
                <a:latin typeface="Tahoma" panose="020B0604030504040204" pitchFamily="34" charset="0"/>
              </a:rPr>
              <a:t>G</a:t>
            </a:r>
            <a:r>
              <a:rPr lang="es-ES" baseline="30000">
                <a:latin typeface="Tahoma" panose="020B0604030504040204" pitchFamily="34" charset="0"/>
              </a:rPr>
              <a:t>o</a:t>
            </a:r>
            <a:r>
              <a:rPr lang="es-ES">
                <a:latin typeface="Tahoma" panose="020B0604030504040204" pitchFamily="34" charset="0"/>
              </a:rPr>
              <a:t>=-nFE</a:t>
            </a:r>
            <a:r>
              <a:rPr lang="es-ES" baseline="30000">
                <a:latin typeface="Tahoma" panose="020B0604030504040204" pitchFamily="34" charset="0"/>
              </a:rPr>
              <a:t>o</a:t>
            </a:r>
            <a:r>
              <a:rPr lang="es-ES">
                <a:latin typeface="Tahoma" panose="020B0604030504040204" pitchFamily="34" charset="0"/>
              </a:rPr>
              <a:t>		</a:t>
            </a:r>
            <a:r>
              <a:rPr lang="es-ES">
                <a:latin typeface="Symbol" panose="05050102010706020507" pitchFamily="18" charset="2"/>
              </a:rPr>
              <a:t>D</a:t>
            </a:r>
            <a:r>
              <a:rPr lang="es-ES">
                <a:latin typeface="Tahoma" panose="020B0604030504040204" pitchFamily="34" charset="0"/>
              </a:rPr>
              <a:t>G</a:t>
            </a:r>
            <a:r>
              <a:rPr lang="es-ES" baseline="30000">
                <a:latin typeface="Tahoma" panose="020B0604030504040204" pitchFamily="34" charset="0"/>
              </a:rPr>
              <a:t>o</a:t>
            </a:r>
            <a:r>
              <a:rPr lang="es-ES">
                <a:latin typeface="Tahoma" panose="020B0604030504040204" pitchFamily="34" charset="0"/>
              </a:rPr>
              <a:t>&gt;0 ESPONTÁNEA</a:t>
            </a: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3124200" y="3502025"/>
            <a:ext cx="1219200" cy="0"/>
          </a:xfrm>
          <a:prstGeom prst="line">
            <a:avLst/>
          </a:prstGeom>
          <a:noFill/>
          <a:ln w="38100">
            <a:solidFill>
              <a:srgbClr val="66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3159125" y="4298950"/>
            <a:ext cx="1143000" cy="0"/>
          </a:xfrm>
          <a:prstGeom prst="line">
            <a:avLst/>
          </a:prstGeom>
          <a:noFill/>
          <a:ln w="38100">
            <a:solidFill>
              <a:srgbClr val="66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3352800" y="4894263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H="1">
            <a:off x="3352800" y="506095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838200" y="4603750"/>
            <a:ext cx="7543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8141" name="AutoShape 13"/>
          <p:cNvSpPr>
            <a:spLocks noChangeArrowheads="1"/>
          </p:cNvSpPr>
          <p:nvPr/>
        </p:nvSpPr>
        <p:spPr bwMode="auto">
          <a:xfrm>
            <a:off x="914400" y="4070350"/>
            <a:ext cx="4343400" cy="381000"/>
          </a:xfrm>
          <a:prstGeom prst="bracketPair">
            <a:avLst>
              <a:gd name="adj" fmla="val 16667"/>
            </a:avLst>
          </a:prstGeom>
          <a:noFill/>
          <a:ln w="9525">
            <a:solidFill>
              <a:srgbClr val="66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s-ES">
              <a:solidFill>
                <a:srgbClr val="6600FF"/>
              </a:solidFill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762000" y="2209800"/>
            <a:ext cx="7924800" cy="701675"/>
          </a:xfrm>
          <a:prstGeom prst="rect">
            <a:avLst/>
          </a:prstGeom>
          <a:solidFill>
            <a:srgbClr val="FFCCCC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s-ES" sz="2000">
                <a:solidFill>
                  <a:srgbClr val="6600FF"/>
                </a:solidFill>
                <a:latin typeface="Tahoma" panose="020B0604030504040204" pitchFamily="34" charset="0"/>
              </a:rPr>
              <a:t>SE TABULAN SEMIRREACCIONES DE REDUCCIÓN CON SUS POTENCIALES DE REDUCCIÓN.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08" name="Rectangle 556"/>
          <p:cNvSpPr>
            <a:spLocks noChangeArrowheads="1"/>
          </p:cNvSpPr>
          <p:nvPr/>
        </p:nvSpPr>
        <p:spPr bwMode="auto">
          <a:xfrm>
            <a:off x="7297738" y="2438400"/>
            <a:ext cx="1066800" cy="4038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49707" name="Rectangle 555"/>
          <p:cNvSpPr>
            <a:spLocks noChangeArrowheads="1"/>
          </p:cNvSpPr>
          <p:nvPr/>
        </p:nvSpPr>
        <p:spPr bwMode="auto">
          <a:xfrm>
            <a:off x="3049588" y="2438400"/>
            <a:ext cx="4191000" cy="403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49706" name="Rectangle 554"/>
          <p:cNvSpPr>
            <a:spLocks noChangeArrowheads="1"/>
          </p:cNvSpPr>
          <p:nvPr/>
        </p:nvSpPr>
        <p:spPr bwMode="auto">
          <a:xfrm>
            <a:off x="838200" y="2438400"/>
            <a:ext cx="2133600" cy="4038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936625" y="990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ES" sz="3600" b="1">
                <a:solidFill>
                  <a:schemeClr val="tx2"/>
                </a:solidFill>
              </a:rPr>
              <a:t>TABLAS DE POTENCIALES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588" y="-18130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s-MX"/>
          </a:p>
        </p:txBody>
      </p:sp>
      <p:sp>
        <p:nvSpPr>
          <p:cNvPr id="49550" name="Rectangle 398"/>
          <p:cNvSpPr>
            <a:spLocks noChangeArrowheads="1"/>
          </p:cNvSpPr>
          <p:nvPr/>
        </p:nvSpPr>
        <p:spPr bwMode="auto">
          <a:xfrm>
            <a:off x="1023938" y="2471738"/>
            <a:ext cx="1736725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Li</a:t>
            </a:r>
            <a:r>
              <a:rPr lang="en-GB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+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|Li</a:t>
            </a:r>
            <a:endParaRPr lang="en-US" sz="18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551" name="Rectangle 399"/>
          <p:cNvSpPr>
            <a:spLocks noChangeArrowheads="1"/>
          </p:cNvSpPr>
          <p:nvPr/>
        </p:nvSpPr>
        <p:spPr bwMode="auto">
          <a:xfrm>
            <a:off x="3443288" y="2471738"/>
            <a:ext cx="33401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Li + </a:t>
            </a:r>
            <a:r>
              <a:rPr lang="en-US" sz="1800" i="1">
                <a:latin typeface="Tahom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=     Li</a:t>
            </a: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552" name="Rectangle 400"/>
          <p:cNvSpPr>
            <a:spLocks noChangeArrowheads="1"/>
          </p:cNvSpPr>
          <p:nvPr/>
        </p:nvSpPr>
        <p:spPr bwMode="auto">
          <a:xfrm>
            <a:off x="7319963" y="2471738"/>
            <a:ext cx="1023937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Arial" panose="020B0604020202020204" pitchFamily="34" charset="0"/>
                <a:cs typeface="Times New Roman" panose="02020603050405020304" pitchFamily="18" charset="0"/>
              </a:rPr>
              <a:t>-3,045</a:t>
            </a:r>
          </a:p>
          <a:p>
            <a:pPr eaLnBrk="0" hangingPunct="0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9562" name="Rectangle 410"/>
          <p:cNvSpPr>
            <a:spLocks noChangeArrowheads="1"/>
          </p:cNvSpPr>
          <p:nvPr/>
        </p:nvSpPr>
        <p:spPr bwMode="auto">
          <a:xfrm>
            <a:off x="1023938" y="2819400"/>
            <a:ext cx="173672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K</a:t>
            </a:r>
            <a:r>
              <a:rPr lang="en-GB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+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|K</a:t>
            </a:r>
            <a:endParaRPr lang="en-US" sz="18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563" name="Rectangle 411"/>
          <p:cNvSpPr>
            <a:spLocks noChangeArrowheads="1"/>
          </p:cNvSpPr>
          <p:nvPr/>
        </p:nvSpPr>
        <p:spPr bwMode="auto">
          <a:xfrm>
            <a:off x="3443288" y="2819400"/>
            <a:ext cx="33401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K</a:t>
            </a:r>
            <a:r>
              <a:rPr lang="en-GB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+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 + </a:t>
            </a:r>
            <a:r>
              <a:rPr lang="en-GB" sz="1800" i="1">
                <a:latin typeface="Tahom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 =    K</a:t>
            </a:r>
            <a:endParaRPr lang="en-US" sz="18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564" name="Rectangle 412"/>
          <p:cNvSpPr>
            <a:spLocks noChangeArrowheads="1"/>
          </p:cNvSpPr>
          <p:nvPr/>
        </p:nvSpPr>
        <p:spPr bwMode="auto">
          <a:xfrm>
            <a:off x="7281863" y="2819400"/>
            <a:ext cx="11001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Arial" panose="020B0604020202020204" pitchFamily="34" charset="0"/>
                <a:cs typeface="Times New Roman" panose="02020603050405020304" pitchFamily="18" charset="0"/>
              </a:rPr>
              <a:t>-2,925</a:t>
            </a:r>
          </a:p>
          <a:p>
            <a:pPr eaLnBrk="0" hangingPunct="0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9586" name="Rectangle 434"/>
          <p:cNvSpPr>
            <a:spLocks noChangeArrowheads="1"/>
          </p:cNvSpPr>
          <p:nvPr/>
        </p:nvSpPr>
        <p:spPr bwMode="auto">
          <a:xfrm>
            <a:off x="1023938" y="3114675"/>
            <a:ext cx="173672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Na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|Na</a:t>
            </a: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587" name="Rectangle 435"/>
          <p:cNvSpPr>
            <a:spLocks noChangeArrowheads="1"/>
          </p:cNvSpPr>
          <p:nvPr/>
        </p:nvSpPr>
        <p:spPr bwMode="auto">
          <a:xfrm>
            <a:off x="3443288" y="3114675"/>
            <a:ext cx="33401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Na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+ </a:t>
            </a:r>
            <a:r>
              <a:rPr lang="en-US" sz="1800" i="1">
                <a:latin typeface="Tahom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=  Na</a:t>
            </a: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588" name="Rectangle 436"/>
          <p:cNvSpPr>
            <a:spLocks noChangeArrowheads="1"/>
          </p:cNvSpPr>
          <p:nvPr/>
        </p:nvSpPr>
        <p:spPr bwMode="auto">
          <a:xfrm>
            <a:off x="7281863" y="3114675"/>
            <a:ext cx="11001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Arial" panose="020B0604020202020204" pitchFamily="34" charset="0"/>
                <a:cs typeface="Times New Roman" panose="02020603050405020304" pitchFamily="18" charset="0"/>
              </a:rPr>
              <a:t>-2,714</a:t>
            </a:r>
          </a:p>
          <a:p>
            <a:pPr eaLnBrk="0" hangingPunct="0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9598" name="Rectangle 446"/>
          <p:cNvSpPr>
            <a:spLocks noChangeArrowheads="1"/>
          </p:cNvSpPr>
          <p:nvPr/>
        </p:nvSpPr>
        <p:spPr bwMode="auto">
          <a:xfrm>
            <a:off x="1023938" y="3429000"/>
            <a:ext cx="173672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Al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3+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|Al</a:t>
            </a: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599" name="Rectangle 447"/>
          <p:cNvSpPr>
            <a:spLocks noChangeArrowheads="1"/>
          </p:cNvSpPr>
          <p:nvPr/>
        </p:nvSpPr>
        <p:spPr bwMode="auto">
          <a:xfrm>
            <a:off x="3443288" y="3429000"/>
            <a:ext cx="33401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Al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3+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+ 3</a:t>
            </a:r>
            <a:r>
              <a:rPr lang="en-US" sz="1800" i="1">
                <a:latin typeface="Tahom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= Al</a:t>
            </a: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00" name="Rectangle 448"/>
          <p:cNvSpPr>
            <a:spLocks noChangeArrowheads="1"/>
          </p:cNvSpPr>
          <p:nvPr/>
        </p:nvSpPr>
        <p:spPr bwMode="auto">
          <a:xfrm>
            <a:off x="7281863" y="3429000"/>
            <a:ext cx="11001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Arial" panose="020B0604020202020204" pitchFamily="34" charset="0"/>
                <a:cs typeface="Times New Roman" panose="02020603050405020304" pitchFamily="18" charset="0"/>
              </a:rPr>
              <a:t>-1,662</a:t>
            </a:r>
          </a:p>
          <a:p>
            <a:pPr eaLnBrk="0" hangingPunct="0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9610" name="Rectangle 458"/>
          <p:cNvSpPr>
            <a:spLocks noChangeArrowheads="1"/>
          </p:cNvSpPr>
          <p:nvPr/>
        </p:nvSpPr>
        <p:spPr bwMode="auto">
          <a:xfrm>
            <a:off x="1023938" y="3733800"/>
            <a:ext cx="173672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Zn</a:t>
            </a:r>
            <a:r>
              <a:rPr lang="en-GB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2+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|Zn</a:t>
            </a:r>
            <a:endParaRPr lang="en-US" sz="18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11" name="Rectangle 459"/>
          <p:cNvSpPr>
            <a:spLocks noChangeArrowheads="1"/>
          </p:cNvSpPr>
          <p:nvPr/>
        </p:nvSpPr>
        <p:spPr bwMode="auto">
          <a:xfrm>
            <a:off x="3443288" y="3733800"/>
            <a:ext cx="33401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Zn</a:t>
            </a:r>
            <a:r>
              <a:rPr lang="en-GB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2+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 + 2</a:t>
            </a:r>
            <a:r>
              <a:rPr lang="en-GB" sz="1800" i="1">
                <a:latin typeface="Tahom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 = Zn</a:t>
            </a:r>
            <a:endParaRPr lang="en-US" sz="18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12" name="Rectangle 460"/>
          <p:cNvSpPr>
            <a:spLocks noChangeArrowheads="1"/>
          </p:cNvSpPr>
          <p:nvPr/>
        </p:nvSpPr>
        <p:spPr bwMode="auto">
          <a:xfrm>
            <a:off x="7319963" y="3733800"/>
            <a:ext cx="10239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Arial" panose="020B0604020202020204" pitchFamily="34" charset="0"/>
                <a:cs typeface="Times New Roman" panose="02020603050405020304" pitchFamily="18" charset="0"/>
              </a:rPr>
              <a:t>-0,763</a:t>
            </a:r>
            <a:endParaRPr lang="en-US" sz="1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9622" name="Rectangle 470"/>
          <p:cNvSpPr>
            <a:spLocks noChangeArrowheads="1"/>
          </p:cNvSpPr>
          <p:nvPr/>
        </p:nvSpPr>
        <p:spPr bwMode="auto">
          <a:xfrm>
            <a:off x="1023938" y="4038600"/>
            <a:ext cx="173672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Fe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2+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|Fe</a:t>
            </a: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23" name="Rectangle 471"/>
          <p:cNvSpPr>
            <a:spLocks noChangeArrowheads="1"/>
          </p:cNvSpPr>
          <p:nvPr/>
        </p:nvSpPr>
        <p:spPr bwMode="auto">
          <a:xfrm>
            <a:off x="3443288" y="4067175"/>
            <a:ext cx="33401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Fe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2+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+ 2</a:t>
            </a:r>
            <a:r>
              <a:rPr lang="en-US" sz="1800" i="1">
                <a:latin typeface="Tahom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= Fe</a:t>
            </a: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24" name="Rectangle 472"/>
          <p:cNvSpPr>
            <a:spLocks noChangeArrowheads="1"/>
          </p:cNvSpPr>
          <p:nvPr/>
        </p:nvSpPr>
        <p:spPr bwMode="auto">
          <a:xfrm>
            <a:off x="7456488" y="4065588"/>
            <a:ext cx="7493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Arial" panose="020B0604020202020204" pitchFamily="34" charset="0"/>
                <a:cs typeface="Times New Roman" panose="02020603050405020304" pitchFamily="18" charset="0"/>
              </a:rPr>
              <a:t>-0,44</a:t>
            </a:r>
            <a:endParaRPr lang="en-US" sz="1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9634" name="Rectangle 482"/>
          <p:cNvSpPr>
            <a:spLocks noChangeArrowheads="1"/>
          </p:cNvSpPr>
          <p:nvPr/>
        </p:nvSpPr>
        <p:spPr bwMode="auto">
          <a:xfrm>
            <a:off x="1023938" y="4343400"/>
            <a:ext cx="173672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H</a:t>
            </a:r>
            <a:r>
              <a:rPr lang="en-GB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+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|H</a:t>
            </a:r>
            <a:r>
              <a:rPr lang="en-GB" sz="1800" baseline="-30000"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endParaRPr lang="en-US" sz="18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35" name="Rectangle 483"/>
          <p:cNvSpPr>
            <a:spLocks noChangeArrowheads="1"/>
          </p:cNvSpPr>
          <p:nvPr/>
        </p:nvSpPr>
        <p:spPr bwMode="auto">
          <a:xfrm>
            <a:off x="3443288" y="4371975"/>
            <a:ext cx="33401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2H</a:t>
            </a:r>
            <a:r>
              <a:rPr lang="en-GB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+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 + 2</a:t>
            </a:r>
            <a:r>
              <a:rPr lang="en-GB" sz="1800" i="1">
                <a:latin typeface="Tahom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 = H</a:t>
            </a:r>
            <a:r>
              <a:rPr lang="en-GB" sz="1800" baseline="-30000"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endParaRPr lang="en-US" sz="18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36" name="Rectangle 484"/>
          <p:cNvSpPr>
            <a:spLocks noChangeArrowheads="1"/>
          </p:cNvSpPr>
          <p:nvPr/>
        </p:nvSpPr>
        <p:spPr bwMode="auto">
          <a:xfrm>
            <a:off x="7396163" y="4343400"/>
            <a:ext cx="8715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Arial" panose="020B0604020202020204" pitchFamily="34" charset="0"/>
                <a:cs typeface="Times New Roman" panose="02020603050405020304" pitchFamily="18" charset="0"/>
              </a:rPr>
              <a:t>0,000</a:t>
            </a:r>
            <a:endParaRPr lang="en-US" sz="1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9646" name="Rectangle 494"/>
          <p:cNvSpPr>
            <a:spLocks noChangeArrowheads="1"/>
          </p:cNvSpPr>
          <p:nvPr/>
        </p:nvSpPr>
        <p:spPr bwMode="auto">
          <a:xfrm>
            <a:off x="1023938" y="4724400"/>
            <a:ext cx="173672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Cu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2+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|Cu</a:t>
            </a: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47" name="Rectangle 495"/>
          <p:cNvSpPr>
            <a:spLocks noChangeArrowheads="1"/>
          </p:cNvSpPr>
          <p:nvPr/>
        </p:nvSpPr>
        <p:spPr bwMode="auto">
          <a:xfrm>
            <a:off x="3443288" y="4732338"/>
            <a:ext cx="33401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Cu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2+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+ 2</a:t>
            </a:r>
            <a:r>
              <a:rPr lang="en-US" sz="1800" i="1">
                <a:latin typeface="Tahom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= Cu</a:t>
            </a: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48" name="Rectangle 496"/>
          <p:cNvSpPr>
            <a:spLocks noChangeArrowheads="1"/>
          </p:cNvSpPr>
          <p:nvPr/>
        </p:nvSpPr>
        <p:spPr bwMode="auto">
          <a:xfrm>
            <a:off x="7281863" y="4648200"/>
            <a:ext cx="11001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Arial" panose="020B0604020202020204" pitchFamily="34" charset="0"/>
                <a:cs typeface="Times New Roman" panose="02020603050405020304" pitchFamily="18" charset="0"/>
              </a:rPr>
              <a:t>+0,336</a:t>
            </a:r>
            <a:endParaRPr lang="en-US" sz="18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9658" name="Rectangle 506"/>
          <p:cNvSpPr>
            <a:spLocks noChangeArrowheads="1"/>
          </p:cNvSpPr>
          <p:nvPr/>
        </p:nvSpPr>
        <p:spPr bwMode="auto">
          <a:xfrm>
            <a:off x="930275" y="5105400"/>
            <a:ext cx="173672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 O</a:t>
            </a:r>
            <a:r>
              <a:rPr lang="en-GB" sz="1800" baseline="-25000"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|H</a:t>
            </a:r>
            <a:r>
              <a:rPr lang="en-US" sz="1800" baseline="-25000"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O</a:t>
            </a: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59" name="Rectangle 507"/>
          <p:cNvSpPr>
            <a:spLocks noChangeArrowheads="1"/>
          </p:cNvSpPr>
          <p:nvPr/>
        </p:nvSpPr>
        <p:spPr bwMode="auto">
          <a:xfrm>
            <a:off x="3443288" y="5091113"/>
            <a:ext cx="33401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1800" baseline="-30000"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+ 4H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+ 4</a:t>
            </a:r>
            <a:r>
              <a:rPr lang="en-US" sz="1800" i="1">
                <a:latin typeface="Tahom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= 2H</a:t>
            </a:r>
            <a:r>
              <a:rPr lang="en-US" sz="1800" baseline="-25000"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O </a:t>
            </a: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60" name="Rectangle 508"/>
          <p:cNvSpPr>
            <a:spLocks noChangeArrowheads="1"/>
          </p:cNvSpPr>
          <p:nvPr/>
        </p:nvSpPr>
        <p:spPr bwMode="auto">
          <a:xfrm>
            <a:off x="7319963" y="5029200"/>
            <a:ext cx="10239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Arial" panose="020B0604020202020204" pitchFamily="34" charset="0"/>
                <a:cs typeface="Times New Roman" panose="02020603050405020304" pitchFamily="18" charset="0"/>
              </a:rPr>
              <a:t>+1,23</a:t>
            </a:r>
          </a:p>
          <a:p>
            <a:pPr eaLnBrk="0" hangingPunct="0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9670" name="Rectangle 518"/>
          <p:cNvSpPr>
            <a:spLocks noChangeArrowheads="1"/>
          </p:cNvSpPr>
          <p:nvPr/>
        </p:nvSpPr>
        <p:spPr bwMode="auto">
          <a:xfrm>
            <a:off x="1023938" y="54864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Cr</a:t>
            </a:r>
            <a:r>
              <a:rPr lang="en-US" sz="1800" baseline="-30000"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1800" baseline="-30000">
                <a:latin typeface="Tahoma" panose="020B0604030504040204" pitchFamily="34" charset="0"/>
                <a:cs typeface="Times New Roman" panose="02020603050405020304" pitchFamily="18" charset="0"/>
              </a:rPr>
              <a:t>7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2- 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|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Cr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3+</a:t>
            </a:r>
            <a:endParaRPr lang="en-US" sz="18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71" name="Rectangle 519"/>
          <p:cNvSpPr>
            <a:spLocks noChangeArrowheads="1"/>
          </p:cNvSpPr>
          <p:nvPr/>
        </p:nvSpPr>
        <p:spPr bwMode="auto">
          <a:xfrm>
            <a:off x="3048000" y="5451475"/>
            <a:ext cx="4344988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Cr</a:t>
            </a:r>
            <a:r>
              <a:rPr lang="en-US" sz="1800" baseline="-30000"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O</a:t>
            </a:r>
            <a:r>
              <a:rPr lang="en-US" sz="1800" baseline="-30000">
                <a:latin typeface="Tahoma" panose="020B0604030504040204" pitchFamily="34" charset="0"/>
                <a:cs typeface="Times New Roman" panose="02020603050405020304" pitchFamily="18" charset="0"/>
              </a:rPr>
              <a:t>7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2- 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+ 14 H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+ 6</a:t>
            </a:r>
            <a:r>
              <a:rPr lang="en-US" sz="1800" i="1">
                <a:latin typeface="Tahom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= 2Cr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3+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+ 7H</a:t>
            </a:r>
            <a:r>
              <a:rPr lang="en-US" sz="1800" baseline="-30000"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O</a:t>
            </a: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72" name="Rectangle 520"/>
          <p:cNvSpPr>
            <a:spLocks noChangeArrowheads="1"/>
          </p:cNvSpPr>
          <p:nvPr/>
        </p:nvSpPr>
        <p:spPr bwMode="auto">
          <a:xfrm>
            <a:off x="7319963" y="5410200"/>
            <a:ext cx="1023937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Arial" panose="020B0604020202020204" pitchFamily="34" charset="0"/>
                <a:cs typeface="Times New Roman" panose="02020603050405020304" pitchFamily="18" charset="0"/>
              </a:rPr>
              <a:t>+1,333</a:t>
            </a:r>
          </a:p>
          <a:p>
            <a:pPr eaLnBrk="0" hangingPunct="0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9682" name="Rectangle 530"/>
          <p:cNvSpPr>
            <a:spLocks noChangeArrowheads="1"/>
          </p:cNvSpPr>
          <p:nvPr/>
        </p:nvSpPr>
        <p:spPr bwMode="auto">
          <a:xfrm>
            <a:off x="1041400" y="5791200"/>
            <a:ext cx="19812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MnO</a:t>
            </a:r>
            <a:r>
              <a:rPr lang="en-US" sz="1800" baseline="-30000">
                <a:latin typeface="Tahoma" panose="020B0604030504040204" pitchFamily="34" charset="0"/>
                <a:cs typeface="Times New Roman" panose="02020603050405020304" pitchFamily="18" charset="0"/>
              </a:rPr>
              <a:t>4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, H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| Mn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2+</a:t>
            </a:r>
            <a:endParaRPr lang="en-US" sz="18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83" name="Rectangle 531"/>
          <p:cNvSpPr>
            <a:spLocks noChangeArrowheads="1"/>
          </p:cNvSpPr>
          <p:nvPr/>
        </p:nvSpPr>
        <p:spPr bwMode="auto">
          <a:xfrm>
            <a:off x="3049588" y="5778500"/>
            <a:ext cx="38862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MnO</a:t>
            </a:r>
            <a:r>
              <a:rPr lang="en-US" sz="1800" baseline="-30000">
                <a:latin typeface="Tahoma" panose="020B0604030504040204" pitchFamily="34" charset="0"/>
                <a:cs typeface="Times New Roman" panose="02020603050405020304" pitchFamily="18" charset="0"/>
              </a:rPr>
              <a:t>4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+ 8H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+ 5</a:t>
            </a:r>
            <a:r>
              <a:rPr lang="en-US" sz="1800" i="1">
                <a:latin typeface="Tahom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= Mn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2+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 + 4H</a:t>
            </a:r>
            <a:r>
              <a:rPr lang="en-US" sz="1800" baseline="-30000"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US" sz="1800">
                <a:latin typeface="Tahoma" panose="020B0604030504040204" pitchFamily="34" charset="0"/>
                <a:cs typeface="Times New Roman" panose="02020603050405020304" pitchFamily="18" charset="0"/>
              </a:rPr>
              <a:t>O</a:t>
            </a: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84" name="Rectangle 532"/>
          <p:cNvSpPr>
            <a:spLocks noChangeArrowheads="1"/>
          </p:cNvSpPr>
          <p:nvPr/>
        </p:nvSpPr>
        <p:spPr bwMode="auto">
          <a:xfrm>
            <a:off x="7281863" y="5776913"/>
            <a:ext cx="1100137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Arial" panose="020B0604020202020204" pitchFamily="34" charset="0"/>
                <a:cs typeface="Times New Roman" panose="02020603050405020304" pitchFamily="18" charset="0"/>
              </a:rPr>
              <a:t>+1,507</a:t>
            </a:r>
          </a:p>
          <a:p>
            <a:pPr eaLnBrk="0" hangingPunct="0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9694" name="Rectangle 542"/>
          <p:cNvSpPr>
            <a:spLocks noChangeArrowheads="1"/>
          </p:cNvSpPr>
          <p:nvPr/>
        </p:nvSpPr>
        <p:spPr bwMode="auto">
          <a:xfrm>
            <a:off x="1036638" y="6118225"/>
            <a:ext cx="1736725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F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 | F</a:t>
            </a:r>
            <a:r>
              <a:rPr lang="en-GB" sz="1800" baseline="-30000"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endParaRPr lang="en-US" sz="18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95" name="Rectangle 543"/>
          <p:cNvSpPr>
            <a:spLocks noChangeArrowheads="1"/>
          </p:cNvSpPr>
          <p:nvPr/>
        </p:nvSpPr>
        <p:spPr bwMode="auto">
          <a:xfrm>
            <a:off x="3443288" y="6130925"/>
            <a:ext cx="3340100" cy="525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F</a:t>
            </a:r>
            <a:r>
              <a:rPr lang="en-GB" sz="1800" baseline="-30000">
                <a:latin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 + 2</a:t>
            </a:r>
            <a:r>
              <a:rPr lang="en-GB" sz="1800" i="1">
                <a:latin typeface="Tahoma" panose="020B0604030504040204" pitchFamily="34" charset="0"/>
                <a:cs typeface="Times New Roman" panose="02020603050405020304" pitchFamily="18" charset="0"/>
              </a:rPr>
              <a:t>e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 = 2F</a:t>
            </a:r>
            <a:r>
              <a:rPr lang="en-US" sz="1800" baseline="30000">
                <a:latin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en-GB" sz="1800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18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eaLnBrk="0" hangingPunct="0"/>
            <a:endParaRPr lang="en-US" sz="1800">
              <a:latin typeface="Tahoma" panose="020B0604030504040204" pitchFamily="34" charset="0"/>
            </a:endParaRPr>
          </a:p>
        </p:txBody>
      </p:sp>
      <p:sp>
        <p:nvSpPr>
          <p:cNvPr id="49696" name="Rectangle 544"/>
          <p:cNvSpPr>
            <a:spLocks noChangeArrowheads="1"/>
          </p:cNvSpPr>
          <p:nvPr/>
        </p:nvSpPr>
        <p:spPr bwMode="auto">
          <a:xfrm>
            <a:off x="7335838" y="6129338"/>
            <a:ext cx="990600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1800">
                <a:latin typeface="Arial" panose="020B0604020202020204" pitchFamily="34" charset="0"/>
                <a:cs typeface="Times New Roman" panose="02020603050405020304" pitchFamily="18" charset="0"/>
              </a:rPr>
              <a:t>+3,05</a:t>
            </a:r>
          </a:p>
          <a:p>
            <a:pPr eaLnBrk="0" hangingPunct="0"/>
            <a:endParaRPr lang="en-US" sz="1800">
              <a:latin typeface="Arial" panose="020B0604020202020204" pitchFamily="34" charset="0"/>
            </a:endParaRPr>
          </a:p>
        </p:txBody>
      </p:sp>
      <p:sp>
        <p:nvSpPr>
          <p:cNvPr id="49710" name="Line 558"/>
          <p:cNvSpPr>
            <a:spLocks noChangeShapeType="1"/>
          </p:cNvSpPr>
          <p:nvPr/>
        </p:nvSpPr>
        <p:spPr bwMode="auto">
          <a:xfrm>
            <a:off x="457200" y="44958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9711" name="Line 559"/>
          <p:cNvSpPr>
            <a:spLocks noChangeShapeType="1"/>
          </p:cNvSpPr>
          <p:nvPr/>
        </p:nvSpPr>
        <p:spPr bwMode="auto">
          <a:xfrm>
            <a:off x="2209800" y="44958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9712" name="Line 560"/>
          <p:cNvSpPr>
            <a:spLocks noChangeShapeType="1"/>
          </p:cNvSpPr>
          <p:nvPr/>
        </p:nvSpPr>
        <p:spPr bwMode="auto">
          <a:xfrm>
            <a:off x="5181600" y="4495800"/>
            <a:ext cx="2209800" cy="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9713" name="Line 561"/>
          <p:cNvSpPr>
            <a:spLocks noChangeShapeType="1"/>
          </p:cNvSpPr>
          <p:nvPr/>
        </p:nvSpPr>
        <p:spPr bwMode="auto">
          <a:xfrm>
            <a:off x="8077200" y="44958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9714" name="Line 562"/>
          <p:cNvSpPr>
            <a:spLocks noChangeShapeType="1"/>
          </p:cNvSpPr>
          <p:nvPr/>
        </p:nvSpPr>
        <p:spPr bwMode="auto">
          <a:xfrm flipV="1">
            <a:off x="457200" y="2514600"/>
            <a:ext cx="0" cy="1981200"/>
          </a:xfrm>
          <a:prstGeom prst="line">
            <a:avLst/>
          </a:prstGeom>
          <a:noFill/>
          <a:ln w="38100">
            <a:solidFill>
              <a:srgbClr val="66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9715" name="Line 563"/>
          <p:cNvSpPr>
            <a:spLocks noChangeShapeType="1"/>
          </p:cNvSpPr>
          <p:nvPr/>
        </p:nvSpPr>
        <p:spPr bwMode="auto">
          <a:xfrm>
            <a:off x="457200" y="4495800"/>
            <a:ext cx="0" cy="198120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49716" name="Text Box 564"/>
          <p:cNvSpPr txBox="1">
            <a:spLocks noChangeArrowheads="1"/>
          </p:cNvSpPr>
          <p:nvPr/>
        </p:nvSpPr>
        <p:spPr bwMode="auto">
          <a:xfrm rot="-5400000">
            <a:off x="-433388" y="5354638"/>
            <a:ext cx="1509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sz="1200">
                <a:latin typeface="Tahoma" panose="020B0604030504040204" pitchFamily="34" charset="0"/>
              </a:rPr>
              <a:t>+ oxidantes que H</a:t>
            </a:r>
            <a:r>
              <a:rPr lang="es-ES" sz="1200" baseline="30000">
                <a:latin typeface="Tahoma" panose="020B0604030504040204" pitchFamily="34" charset="0"/>
              </a:rPr>
              <a:t>+</a:t>
            </a:r>
          </a:p>
        </p:txBody>
      </p:sp>
      <p:sp>
        <p:nvSpPr>
          <p:cNvPr id="49717" name="Text Box 565"/>
          <p:cNvSpPr txBox="1">
            <a:spLocks noChangeArrowheads="1"/>
          </p:cNvSpPr>
          <p:nvPr/>
        </p:nvSpPr>
        <p:spPr bwMode="auto">
          <a:xfrm rot="-5400000">
            <a:off x="-513556" y="3436144"/>
            <a:ext cx="16605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sz="1200">
                <a:latin typeface="Tahoma" panose="020B0604030504040204" pitchFamily="34" charset="0"/>
              </a:rPr>
              <a:t>+ reductores que H</a:t>
            </a:r>
            <a:r>
              <a:rPr lang="es-ES" sz="1200" baseline="-25000"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49718" name="Rectangle 566"/>
          <p:cNvSpPr>
            <a:spLocks noChangeArrowheads="1"/>
          </p:cNvSpPr>
          <p:nvPr/>
        </p:nvSpPr>
        <p:spPr bwMode="auto">
          <a:xfrm>
            <a:off x="4648200" y="2463800"/>
            <a:ext cx="609600" cy="1905000"/>
          </a:xfrm>
          <a:prstGeom prst="rect">
            <a:avLst/>
          </a:prstGeom>
          <a:noFill/>
          <a:ln w="38100">
            <a:solidFill>
              <a:srgbClr val="6600FF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49721" name="Rectangle 569"/>
          <p:cNvSpPr>
            <a:spLocks noChangeArrowheads="1"/>
          </p:cNvSpPr>
          <p:nvPr/>
        </p:nvSpPr>
        <p:spPr bwMode="auto">
          <a:xfrm>
            <a:off x="3124200" y="4699000"/>
            <a:ext cx="914400" cy="1752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ápsulas">
  <a:themeElements>
    <a:clrScheme name="Cápsula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ápsul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ápsula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ápsula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ápsula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ápsula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Office\Templates\Diseños de presentaciones\Cápsulas.pot</Template>
  <TotalTime>343</TotalTime>
  <Words>882</Words>
  <Application>Microsoft Office PowerPoint</Application>
  <PresentationFormat>Presentación en pantalla (4:3)</PresentationFormat>
  <Paragraphs>266</Paragraphs>
  <Slides>20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Wingdings</vt:lpstr>
      <vt:lpstr>Times New Roman</vt:lpstr>
      <vt:lpstr>Tahoma</vt:lpstr>
      <vt:lpstr>Symbol</vt:lpstr>
      <vt:lpstr>Cápsulas</vt:lpstr>
      <vt:lpstr>OXIDACIÓN-REDUCCIÓN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UCLM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OXIDACIÓN-REDUCCIÓN</dc:title>
  <dc:creator>Fernando Carrillo Hermosilla</dc:creator>
  <cp:lastModifiedBy>Vmus</cp:lastModifiedBy>
  <cp:revision>32</cp:revision>
  <cp:lastPrinted>1601-01-01T00:00:00Z</cp:lastPrinted>
  <dcterms:created xsi:type="dcterms:W3CDTF">2002-10-17T11:02:23Z</dcterms:created>
  <dcterms:modified xsi:type="dcterms:W3CDTF">2013-10-10T05:36:54Z</dcterms:modified>
</cp:coreProperties>
</file>