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80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0929"/>
  </p:normalViewPr>
  <p:slideViewPr>
    <p:cSldViewPr>
      <p:cViewPr varScale="1">
        <p:scale>
          <a:sx n="68" d="100"/>
          <a:sy n="68" d="100"/>
        </p:scale>
        <p:origin x="1380" y="5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23D8A3-1B2C-4391-9D40-75D31B90EC1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807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C8B16-8016-4C01-85F6-A64334EC2190}" type="slidenum">
              <a:rPr lang="es-ES"/>
              <a:pPr/>
              <a:t>1</a:t>
            </a:fld>
            <a:endParaRPr lang="es-E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35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EAEC5-886B-4CA5-B5F6-6766EC6705E5}" type="slidenum">
              <a:rPr lang="es-ES"/>
              <a:pPr/>
              <a:t>2</a:t>
            </a:fld>
            <a:endParaRPr lang="es-E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2283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F2B44D-9542-4A83-9858-86F47EFE0CDF}" type="slidenum">
              <a:rPr lang="es-ES"/>
              <a:pPr/>
              <a:t>3</a:t>
            </a:fld>
            <a:endParaRPr lang="es-E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438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21027-9F01-4250-B651-6FB381BB3DE1}" type="slidenum">
              <a:rPr lang="es-ES"/>
              <a:pPr/>
              <a:t>4</a:t>
            </a:fld>
            <a:endParaRPr lang="es-E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2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A3C6F-9003-477C-A458-E87FA3AB2267}" type="slidenum">
              <a:rPr lang="es-ES"/>
              <a:pPr/>
              <a:t>5</a:t>
            </a:fld>
            <a:endParaRPr lang="es-E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538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54CFB-4CEA-4001-A5EA-9DFA4E6BF154}" type="slidenum">
              <a:rPr lang="es-ES"/>
              <a:pPr/>
              <a:t>6</a:t>
            </a:fld>
            <a:endParaRPr lang="es-E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06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99911-4B63-4A68-A136-88CFA931571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46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B1E0C-1598-4952-A95E-FAFE1F2D691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848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DFDF4-D795-44B9-94F7-B57C2464F2C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92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29BE4-65A5-4F08-A4E8-743E87609B1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86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CEB5B-A40E-4F30-9D75-8895D5FC0FE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70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3E163-F417-4F62-872E-D8EF0362DFA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71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282FD-87F2-400D-A010-5BD52DDA93F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59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095CB-8E19-4201-BC4A-BAD5A7FE78E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949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9EA2E-265B-4F45-AB02-097C1FC7A16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94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8850C-B83C-40F9-BD44-D5092768541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80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A656A-DE74-4F84-BE22-D7ECACB30A3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32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C6F609-7778-4480-ADB5-7B3F102F184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laf.edu/depts/chemistry/courses/toolkits/121/js/lewi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71500" y="228600"/>
            <a:ext cx="8001000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MX" b="1">
                <a:solidFill>
                  <a:srgbClr val="008080"/>
                </a:solidFill>
                <a:cs typeface="Times New Roman" panose="02020603050405020304" pitchFamily="18" charset="0"/>
              </a:rPr>
              <a:t>TEORÍA DE REPULSIÓN DE PARES ELECTRÓNICOS DE LA CAPA DE VALENCIA (TRPECV)</a:t>
            </a:r>
          </a:p>
          <a:p>
            <a:r>
              <a:rPr lang="es-MX" b="1">
                <a:solidFill>
                  <a:srgbClr val="008080"/>
                </a:solidFill>
                <a:cs typeface="Times New Roman" panose="02020603050405020304" pitchFamily="18" charset="0"/>
              </a:rPr>
              <a:t> </a:t>
            </a:r>
            <a:endParaRPr lang="es-MX">
              <a:cs typeface="Times New Roman" panose="02020603050405020304" pitchFamily="18" charset="0"/>
            </a:endParaRPr>
          </a:p>
          <a:p>
            <a:r>
              <a:rPr lang="es-MX">
                <a:cs typeface="Times New Roman" panose="02020603050405020304" pitchFamily="18" charset="0"/>
              </a:rPr>
              <a:t>Gillespie R. J. y Nyholm R. S.</a:t>
            </a:r>
          </a:p>
          <a:p>
            <a:r>
              <a:rPr lang="es-MX">
                <a:cs typeface="Times New Roman" panose="02020603050405020304" pitchFamily="18" charset="0"/>
              </a:rPr>
              <a:t> </a:t>
            </a:r>
          </a:p>
          <a:p>
            <a:r>
              <a:rPr lang="es-MX"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s-MX" b="1">
                <a:cs typeface="Times New Roman" panose="02020603050405020304" pitchFamily="18" charset="0"/>
              </a:rPr>
              <a:t>AX</a:t>
            </a:r>
            <a:r>
              <a:rPr lang="es-MX" b="1" baseline="-30000">
                <a:cs typeface="Times New Roman" panose="02020603050405020304" pitchFamily="18" charset="0"/>
              </a:rPr>
              <a:t>n</a:t>
            </a:r>
            <a:r>
              <a:rPr lang="es-MX" b="1">
                <a:cs typeface="Times New Roman" panose="02020603050405020304" pitchFamily="18" charset="0"/>
              </a:rPr>
              <a:t>E</a:t>
            </a:r>
            <a:r>
              <a:rPr lang="es-MX" b="1" baseline="-30000">
                <a:cs typeface="Times New Roman" panose="02020603050405020304" pitchFamily="18" charset="0"/>
              </a:rPr>
              <a:t>m</a:t>
            </a:r>
            <a:endParaRPr lang="es-MX">
              <a:cs typeface="Times New Roman" panose="02020603050405020304" pitchFamily="18" charset="0"/>
            </a:endParaRPr>
          </a:p>
          <a:p>
            <a:r>
              <a:rPr lang="es-MX" baseline="-30000">
                <a:cs typeface="Times New Roman" panose="02020603050405020304" pitchFamily="18" charset="0"/>
              </a:rPr>
              <a:t> </a:t>
            </a:r>
            <a:endParaRPr lang="es-MX">
              <a:cs typeface="Times New Roman" panose="02020603050405020304" pitchFamily="18" charset="0"/>
            </a:endParaRPr>
          </a:p>
          <a:p>
            <a:r>
              <a:rPr lang="es-MX" baseline="-30000">
                <a:cs typeface="Times New Roman" panose="02020603050405020304" pitchFamily="18" charset="0"/>
              </a:rPr>
              <a:t> </a:t>
            </a:r>
            <a:endParaRPr lang="es-MX">
              <a:cs typeface="Times New Roman" panose="02020603050405020304" pitchFamily="18" charset="0"/>
            </a:endParaRPr>
          </a:p>
          <a:p>
            <a:r>
              <a:rPr lang="es-MX" b="1"/>
              <a:t>A= átomo central    X= substituyentes   E= pares solitarios</a:t>
            </a:r>
          </a:p>
          <a:p>
            <a:r>
              <a:rPr lang="es-MX">
                <a:cs typeface="Times New Roman" panose="02020603050405020304" pitchFamily="18" charset="0"/>
              </a:rPr>
              <a:t> </a:t>
            </a:r>
          </a:p>
          <a:p>
            <a:r>
              <a:rPr lang="es-MX">
                <a:cs typeface="Times New Roman" panose="02020603050405020304" pitchFamily="18" charset="0"/>
              </a:rPr>
              <a:t> Pares electrónicos totales= pares electrónicos compartidos + pares solitarios</a:t>
            </a:r>
          </a:p>
          <a:p>
            <a:r>
              <a:rPr lang="es-MX"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s-MX" b="1">
                <a:solidFill>
                  <a:srgbClr val="800080"/>
                </a:solidFill>
              </a:rPr>
              <a:t>PT=PC+E</a:t>
            </a:r>
          </a:p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656227"/>
              </p:ext>
            </p:extLst>
          </p:nvPr>
        </p:nvGraphicFramePr>
        <p:xfrm>
          <a:off x="323528" y="548680"/>
          <a:ext cx="8585794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o" r:id="rId4" imgW="5755680" imgH="4006440" progId="Word.Document.8">
                  <p:embed/>
                </p:oleObj>
              </mc:Choice>
              <mc:Fallback>
                <p:oleObj name="Documento" r:id="rId4" imgW="5755680" imgH="400644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48680"/>
                        <a:ext cx="8585794" cy="5976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79525" y="1092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MX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98525" y="684213"/>
            <a:ext cx="669448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Distorsiones entre ángulos y distancias</a:t>
            </a:r>
          </a:p>
          <a:p>
            <a:endParaRPr lang="es-ES_tradnl" sz="2000"/>
          </a:p>
          <a:p>
            <a:r>
              <a:rPr lang="es-ES_tradnl" sz="2000"/>
              <a:t>Regla 1: Repulsión entre pares    PS-PS&gt;PS-PC&gt;PC-PC</a:t>
            </a:r>
          </a:p>
          <a:p>
            <a:r>
              <a:rPr lang="es-ES_tradnl" sz="2000">
                <a:solidFill>
                  <a:srgbClr val="990000"/>
                </a:solidFill>
              </a:rPr>
              <a:t>interacciones entre pares con ángulos </a:t>
            </a:r>
            <a:r>
              <a:rPr lang="es-ES_tradnl" sz="2000">
                <a:solidFill>
                  <a:srgbClr val="990000"/>
                </a:solidFill>
                <a:sym typeface="Symbol" panose="05050102010706020507" pitchFamily="18" charset="2"/>
              </a:rPr>
              <a:t> 120</a:t>
            </a:r>
            <a:r>
              <a:rPr lang="es-ES_tradnl" sz="2000" baseline="30000">
                <a:solidFill>
                  <a:srgbClr val="990000"/>
                </a:solidFill>
                <a:sym typeface="Symbol" panose="05050102010706020507" pitchFamily="18" charset="2"/>
              </a:rPr>
              <a:t>o</a:t>
            </a:r>
            <a:r>
              <a:rPr lang="es-ES_tradnl" sz="2000">
                <a:solidFill>
                  <a:srgbClr val="990000"/>
                </a:solidFill>
                <a:sym typeface="Symbol" panose="05050102010706020507" pitchFamily="18" charset="2"/>
              </a:rPr>
              <a:t> no son importantes</a:t>
            </a:r>
            <a:endParaRPr lang="es-ES_tradnl" sz="2000">
              <a:solidFill>
                <a:srgbClr val="990000"/>
              </a:solidFill>
            </a:endParaRPr>
          </a:p>
          <a:p>
            <a:endParaRPr lang="es-ES_tradnl" sz="2000">
              <a:solidFill>
                <a:srgbClr val="990000"/>
              </a:solidFill>
            </a:endParaRPr>
          </a:p>
          <a:p>
            <a:endParaRPr lang="es-ES" sz="2000">
              <a:solidFill>
                <a:srgbClr val="99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762125" y="2574925"/>
          <a:ext cx="5476875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CS ChemDraw Drawing" r:id="rId4" imgW="3637080" imgH="1054080" progId="ChemDraw.Document.6.0">
                  <p:embed/>
                </p:oleObj>
              </mc:Choice>
              <mc:Fallback>
                <p:oleObj name="CS ChemDraw Drawing" r:id="rId4" imgW="3637080" imgH="105408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5" y="2574925"/>
                        <a:ext cx="5476875" cy="158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752600" y="41751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104.5</a:t>
            </a:r>
            <a:r>
              <a:rPr lang="es-ES_tradnl" sz="2000" baseline="30000"/>
              <a:t>o</a:t>
            </a:r>
            <a:endParaRPr lang="es-ES" sz="200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152900" y="41910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107.3</a:t>
            </a:r>
            <a:r>
              <a:rPr lang="es-ES_tradnl" sz="2000" baseline="30000"/>
              <a:t>o</a:t>
            </a:r>
            <a:endParaRPr lang="es-ES" sz="2000" baseline="300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248400" y="41910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109.4</a:t>
            </a:r>
            <a:r>
              <a:rPr lang="es-ES_tradnl" sz="2000" baseline="30000"/>
              <a:t>o</a:t>
            </a:r>
            <a:endParaRPr lang="es-ES" sz="2000" baseline="30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514600" y="974725"/>
          <a:ext cx="1096963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CS ChemDraw Drawing" r:id="rId6" imgW="838080" imgH="840600" progId="ChemDraw.Document.6.0">
                  <p:embed/>
                </p:oleObj>
              </mc:Choice>
              <mc:Fallback>
                <p:oleObj name="CS ChemDraw Drawing" r:id="rId6" imgW="838080" imgH="840600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74725"/>
                        <a:ext cx="1096963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2325" y="381000"/>
            <a:ext cx="1570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ClF</a:t>
            </a:r>
            <a:r>
              <a:rPr lang="es-ES_tradnl" sz="2000" baseline="-25000"/>
              <a:t>3    </a:t>
            </a:r>
            <a:r>
              <a:rPr lang="es-ES_tradnl" sz="2000"/>
              <a:t>  PT= 5</a:t>
            </a:r>
            <a:endParaRPr lang="es-ES" sz="200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667000" y="519113"/>
            <a:ext cx="914400" cy="152400"/>
          </a:xfrm>
          <a:prstGeom prst="rightArrow">
            <a:avLst>
              <a:gd name="adj1" fmla="val 50000"/>
              <a:gd name="adj2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94125" y="381000"/>
            <a:ext cx="3709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Disposición de bipirámide trigonal</a:t>
            </a:r>
            <a:endParaRPr lang="es-ES" sz="200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708525" y="1246188"/>
            <a:ext cx="1738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Geometría??</a:t>
            </a:r>
            <a:endParaRPr lang="es-E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447800" y="2284413"/>
          <a:ext cx="5943600" cy="164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CS ChemDraw Drawing" r:id="rId8" imgW="4551480" imgH="1262160" progId="ChemDraw.Document.6.0">
                  <p:embed/>
                </p:oleObj>
              </mc:Choice>
              <mc:Fallback>
                <p:oleObj name="CS ChemDraw Drawing" r:id="rId8" imgW="4551480" imgH="126216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284413"/>
                        <a:ext cx="5943600" cy="164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46125" y="4114800"/>
            <a:ext cx="2465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Tabla de interacciones</a:t>
            </a:r>
            <a:endParaRPr lang="es-ES" sz="2000"/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1279525" y="4814888"/>
            <a:ext cx="7026275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2000"/>
              <a:t>Repulsiones	En T	        Trigonal	       Piramidal</a:t>
            </a:r>
          </a:p>
          <a:p>
            <a:r>
              <a:rPr lang="es-ES_tradnl"/>
              <a:t>PS-PS		  0		0		1	</a:t>
            </a:r>
          </a:p>
          <a:p>
            <a:r>
              <a:rPr lang="es-ES_tradnl"/>
              <a:t>PS-PC		  4		6		3</a:t>
            </a:r>
          </a:p>
          <a:p>
            <a:r>
              <a:rPr lang="es-ES_tradnl"/>
              <a:t>PC-PC		  2		0		2</a:t>
            </a:r>
            <a:r>
              <a:rPr lang="es-ES_tradnl" sz="2000"/>
              <a:t>	</a:t>
            </a:r>
            <a:endParaRPr lang="es-ES" sz="2000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>
            <a:off x="1295400" y="51816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2819400" y="4876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75" fill="hold"/>
                                        <p:tgtEl>
                                          <p:spTgt spid="6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75" fill="hold"/>
                                        <p:tgtEl>
                                          <p:spTgt spid="6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75" fill="hold"/>
                                        <p:tgtEl>
                                          <p:spTgt spid="6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75" fill="hold"/>
                                        <p:tgtEl>
                                          <p:spTgt spid="6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75" fill="hold"/>
                                        <p:tgtEl>
                                          <p:spTgt spid="6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75" fill="hold"/>
                                        <p:tgtEl>
                                          <p:spTgt spid="6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" fill="hold"/>
                                        <p:tgtEl>
                                          <p:spTgt spid="6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" fill="hold"/>
                                        <p:tgtEl>
                                          <p:spTgt spid="6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nimBg="1"/>
      <p:bldP spid="6149" grpId="0" autoUpdateAnimBg="0"/>
      <p:bldP spid="6150" grpId="0" autoUpdateAnimBg="0"/>
      <p:bldP spid="6152" grpId="0" autoUpdateAnimBg="0"/>
      <p:bldP spid="6188" grpId="0" build="p" autoUpdateAnimBg="0"/>
      <p:bldP spid="6190" grpId="0" animBg="1"/>
      <p:bldP spid="61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30188" y="457200"/>
            <a:ext cx="87614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2000"/>
              <a:t>Regla 2:  La repulsión PC-PC disminuye si X (substituyente) es mas electronegativo por lo tanto el ángulo disminuye</a:t>
            </a:r>
            <a:endParaRPr lang="es-ES" sz="200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600200" y="1447800"/>
          <a:ext cx="2701925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S ChemDraw Drawing" r:id="rId4" imgW="2011680" imgH="1211400" progId="ChemDraw.Document.6.0">
                  <p:embed/>
                </p:oleObj>
              </mc:Choice>
              <mc:Fallback>
                <p:oleObj name="CS ChemDraw Drawing" r:id="rId4" imgW="2011680" imgH="121140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447800"/>
                        <a:ext cx="2701925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5334000" y="1376363"/>
          <a:ext cx="3048000" cy="173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S ChemDraw Drawing" r:id="rId6" imgW="2265480" imgH="1290240" progId="ChemDraw.Document.6.0">
                  <p:embed/>
                </p:oleObj>
              </mc:Choice>
              <mc:Fallback>
                <p:oleObj name="CS ChemDraw Drawing" r:id="rId6" imgW="2265480" imgH="129024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376363"/>
                        <a:ext cx="3048000" cy="173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41325" y="3443288"/>
            <a:ext cx="7712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2000"/>
              <a:t>Regla 3:  La repulsión PC-PC aumenta si uno de los enlaces  es múltiples, por lo tanto  el ángulo en este caso aumenta</a:t>
            </a:r>
            <a:endParaRPr lang="es-ES" sz="2000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200400" y="4419600"/>
          <a:ext cx="2078038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S ChemDraw Drawing" r:id="rId8" imgW="1315440" imgH="1213920" progId="ChemDraw.Document.6.0">
                  <p:embed/>
                </p:oleObj>
              </mc:Choice>
              <mc:Fallback>
                <p:oleObj name="CS ChemDraw Drawing" r:id="rId8" imgW="1315440" imgH="121392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2078038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898525" y="1031875"/>
            <a:ext cx="7864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/>
              <a:t>Ejercicios de estructuras de Lewis, carga formal y estructuras resonantes:</a:t>
            </a:r>
            <a:endParaRPr lang="es-E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7950" y="2349500"/>
            <a:ext cx="89027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hlinkClick r:id="rId3"/>
              </a:rPr>
              <a:t>http://www.stolaf.edu/depts/chemistry/courses/toolkits/121/js/lewis/</a:t>
            </a:r>
            <a:endParaRPr lang="es-ES_tradnl" b="1"/>
          </a:p>
          <a:p>
            <a:endParaRPr lang="es-ES_tradnl" b="1">
              <a:solidFill>
                <a:srgbClr val="CC0000"/>
              </a:solidFill>
            </a:endParaRPr>
          </a:p>
          <a:p>
            <a:endParaRPr lang="es-ES_tradnl"/>
          </a:p>
          <a:p>
            <a:endParaRPr lang="es-ES_tradnl"/>
          </a:p>
          <a:p>
            <a:r>
              <a:rPr lang="es-ES_tradnl"/>
              <a:t>Hacer 10 de las moléculas que se tienen en opciones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130</Words>
  <Application>Microsoft Office PowerPoint</Application>
  <PresentationFormat>Presentación en pantalla (4:3)</PresentationFormat>
  <Paragraphs>42</Paragraphs>
  <Slides>6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Times New Roman</vt:lpstr>
      <vt:lpstr>Arial</vt:lpstr>
      <vt:lpstr>Symbol</vt:lpstr>
      <vt:lpstr>Book Antiqua</vt:lpstr>
      <vt:lpstr>Diseño predeterminado</vt:lpstr>
      <vt:lpstr>Microsoft Document</vt:lpstr>
      <vt:lpstr>CS ChemDraw Drawing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Facultad de Qu'imica,UNAM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Martin</dc:creator>
  <cp:lastModifiedBy>Vmus</cp:lastModifiedBy>
  <cp:revision>11</cp:revision>
  <dcterms:created xsi:type="dcterms:W3CDTF">2004-11-18T23:29:40Z</dcterms:created>
  <dcterms:modified xsi:type="dcterms:W3CDTF">2013-10-10T04:57:12Z</dcterms:modified>
</cp:coreProperties>
</file>