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57" r:id="rId4"/>
    <p:sldId id="261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59" r:id="rId13"/>
    <p:sldId id="262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7E06-6479-B446-965B-0F52CC03D89B}" type="datetimeFigureOut">
              <a:rPr lang="es-ES" smtClean="0"/>
              <a:t>20/11/12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5C36-413F-8C41-A986-C7058DB714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7E06-6479-B446-965B-0F52CC03D89B}" type="datetimeFigureOut">
              <a:rPr lang="es-ES" smtClean="0"/>
              <a:t>20/11/12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5C36-413F-8C41-A986-C7058DB714BA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7E06-6479-B446-965B-0F52CC03D89B}" type="datetimeFigureOut">
              <a:rPr lang="es-ES" smtClean="0"/>
              <a:t>20/11/12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5C36-413F-8C41-A986-C7058DB714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7E06-6479-B446-965B-0F52CC03D89B}" type="datetimeFigureOut">
              <a:rPr lang="es-ES" smtClean="0"/>
              <a:t>20/11/12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5C36-413F-8C41-A986-C7058DB714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7E06-6479-B446-965B-0F52CC03D89B}" type="datetimeFigureOut">
              <a:rPr lang="es-ES" smtClean="0"/>
              <a:t>20/11/12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5C36-413F-8C41-A986-C7058DB714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7E06-6479-B446-965B-0F52CC03D89B}" type="datetimeFigureOut">
              <a:rPr lang="es-ES" smtClean="0"/>
              <a:t>20/11/12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5C36-413F-8C41-A986-C7058DB714BA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7E06-6479-B446-965B-0F52CC03D89B}" type="datetimeFigureOut">
              <a:rPr lang="es-ES" smtClean="0"/>
              <a:t>20/11/12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5C36-413F-8C41-A986-C7058DB714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7E06-6479-B446-965B-0F52CC03D89B}" type="datetimeFigureOut">
              <a:rPr lang="es-ES" smtClean="0"/>
              <a:t>20/11/12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5C36-413F-8C41-A986-C7058DB714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7E06-6479-B446-965B-0F52CC03D89B}" type="datetimeFigureOut">
              <a:rPr lang="es-ES" smtClean="0"/>
              <a:t>20/11/12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5C36-413F-8C41-A986-C7058DB714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7E06-6479-B446-965B-0F52CC03D89B}" type="datetimeFigureOut">
              <a:rPr lang="es-ES" smtClean="0"/>
              <a:t>20/11/12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5C36-413F-8C41-A986-C7058DB714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7E06-6479-B446-965B-0F52CC03D89B}" type="datetimeFigureOut">
              <a:rPr lang="es-ES" smtClean="0"/>
              <a:t>20/11/12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5C36-413F-8C41-A986-C7058DB714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7E06-6479-B446-965B-0F52CC03D89B}" type="datetimeFigureOut">
              <a:rPr lang="es-ES" smtClean="0"/>
              <a:t>20/11/12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5C36-413F-8C41-A986-C7058DB714B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D7F7E06-6479-B446-965B-0F52CC03D89B}" type="datetimeFigureOut">
              <a:rPr lang="es-ES" smtClean="0"/>
              <a:t>20/11/12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D495C36-413F-8C41-A986-C7058DB714BA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5.bin"/><Relationship Id="rId10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Química </a:t>
            </a:r>
            <a:r>
              <a:rPr lang="es-ES" dirty="0" err="1" smtClean="0"/>
              <a:t>Bioinorgánica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La química inorgánica de los sistemas vivos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997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Citocromos: transporte de electrones</a:t>
            </a:r>
            <a:endParaRPr lang="es-ES" sz="360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134583"/>
              </p:ext>
            </p:extLst>
          </p:nvPr>
        </p:nvGraphicFramePr>
        <p:xfrm>
          <a:off x="932516" y="2203824"/>
          <a:ext cx="4822825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hemSketch" r:id="rId3" imgW="2984040" imgH="1725120" progId="ACD.ChemSketch.20">
                  <p:embed/>
                </p:oleObj>
              </mc:Choice>
              <mc:Fallback>
                <p:oleObj name="ChemSketch" r:id="rId3" imgW="2984040" imgH="17251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516" y="2203824"/>
                        <a:ext cx="4822825" cy="278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78741" y="5023224"/>
            <a:ext cx="185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>
                <a:solidFill>
                  <a:srgbClr val="000099"/>
                </a:solidFill>
                <a:latin typeface="Tahoma" charset="0"/>
                <a:cs typeface="Times New Roman" charset="0"/>
              </a:rPr>
              <a:t>[Fe(Hem)]</a:t>
            </a:r>
            <a:r>
              <a:rPr lang="es-ES_tradnl" baseline="30000">
                <a:solidFill>
                  <a:srgbClr val="000099"/>
                </a:solidFill>
                <a:latin typeface="Tahoma" charset="0"/>
                <a:cs typeface="Times New Roman" charset="0"/>
              </a:rPr>
              <a:t>3+</a:t>
            </a:r>
            <a:endParaRPr lang="es-ES" baseline="30000">
              <a:solidFill>
                <a:srgbClr val="000099"/>
              </a:solidFill>
              <a:latin typeface="Tahoma" charset="0"/>
              <a:cs typeface="Times New Roman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39116" y="2965824"/>
            <a:ext cx="45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sz="2000">
                <a:solidFill>
                  <a:srgbClr val="000099"/>
                </a:solidFill>
                <a:latin typeface="Times New Roman" charset="0"/>
                <a:cs typeface="Times New Roman" charset="0"/>
              </a:rPr>
              <a:t>3+</a:t>
            </a:r>
            <a:endParaRPr lang="es-ES" sz="2000">
              <a:solidFill>
                <a:srgbClr val="000099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41576" y="1983067"/>
            <a:ext cx="3269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Dentro de los citocromos se descubrió que existía el complejo [Fe(</a:t>
            </a:r>
            <a:r>
              <a:rPr lang="es-ES" sz="2000" dirty="0" err="1" smtClean="0"/>
              <a:t>hem</a:t>
            </a:r>
            <a:r>
              <a:rPr lang="es-ES" sz="2000" dirty="0" smtClean="0"/>
              <a:t>)]</a:t>
            </a:r>
            <a:r>
              <a:rPr lang="es-ES" sz="2000" baseline="30000" dirty="0" smtClean="0"/>
              <a:t>3+</a:t>
            </a:r>
            <a:endParaRPr lang="es-ES" sz="2000" baseline="30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766421" y="5567518"/>
            <a:ext cx="682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¿puede el complejo [Fe(</a:t>
            </a:r>
            <a:r>
              <a:rPr lang="es-ES" dirty="0" err="1" smtClean="0"/>
              <a:t>hem</a:t>
            </a:r>
            <a:r>
              <a:rPr lang="es-ES" dirty="0" smtClean="0"/>
              <a:t>)]</a:t>
            </a:r>
            <a:r>
              <a:rPr lang="es-ES" baseline="30000" dirty="0" smtClean="0"/>
              <a:t>3+</a:t>
            </a:r>
            <a:r>
              <a:rPr lang="es-ES" dirty="0" smtClean="0"/>
              <a:t> transportar oxígeno?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8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Sitio activo del citocromo b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896471" y="1957294"/>
            <a:ext cx="7216588" cy="4179047"/>
            <a:chOff x="480" y="1152"/>
            <a:chExt cx="4800" cy="3024"/>
          </a:xfrm>
        </p:grpSpPr>
        <p:sp>
          <p:nvSpPr>
            <p:cNvPr id="5" name="Rectangle 6" descr="Diagonal hacia arriba oscura"/>
            <p:cNvSpPr>
              <a:spLocks noChangeArrowheads="1"/>
            </p:cNvSpPr>
            <p:nvPr/>
          </p:nvSpPr>
          <p:spPr bwMode="auto">
            <a:xfrm>
              <a:off x="480" y="1152"/>
              <a:ext cx="4800" cy="3024"/>
            </a:xfrm>
            <a:prstGeom prst="rect">
              <a:avLst/>
            </a:prstGeom>
            <a:pattFill prst="dkUpDiag">
              <a:fgClr>
                <a:srgbClr val="FF0707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999" y="1280"/>
              <a:ext cx="3762" cy="2826"/>
            </a:xfrm>
            <a:custGeom>
              <a:avLst/>
              <a:gdLst>
                <a:gd name="T0" fmla="*/ 1797 w 3762"/>
                <a:gd name="T1" fmla="*/ 81 h 2826"/>
                <a:gd name="T2" fmla="*/ 949 w 3762"/>
                <a:gd name="T3" fmla="*/ 81 h 2826"/>
                <a:gd name="T4" fmla="*/ 150 w 3762"/>
                <a:gd name="T5" fmla="*/ 568 h 2826"/>
                <a:gd name="T6" fmla="*/ 60 w 3762"/>
                <a:gd name="T7" fmla="*/ 901 h 2826"/>
                <a:gd name="T8" fmla="*/ 15 w 3762"/>
                <a:gd name="T9" fmla="*/ 1137 h 2826"/>
                <a:gd name="T10" fmla="*/ 150 w 3762"/>
                <a:gd name="T11" fmla="*/ 1612 h 2826"/>
                <a:gd name="T12" fmla="*/ 60 w 3762"/>
                <a:gd name="T13" fmla="*/ 2133 h 2826"/>
                <a:gd name="T14" fmla="*/ 330 w 3762"/>
                <a:gd name="T15" fmla="*/ 2323 h 2826"/>
                <a:gd name="T16" fmla="*/ 917 w 3762"/>
                <a:gd name="T17" fmla="*/ 2329 h 2826"/>
                <a:gd name="T18" fmla="*/ 1281 w 3762"/>
                <a:gd name="T19" fmla="*/ 2564 h 2826"/>
                <a:gd name="T20" fmla="*/ 1364 w 3762"/>
                <a:gd name="T21" fmla="*/ 2787 h 2826"/>
                <a:gd name="T22" fmla="*/ 1916 w 3762"/>
                <a:gd name="T23" fmla="*/ 2799 h 2826"/>
                <a:gd name="T24" fmla="*/ 2633 w 3762"/>
                <a:gd name="T25" fmla="*/ 2740 h 2826"/>
                <a:gd name="T26" fmla="*/ 3259 w 3762"/>
                <a:gd name="T27" fmla="*/ 2466 h 2826"/>
                <a:gd name="T28" fmla="*/ 3739 w 3762"/>
                <a:gd name="T29" fmla="*/ 1822 h 2826"/>
                <a:gd name="T30" fmla="*/ 3395 w 3762"/>
                <a:gd name="T31" fmla="*/ 995 h 2826"/>
                <a:gd name="T32" fmla="*/ 3163 w 3762"/>
                <a:gd name="T33" fmla="*/ 423 h 2826"/>
                <a:gd name="T34" fmla="*/ 2541 w 3762"/>
                <a:gd name="T35" fmla="*/ 165 h 2826"/>
                <a:gd name="T36" fmla="*/ 1797 w 3762"/>
                <a:gd name="T37" fmla="*/ 92 h 2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62" h="2826">
                  <a:moveTo>
                    <a:pt x="1797" y="81"/>
                  </a:moveTo>
                  <a:cubicBezTo>
                    <a:pt x="1657" y="79"/>
                    <a:pt x="1223" y="0"/>
                    <a:pt x="949" y="81"/>
                  </a:cubicBezTo>
                  <a:cubicBezTo>
                    <a:pt x="675" y="162"/>
                    <a:pt x="298" y="431"/>
                    <a:pt x="150" y="568"/>
                  </a:cubicBezTo>
                  <a:cubicBezTo>
                    <a:pt x="2" y="705"/>
                    <a:pt x="82" y="805"/>
                    <a:pt x="60" y="901"/>
                  </a:cubicBezTo>
                  <a:cubicBezTo>
                    <a:pt x="38" y="995"/>
                    <a:pt x="0" y="1019"/>
                    <a:pt x="15" y="1137"/>
                  </a:cubicBezTo>
                  <a:cubicBezTo>
                    <a:pt x="30" y="1256"/>
                    <a:pt x="143" y="1446"/>
                    <a:pt x="150" y="1612"/>
                  </a:cubicBezTo>
                  <a:cubicBezTo>
                    <a:pt x="157" y="1778"/>
                    <a:pt x="30" y="2015"/>
                    <a:pt x="60" y="2133"/>
                  </a:cubicBezTo>
                  <a:cubicBezTo>
                    <a:pt x="90" y="2252"/>
                    <a:pt x="187" y="2290"/>
                    <a:pt x="330" y="2323"/>
                  </a:cubicBezTo>
                  <a:cubicBezTo>
                    <a:pt x="473" y="2356"/>
                    <a:pt x="759" y="2289"/>
                    <a:pt x="917" y="2329"/>
                  </a:cubicBezTo>
                  <a:cubicBezTo>
                    <a:pt x="1075" y="2369"/>
                    <a:pt x="1206" y="2488"/>
                    <a:pt x="1281" y="2564"/>
                  </a:cubicBezTo>
                  <a:cubicBezTo>
                    <a:pt x="1356" y="2640"/>
                    <a:pt x="1258" y="2748"/>
                    <a:pt x="1364" y="2787"/>
                  </a:cubicBezTo>
                  <a:cubicBezTo>
                    <a:pt x="1470" y="2826"/>
                    <a:pt x="1705" y="2807"/>
                    <a:pt x="1916" y="2799"/>
                  </a:cubicBezTo>
                  <a:cubicBezTo>
                    <a:pt x="2127" y="2791"/>
                    <a:pt x="2409" y="2795"/>
                    <a:pt x="2633" y="2740"/>
                  </a:cubicBezTo>
                  <a:cubicBezTo>
                    <a:pt x="2857" y="2685"/>
                    <a:pt x="3075" y="2619"/>
                    <a:pt x="3259" y="2466"/>
                  </a:cubicBezTo>
                  <a:cubicBezTo>
                    <a:pt x="3443" y="2313"/>
                    <a:pt x="3716" y="2067"/>
                    <a:pt x="3739" y="1822"/>
                  </a:cubicBezTo>
                  <a:cubicBezTo>
                    <a:pt x="3762" y="1577"/>
                    <a:pt x="3491" y="1228"/>
                    <a:pt x="3395" y="995"/>
                  </a:cubicBezTo>
                  <a:cubicBezTo>
                    <a:pt x="3299" y="762"/>
                    <a:pt x="3305" y="561"/>
                    <a:pt x="3163" y="423"/>
                  </a:cubicBezTo>
                  <a:cubicBezTo>
                    <a:pt x="3021" y="285"/>
                    <a:pt x="2769" y="220"/>
                    <a:pt x="2541" y="165"/>
                  </a:cubicBezTo>
                  <a:cubicBezTo>
                    <a:pt x="2313" y="110"/>
                    <a:pt x="1952" y="107"/>
                    <a:pt x="1797" y="92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611" y="2457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1800">
                  <a:solidFill>
                    <a:srgbClr val="000099"/>
                  </a:solidFill>
                  <a:latin typeface="Times New Roman" charset="0"/>
                  <a:cs typeface="Times New Roman" charset="0"/>
                </a:rPr>
                <a:t>3+</a:t>
              </a:r>
              <a:endParaRPr lang="es-ES" sz="1800">
                <a:solidFill>
                  <a:srgbClr val="000099"/>
                </a:solidFill>
                <a:latin typeface="Times New Roman" charset="0"/>
                <a:cs typeface="Times New Roman" charset="0"/>
              </a:endParaRPr>
            </a:p>
          </p:txBody>
        </p:sp>
        <p:graphicFrame>
          <p:nvGraphicFramePr>
            <p:cNvPr id="8" name="Object 9"/>
            <p:cNvGraphicFramePr>
              <a:graphicFrameLocks noChangeAspect="1"/>
            </p:cNvGraphicFramePr>
            <p:nvPr/>
          </p:nvGraphicFramePr>
          <p:xfrm>
            <a:off x="1344" y="1391"/>
            <a:ext cx="3216" cy="26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ChemSketch" r:id="rId3" imgW="2984040" imgH="2450520" progId="ACD.ChemSketch.20">
                    <p:embed/>
                  </p:oleObj>
                </mc:Choice>
                <mc:Fallback>
                  <p:oleObj name="ChemSketch" r:id="rId3" imgW="2984040" imgH="245052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391"/>
                          <a:ext cx="3216" cy="26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7162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Cadena respiratoria</a:t>
            </a:r>
            <a:endParaRPr lang="es-ES" dirty="0"/>
          </a:p>
        </p:txBody>
      </p:sp>
      <p:pic>
        <p:nvPicPr>
          <p:cNvPr id="4" name="Picture 3" descr="Transpor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417639"/>
            <a:ext cx="6923616" cy="519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5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Química </a:t>
            </a:r>
            <a:r>
              <a:rPr lang="es-ES" dirty="0" err="1" smtClean="0"/>
              <a:t>bioinorgánica</a:t>
            </a:r>
            <a:r>
              <a:rPr lang="es-ES" dirty="0" smtClean="0"/>
              <a:t> del alcohol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568824" y="1950579"/>
            <a:ext cx="2862683" cy="46166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2400" dirty="0" smtClean="0"/>
              <a:t>Consumo de </a:t>
            </a:r>
            <a:r>
              <a:rPr lang="es-ES" sz="2400" dirty="0" err="1" smtClean="0"/>
              <a:t>EtOH</a:t>
            </a:r>
            <a:endParaRPr lang="es-ES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054206" y="3355050"/>
            <a:ext cx="4130007" cy="461665"/>
          </a:xfrm>
          <a:prstGeom prst="rect">
            <a:avLst/>
          </a:prstGeom>
          <a:noFill/>
          <a:ln>
            <a:solidFill>
              <a:srgbClr val="5BA2BC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dirty="0" smtClean="0"/>
              <a:t>Formación de acetaldehído</a:t>
            </a:r>
            <a:endParaRPr lang="es-ES" sz="2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66588" y="2654158"/>
            <a:ext cx="445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La alcohol deshidrogenasa contiene Zn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118" y="2808185"/>
            <a:ext cx="1807881" cy="180788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707" y="810178"/>
            <a:ext cx="2749551" cy="1998007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180354" y="4093882"/>
            <a:ext cx="378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215D77"/>
                </a:solidFill>
              </a:rPr>
              <a:t>Mo presente en aldehído oxidasa</a:t>
            </a:r>
            <a:endParaRPr lang="es-ES" dirty="0">
              <a:solidFill>
                <a:srgbClr val="215D77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54206" y="4720655"/>
            <a:ext cx="4190270" cy="461665"/>
          </a:xfrm>
          <a:prstGeom prst="rect">
            <a:avLst/>
          </a:prstGeom>
          <a:noFill/>
          <a:ln>
            <a:solidFill>
              <a:srgbClr val="5BA2BC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dirty="0" smtClean="0"/>
              <a:t>Formación de ácido acético</a:t>
            </a:r>
            <a:endParaRPr lang="es-ES" sz="2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617290" y="5513294"/>
            <a:ext cx="2814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215D77"/>
                </a:solidFill>
              </a:rPr>
              <a:t>¡</a:t>
            </a:r>
            <a:r>
              <a:rPr lang="es-ES" dirty="0" smtClean="0">
                <a:solidFill>
                  <a:srgbClr val="215D77"/>
                </a:solidFill>
              </a:rPr>
              <a:t>Etapa de recuperación!</a:t>
            </a:r>
            <a:endParaRPr lang="es-ES" dirty="0">
              <a:solidFill>
                <a:srgbClr val="215D77"/>
              </a:solidFill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5662706" y="1950579"/>
            <a:ext cx="0" cy="1072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5662706" y="3772193"/>
            <a:ext cx="0" cy="1072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39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Sitios de coordinaci</a:t>
            </a:r>
            <a:r>
              <a:rPr lang="es-ES" dirty="0" smtClean="0"/>
              <a:t>ón comunes en </a:t>
            </a:r>
            <a:r>
              <a:rPr lang="es-ES" dirty="0" err="1" smtClean="0"/>
              <a:t>metaloenzimas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Mol</a:t>
            </a:r>
            <a:r>
              <a:rPr lang="es-ES" dirty="0" smtClean="0"/>
              <a:t>éculas orgánicas</a:t>
            </a:r>
          </a:p>
          <a:p>
            <a:r>
              <a:rPr lang="es-ES" dirty="0" smtClean="0"/>
              <a:t>Aminoácidos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07" y="2978039"/>
            <a:ext cx="1905000" cy="22479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27925" y="5523321"/>
            <a:ext cx="206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Histidina (</a:t>
            </a:r>
            <a:r>
              <a:rPr lang="es-ES" dirty="0" err="1" smtClean="0"/>
              <a:t>His</a:t>
            </a:r>
            <a:r>
              <a:rPr lang="es-ES" dirty="0" smtClean="0"/>
              <a:t>, H)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209" y="3219476"/>
            <a:ext cx="2627251" cy="185878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88198" y="5523321"/>
            <a:ext cx="199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Ciste</a:t>
            </a:r>
            <a:r>
              <a:rPr lang="es-ES" dirty="0" smtClean="0"/>
              <a:t>ína (</a:t>
            </a:r>
            <a:r>
              <a:rPr lang="es-ES" dirty="0" err="1" smtClean="0"/>
              <a:t>Cys</a:t>
            </a:r>
            <a:r>
              <a:rPr lang="es-ES" dirty="0" smtClean="0"/>
              <a:t>, C)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750" y="3429000"/>
            <a:ext cx="1905000" cy="16002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572750" y="5523321"/>
            <a:ext cx="226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Metionina (</a:t>
            </a:r>
            <a:r>
              <a:rPr lang="es-ES" dirty="0" err="1" smtClean="0"/>
              <a:t>Met</a:t>
            </a:r>
            <a:r>
              <a:rPr lang="es-ES" dirty="0" smtClean="0"/>
              <a:t>, M)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0688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ADN como sitio coordinante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433" y="1444532"/>
            <a:ext cx="1855522" cy="25724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42" y="4016960"/>
            <a:ext cx="6814140" cy="202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2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Compuestos inorgánicos como alimento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Bacterias </a:t>
            </a:r>
            <a:r>
              <a:rPr lang="es-ES" dirty="0" err="1" smtClean="0"/>
              <a:t>quimiolitotróficas</a:t>
            </a:r>
            <a:r>
              <a:rPr lang="es-ES" dirty="0" smtClean="0"/>
              <a:t>:</a:t>
            </a:r>
          </a:p>
          <a:p>
            <a:pPr lvl="1"/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Bacterias nitrificantes: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4788" y="2260481"/>
            <a:ext cx="8639995" cy="4065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4788" y="2664529"/>
            <a:ext cx="8639995" cy="4065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4788" y="3071117"/>
            <a:ext cx="8639995" cy="4065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4788" y="4474285"/>
            <a:ext cx="7862100" cy="6289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14788" y="5103253"/>
            <a:ext cx="7862096" cy="3699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102" y="3593145"/>
            <a:ext cx="3643698" cy="31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4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Procesos químicos necesarios para la vida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Uso de energía solar:</a:t>
            </a:r>
          </a:p>
          <a:p>
            <a:pPr lvl="1"/>
            <a:r>
              <a:rPr lang="es-ES" dirty="0" smtClean="0"/>
              <a:t>Producción de O</a:t>
            </a:r>
            <a:r>
              <a:rPr lang="es-ES" baseline="-25000" dirty="0" smtClean="0"/>
              <a:t>2</a:t>
            </a:r>
          </a:p>
          <a:p>
            <a:pPr lvl="1"/>
            <a:r>
              <a:rPr lang="es-ES" dirty="0" smtClean="0"/>
              <a:t>Compuestos orgánicos a partir de CO</a:t>
            </a:r>
            <a:r>
              <a:rPr lang="es-ES" baseline="-25000" dirty="0" smtClean="0"/>
              <a:t>2</a:t>
            </a:r>
            <a:r>
              <a:rPr lang="es-ES" dirty="0" smtClean="0"/>
              <a:t> y H</a:t>
            </a:r>
            <a:r>
              <a:rPr lang="es-ES" baseline="-25000" dirty="0" smtClean="0"/>
              <a:t>2</a:t>
            </a:r>
            <a:r>
              <a:rPr lang="es-ES" dirty="0" smtClean="0"/>
              <a:t>O.</a:t>
            </a:r>
          </a:p>
          <a:p>
            <a:r>
              <a:rPr lang="es-ES" dirty="0" smtClean="0"/>
              <a:t>Oxidación de compuestos orgánicos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024" y="3878177"/>
            <a:ext cx="2851976" cy="297982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72699" y="3878177"/>
            <a:ext cx="3776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i="1" dirty="0" smtClean="0"/>
              <a:t>“Un organismo vivo es un sistema capaz de reducir su entropía a expensas del medio ambiente”</a:t>
            </a:r>
            <a:endParaRPr lang="es-ES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572699" y="5065095"/>
            <a:ext cx="3776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Todos los sistemas vivos son termodinámicamente inestables.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420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Reducción de O</a:t>
            </a:r>
            <a:r>
              <a:rPr lang="es-ES" baseline="-25000" dirty="0" smtClean="0"/>
              <a:t>2</a:t>
            </a:r>
            <a:endParaRPr lang="es-ES" baseline="-25000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922709"/>
              </p:ext>
            </p:extLst>
          </p:nvPr>
        </p:nvGraphicFramePr>
        <p:xfrm>
          <a:off x="683746" y="1706936"/>
          <a:ext cx="8046031" cy="126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S ChemDraw Drawing" r:id="rId3" imgW="6066663" imgH="955243" progId="ChemDraw.Document.6.0">
                  <p:embed/>
                </p:oleObj>
              </mc:Choice>
              <mc:Fallback>
                <p:oleObj name="CS ChemDraw Drawing" r:id="rId3" imgW="6066663" imgH="95524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46" y="1706936"/>
                        <a:ext cx="8046031" cy="1266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58802" y="3227361"/>
            <a:ext cx="143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Eº</a:t>
            </a:r>
            <a:r>
              <a:rPr lang="es-ES" dirty="0" smtClean="0"/>
              <a:t>=1.229 V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2711633" y="3227361"/>
            <a:ext cx="601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¿por qué el O</a:t>
            </a:r>
            <a:r>
              <a:rPr lang="es-ES" baseline="-25000" dirty="0" smtClean="0"/>
              <a:t>2</a:t>
            </a:r>
            <a:r>
              <a:rPr lang="es-ES" dirty="0" smtClean="0"/>
              <a:t> no se reduce espontáneamente a O</a:t>
            </a:r>
            <a:r>
              <a:rPr lang="es-ES" baseline="30000" dirty="0" smtClean="0"/>
              <a:t>2-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890928" y="3673189"/>
            <a:ext cx="55508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La barrera energética para la conversión de O</a:t>
            </a:r>
            <a:r>
              <a:rPr lang="es-ES" sz="1600" baseline="-25000" dirty="0" smtClean="0"/>
              <a:t>2</a:t>
            </a:r>
            <a:r>
              <a:rPr lang="es-ES" sz="1600" dirty="0" smtClean="0"/>
              <a:t> al óxido es muy grande, el proceso está controlado por cinética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610098" y="4694556"/>
            <a:ext cx="569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Los catalizadores son compuestos capaces de cambiar la velocidad de una reacción, las enzimas son los catalizadores biológicos por excelencia.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241179" y="5758788"/>
            <a:ext cx="42283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Las enzimas que contiene metales en su centro activo se llaman </a:t>
            </a:r>
            <a:r>
              <a:rPr lang="es-ES" sz="1600" b="1" dirty="0" err="1" smtClean="0"/>
              <a:t>metaloenzimas</a:t>
            </a:r>
            <a:r>
              <a:rPr lang="es-ES" sz="1600" dirty="0" smtClean="0"/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1591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necesarios para la vida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417638"/>
            <a:ext cx="71247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3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Funciones biológicas de los elementos inorgánicos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227861"/>
              </p:ext>
            </p:extLst>
          </p:nvPr>
        </p:nvGraphicFramePr>
        <p:xfrm>
          <a:off x="549275" y="1734670"/>
          <a:ext cx="804227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372"/>
                <a:gridCol w="342190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Proceso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Elementos involucrados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Balance de carga y conductividad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Na</a:t>
                      </a:r>
                      <a:r>
                        <a:rPr lang="es-ES" dirty="0" smtClean="0"/>
                        <a:t>, K, Cl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Estructura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Ca, Zn, Si, 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Señalización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Ca, B, NO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Ácido-base </a:t>
                      </a:r>
                      <a:r>
                        <a:rPr lang="es-ES" dirty="0" err="1" smtClean="0"/>
                        <a:t>Bronsted</a:t>
                      </a:r>
                      <a:r>
                        <a:rPr lang="es-ES" dirty="0" smtClean="0"/>
                        <a:t>, amortiguadores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P, Si, C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Ácido-base Lewis, catálisis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Zn,</a:t>
                      </a:r>
                      <a:r>
                        <a:rPr lang="es-ES" baseline="0" dirty="0" smtClean="0"/>
                        <a:t> Fe, Ni, Mn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Transferencia</a:t>
                      </a:r>
                      <a:r>
                        <a:rPr lang="es-ES" baseline="0" dirty="0" smtClean="0"/>
                        <a:t> de electrones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Fe, Cu, Mo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Transferencias de grupos funcionales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V, Fe, Co, Ni, Cu, Mo, W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Catálisis </a:t>
                      </a:r>
                      <a:r>
                        <a:rPr lang="es-ES" dirty="0" err="1" smtClean="0"/>
                        <a:t>redox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V, Mn, Fe, Co, Ni, Cu, W, S, Se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Almacenamiento</a:t>
                      </a:r>
                      <a:r>
                        <a:rPr lang="es-ES" baseline="0" dirty="0" smtClean="0"/>
                        <a:t> de energía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H, P,</a:t>
                      </a:r>
                      <a:r>
                        <a:rPr lang="es-ES" baseline="0" dirty="0" smtClean="0"/>
                        <a:t> S, </a:t>
                      </a:r>
                      <a:r>
                        <a:rPr lang="es-ES" baseline="0" dirty="0" err="1" smtClean="0"/>
                        <a:t>Na</a:t>
                      </a:r>
                      <a:r>
                        <a:rPr lang="es-ES" baseline="0" dirty="0" smtClean="0"/>
                        <a:t>, K, Fe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Biomineralización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Ca, Mg, Fe, Si, Sr,</a:t>
                      </a:r>
                      <a:r>
                        <a:rPr lang="es-ES" baseline="0" dirty="0" smtClean="0"/>
                        <a:t> Cu, P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42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Transporte de O</a:t>
            </a:r>
            <a:r>
              <a:rPr lang="es-ES" baseline="-25000" dirty="0" smtClean="0"/>
              <a:t>2</a:t>
            </a:r>
            <a:endParaRPr lang="es-ES" baseline="-25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87" y="2210158"/>
            <a:ext cx="3245784" cy="30349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930" y="2668452"/>
            <a:ext cx="2235200" cy="2463800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2627407" y="3900352"/>
            <a:ext cx="32026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87" y="1549120"/>
            <a:ext cx="7750502" cy="497959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589059" y="545352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[Fe(</a:t>
            </a:r>
            <a:r>
              <a:rPr lang="es-ES" dirty="0" err="1" smtClean="0"/>
              <a:t>hem</a:t>
            </a:r>
            <a:r>
              <a:rPr lang="es-ES" dirty="0" smtClean="0"/>
              <a:t>)]</a:t>
            </a:r>
            <a:r>
              <a:rPr lang="es-ES" baseline="30000" dirty="0" smtClean="0"/>
              <a:t>2+</a:t>
            </a:r>
            <a:endParaRPr lang="es-ES" baseline="30000" dirty="0"/>
          </a:p>
        </p:txBody>
      </p:sp>
    </p:spTree>
    <p:extLst>
      <p:ext uri="{BB962C8B-B14F-4D97-AF65-F5344CB8AC3E}">
        <p14:creationId xmlns:p14="http://schemas.microsoft.com/office/powerpoint/2010/main" val="119707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Reacción del complejo [Fe(</a:t>
            </a:r>
            <a:r>
              <a:rPr lang="es-ES" sz="3600" dirty="0" err="1" smtClean="0"/>
              <a:t>hem</a:t>
            </a:r>
            <a:r>
              <a:rPr lang="es-ES" sz="3600" dirty="0" smtClean="0"/>
              <a:t>)]</a:t>
            </a:r>
            <a:r>
              <a:rPr lang="es-ES" sz="3600" baseline="30000" dirty="0" smtClean="0"/>
              <a:t>2+</a:t>
            </a:r>
            <a:r>
              <a:rPr lang="es-ES" sz="3600" dirty="0" smtClean="0"/>
              <a:t> con oxígeno</a:t>
            </a:r>
            <a:endParaRPr lang="es-ES" sz="36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4365" y="1595439"/>
            <a:ext cx="8102601" cy="1562100"/>
            <a:chOff x="164" y="1344"/>
            <a:chExt cx="5104" cy="984"/>
          </a:xfrm>
        </p:grpSpPr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164" y="1395"/>
            <a:ext cx="2061" cy="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0" name="ChemSketch" r:id="rId3" imgW="2984040" imgH="1225440" progId="ACD.ChemSketch.20">
                    <p:embed/>
                  </p:oleObj>
                </mc:Choice>
                <mc:Fallback>
                  <p:oleObj name="ChemSketch" r:id="rId3" imgW="2984040" imgH="122544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" y="1395"/>
                          <a:ext cx="2061" cy="8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3196" y="1403"/>
            <a:ext cx="2072" cy="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1" name="ChemSketch" r:id="rId5" imgW="2984040" imgH="1332000" progId="ACD.ChemSketch.20">
                    <p:embed/>
                  </p:oleObj>
                </mc:Choice>
                <mc:Fallback>
                  <p:oleObj name="ChemSketch" r:id="rId5" imgW="2984040" imgH="133200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6" y="1403"/>
                          <a:ext cx="2072" cy="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912" y="1344"/>
              <a:ext cx="2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1400" b="1">
                  <a:solidFill>
                    <a:srgbClr val="000099"/>
                  </a:solidFill>
                  <a:latin typeface="Times New Roman" charset="0"/>
                  <a:cs typeface="Times New Roman" charset="0"/>
                </a:rPr>
                <a:t>II</a:t>
              </a:r>
              <a:endParaRPr lang="es-ES" sz="1400" b="1">
                <a:solidFill>
                  <a:srgbClr val="000099"/>
                </a:solidFill>
                <a:latin typeface="Times New Roman" charset="0"/>
                <a:cs typeface="Times New Roman" charset="0"/>
              </a:endParaRPr>
            </a:p>
          </p:txBody>
        </p:sp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2256" y="1632"/>
            <a:ext cx="419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2" name="ChemSketch" r:id="rId7" imgW="511920" imgH="182880" progId="ACD.ChemSketch.20">
                    <p:embed/>
                  </p:oleObj>
                </mc:Choice>
                <mc:Fallback>
                  <p:oleObj name="ChemSketch" r:id="rId7" imgW="511920" imgH="18288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632"/>
                          <a:ext cx="419" cy="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621" y="1852"/>
              <a:ext cx="3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MX">
                  <a:latin typeface="Times New Roman" charset="0"/>
                  <a:sym typeface="Symbol" charset="0"/>
                </a:rPr>
                <a:t></a:t>
              </a:r>
              <a:endParaRPr lang="es-ES">
                <a:latin typeface="Times New Roman" charset="0"/>
                <a:sym typeface="Symbol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936" y="1392"/>
              <a:ext cx="2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1400" b="1">
                  <a:solidFill>
                    <a:srgbClr val="000099"/>
                  </a:solidFill>
                  <a:latin typeface="Times New Roman" charset="0"/>
                  <a:cs typeface="Times New Roman" charset="0"/>
                </a:rPr>
                <a:t>II</a:t>
              </a:r>
              <a:endParaRPr lang="es-ES" sz="1400" b="1">
                <a:solidFill>
                  <a:srgbClr val="000099"/>
                </a:solidFill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820887" y="3379928"/>
            <a:ext cx="7579381" cy="2590800"/>
            <a:chOff x="288" y="1872"/>
            <a:chExt cx="5085" cy="1776"/>
          </a:xfrm>
        </p:grpSpPr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288" y="1920"/>
            <a:ext cx="2072" cy="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3" name="ChemSketch" r:id="rId9" imgW="2984040" imgH="1332000" progId="ACD.ChemSketch.20">
                    <p:embed/>
                  </p:oleObj>
                </mc:Choice>
                <mc:Fallback>
                  <p:oleObj name="ChemSketch" r:id="rId9" imgW="2984040" imgH="133200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920"/>
                          <a:ext cx="2072" cy="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008" y="1968"/>
              <a:ext cx="2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1400" b="1">
                  <a:solidFill>
                    <a:srgbClr val="000099"/>
                  </a:solidFill>
                  <a:latin typeface="Times New Roman" charset="0"/>
                  <a:cs typeface="Times New Roman" charset="0"/>
                </a:rPr>
                <a:t>II</a:t>
              </a:r>
              <a:endParaRPr lang="es-ES" sz="1400" b="1">
                <a:solidFill>
                  <a:srgbClr val="000099"/>
                </a:solidFill>
                <a:latin typeface="Times New Roman" charset="0"/>
                <a:cs typeface="Times New Roman" charset="0"/>
              </a:endParaRPr>
            </a:p>
          </p:txBody>
        </p:sp>
        <p:graphicFrame>
          <p:nvGraphicFramePr>
            <p:cNvPr id="14" name="Object 8"/>
            <p:cNvGraphicFramePr>
              <a:graphicFrameLocks noChangeAspect="1"/>
            </p:cNvGraphicFramePr>
            <p:nvPr/>
          </p:nvGraphicFramePr>
          <p:xfrm>
            <a:off x="384" y="2802"/>
            <a:ext cx="2061" cy="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4" name="ChemSketch" r:id="rId10" imgW="2984040" imgH="1225440" progId="ACD.ChemSketch.20">
                    <p:embed/>
                  </p:oleObj>
                </mc:Choice>
                <mc:Fallback>
                  <p:oleObj name="ChemSketch" r:id="rId10" imgW="2984040" imgH="122544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802"/>
                          <a:ext cx="2061" cy="8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1152" y="2784"/>
              <a:ext cx="2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ES_tradnl" sz="1400" b="1">
                  <a:solidFill>
                    <a:srgbClr val="000099"/>
                  </a:solidFill>
                  <a:latin typeface="Times New Roman" charset="0"/>
                  <a:cs typeface="Times New Roman" charset="0"/>
                </a:rPr>
                <a:t>II</a:t>
              </a:r>
              <a:endParaRPr lang="es-ES" sz="1400" b="1">
                <a:solidFill>
                  <a:srgbClr val="000099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2721" y="2476"/>
              <a:ext cx="3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MX">
                  <a:latin typeface="Times New Roman" charset="0"/>
                  <a:sym typeface="Symbol" charset="0"/>
                </a:rPr>
                <a:t></a:t>
              </a:r>
              <a:endParaRPr lang="es-ES">
                <a:latin typeface="Times New Roman" charset="0"/>
                <a:sym typeface="Symbol" charset="0"/>
              </a:endParaRPr>
            </a:p>
          </p:txBody>
        </p: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3312" y="1872"/>
              <a:ext cx="2061" cy="1632"/>
              <a:chOff x="3312" y="2256"/>
              <a:chExt cx="2061" cy="1632"/>
            </a:xfrm>
          </p:grpSpPr>
          <p:graphicFrame>
            <p:nvGraphicFramePr>
              <p:cNvPr id="18" name="Object 12"/>
              <p:cNvGraphicFramePr>
                <a:graphicFrameLocks noChangeAspect="1"/>
              </p:cNvGraphicFramePr>
              <p:nvPr/>
            </p:nvGraphicFramePr>
            <p:xfrm>
              <a:off x="3312" y="2274"/>
              <a:ext cx="2061" cy="8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5" name="ChemSketch" r:id="rId11" imgW="2984040" imgH="1225440" progId="ACD.ChemSketch.20">
                      <p:embed/>
                    </p:oleObj>
                  </mc:Choice>
                  <mc:Fallback>
                    <p:oleObj name="ChemSketch" r:id="rId11" imgW="2984040" imgH="1225440" progId="ACD.ChemSketch.2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2" y="2274"/>
                            <a:ext cx="2061" cy="84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 type="none" w="lg" len="lg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4024" y="225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400" b="1">
                    <a:solidFill>
                      <a:srgbClr val="000099"/>
                    </a:solidFill>
                    <a:latin typeface="Times New Roman" charset="0"/>
                    <a:cs typeface="Times New Roman" charset="0"/>
                  </a:rPr>
                  <a:t>III</a:t>
                </a:r>
                <a:endParaRPr lang="es-ES" sz="1400" b="1">
                  <a:solidFill>
                    <a:srgbClr val="000099"/>
                  </a:solidFill>
                  <a:latin typeface="Times New Roman" charset="0"/>
                  <a:cs typeface="Times New Roman" charset="0"/>
                </a:endParaRPr>
              </a:p>
            </p:txBody>
          </p:sp>
          <p:graphicFrame>
            <p:nvGraphicFramePr>
              <p:cNvPr id="20" name="Object 14"/>
              <p:cNvGraphicFramePr>
                <a:graphicFrameLocks noChangeAspect="1"/>
              </p:cNvGraphicFramePr>
              <p:nvPr/>
            </p:nvGraphicFramePr>
            <p:xfrm>
              <a:off x="3312" y="3042"/>
              <a:ext cx="2061" cy="8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6" name="ChemSketch" r:id="rId12" imgW="2984040" imgH="1225440" progId="ACD.ChemSketch.20">
                      <p:embed/>
                    </p:oleObj>
                  </mc:Choice>
                  <mc:Fallback>
                    <p:oleObj name="ChemSketch" r:id="rId12" imgW="2984040" imgH="1225440" progId="ACD.ChemSketch.2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2" y="3042"/>
                            <a:ext cx="2061" cy="84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 type="none" w="lg" len="lg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3976" y="3024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400" b="1">
                    <a:solidFill>
                      <a:srgbClr val="000099"/>
                    </a:solidFill>
                    <a:latin typeface="Times New Roman" charset="0"/>
                    <a:cs typeface="Times New Roman" charset="0"/>
                  </a:rPr>
                  <a:t>III</a:t>
                </a:r>
                <a:endParaRPr lang="es-ES" sz="1400" b="1">
                  <a:solidFill>
                    <a:srgbClr val="000099"/>
                  </a:solidFill>
                  <a:latin typeface="Times New Roman" charset="0"/>
                  <a:cs typeface="Times New Roman" charset="0"/>
                </a:endParaRPr>
              </a:p>
            </p:txBody>
          </p:sp>
          <p:graphicFrame>
            <p:nvGraphicFramePr>
              <p:cNvPr id="22" name="Object 16"/>
              <p:cNvGraphicFramePr>
                <a:graphicFrameLocks noChangeAspect="1"/>
              </p:cNvGraphicFramePr>
              <p:nvPr/>
            </p:nvGraphicFramePr>
            <p:xfrm>
              <a:off x="4182" y="2698"/>
              <a:ext cx="234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7" name="ChemSketch" r:id="rId13" imgW="371880" imgH="1051560" progId="ACD.ChemSketch.20">
                      <p:embed/>
                    </p:oleObj>
                  </mc:Choice>
                  <mc:Fallback>
                    <p:oleObj name="ChemSketch" r:id="rId13" imgW="371880" imgH="1051560" progId="ACD.ChemSketch.2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2" y="2698"/>
                            <a:ext cx="234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 type="none" w="lg" len="lg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3" name="CuadroTexto 22"/>
          <p:cNvSpPr txBox="1"/>
          <p:nvPr/>
        </p:nvSpPr>
        <p:spPr>
          <a:xfrm>
            <a:off x="2537894" y="6081059"/>
            <a:ext cx="433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El complejo [Fe(</a:t>
            </a:r>
            <a:r>
              <a:rPr lang="es-ES" dirty="0" err="1" smtClean="0"/>
              <a:t>hem</a:t>
            </a:r>
            <a:r>
              <a:rPr lang="es-ES" dirty="0" smtClean="0"/>
              <a:t>)]</a:t>
            </a:r>
            <a:r>
              <a:rPr lang="es-ES" baseline="30000" dirty="0" smtClean="0"/>
              <a:t>2+</a:t>
            </a:r>
            <a:r>
              <a:rPr lang="es-ES" dirty="0" smtClean="0"/>
              <a:t> no es capaz de transportar por si solo el oxígeno.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81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Protección del complejo [Fe(</a:t>
            </a:r>
            <a:r>
              <a:rPr lang="es-ES" sz="3600" dirty="0" err="1" smtClean="0"/>
              <a:t>hem</a:t>
            </a:r>
            <a:r>
              <a:rPr lang="es-ES" sz="3600" dirty="0" smtClean="0"/>
              <a:t>)]</a:t>
            </a:r>
            <a:r>
              <a:rPr lang="es-ES" sz="3600" baseline="30000" dirty="0" smtClean="0"/>
              <a:t>2+</a:t>
            </a:r>
            <a:endParaRPr lang="es-ES" sz="3600" baseline="30000" dirty="0"/>
          </a:p>
        </p:txBody>
      </p:sp>
      <p:sp>
        <p:nvSpPr>
          <p:cNvPr id="5" name="Rectangle 3" descr="Diagonal hacia arriba clara"/>
          <p:cNvSpPr>
            <a:spLocks noChangeArrowheads="1"/>
          </p:cNvSpPr>
          <p:nvPr/>
        </p:nvSpPr>
        <p:spPr bwMode="auto">
          <a:xfrm>
            <a:off x="838200" y="3810000"/>
            <a:ext cx="6210300" cy="2514600"/>
          </a:xfrm>
          <a:prstGeom prst="rect">
            <a:avLst/>
          </a:prstGeom>
          <a:pattFill prst="ltUpDiag">
            <a:fgClr>
              <a:srgbClr val="3366FF"/>
            </a:fgClr>
            <a:bgClr>
              <a:srgbClr val="FFFFFF"/>
            </a:bgClr>
          </a:pattFill>
          <a:ln w="25400">
            <a:solidFill>
              <a:schemeClr val="bg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1323975" y="3810000"/>
            <a:ext cx="5207000" cy="2462213"/>
          </a:xfrm>
          <a:custGeom>
            <a:avLst/>
            <a:gdLst>
              <a:gd name="T0" fmla="*/ 1608 w 4360"/>
              <a:gd name="T1" fmla="*/ 0 h 2568"/>
              <a:gd name="T2" fmla="*/ 1416 w 4360"/>
              <a:gd name="T3" fmla="*/ 240 h 2568"/>
              <a:gd name="T4" fmla="*/ 552 w 4360"/>
              <a:gd name="T5" fmla="*/ 384 h 2568"/>
              <a:gd name="T6" fmla="*/ 216 w 4360"/>
              <a:gd name="T7" fmla="*/ 1008 h 2568"/>
              <a:gd name="T8" fmla="*/ 168 w 4360"/>
              <a:gd name="T9" fmla="*/ 2112 h 2568"/>
              <a:gd name="T10" fmla="*/ 1224 w 4360"/>
              <a:gd name="T11" fmla="*/ 2256 h 2568"/>
              <a:gd name="T12" fmla="*/ 1992 w 4360"/>
              <a:gd name="T13" fmla="*/ 2544 h 2568"/>
              <a:gd name="T14" fmla="*/ 2568 w 4360"/>
              <a:gd name="T15" fmla="*/ 2112 h 2568"/>
              <a:gd name="T16" fmla="*/ 3672 w 4360"/>
              <a:gd name="T17" fmla="*/ 2256 h 2568"/>
              <a:gd name="T18" fmla="*/ 4008 w 4360"/>
              <a:gd name="T19" fmla="*/ 1536 h 2568"/>
              <a:gd name="T20" fmla="*/ 4248 w 4360"/>
              <a:gd name="T21" fmla="*/ 672 h 2568"/>
              <a:gd name="T22" fmla="*/ 3336 w 4360"/>
              <a:gd name="T23" fmla="*/ 240 h 2568"/>
              <a:gd name="T24" fmla="*/ 2232 w 4360"/>
              <a:gd name="T25" fmla="*/ 96 h 2568"/>
              <a:gd name="T26" fmla="*/ 2088 w 4360"/>
              <a:gd name="T27" fmla="*/ 0 h 2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60" h="2568">
                <a:moveTo>
                  <a:pt x="1608" y="0"/>
                </a:moveTo>
                <a:cubicBezTo>
                  <a:pt x="1600" y="88"/>
                  <a:pt x="1592" y="176"/>
                  <a:pt x="1416" y="240"/>
                </a:cubicBezTo>
                <a:cubicBezTo>
                  <a:pt x="1240" y="304"/>
                  <a:pt x="752" y="256"/>
                  <a:pt x="552" y="384"/>
                </a:cubicBezTo>
                <a:cubicBezTo>
                  <a:pt x="352" y="512"/>
                  <a:pt x="280" y="720"/>
                  <a:pt x="216" y="1008"/>
                </a:cubicBezTo>
                <a:cubicBezTo>
                  <a:pt x="152" y="1296"/>
                  <a:pt x="0" y="1904"/>
                  <a:pt x="168" y="2112"/>
                </a:cubicBezTo>
                <a:cubicBezTo>
                  <a:pt x="336" y="2320"/>
                  <a:pt x="920" y="2184"/>
                  <a:pt x="1224" y="2256"/>
                </a:cubicBezTo>
                <a:cubicBezTo>
                  <a:pt x="1528" y="2328"/>
                  <a:pt x="1768" y="2568"/>
                  <a:pt x="1992" y="2544"/>
                </a:cubicBezTo>
                <a:cubicBezTo>
                  <a:pt x="2216" y="2520"/>
                  <a:pt x="2288" y="2160"/>
                  <a:pt x="2568" y="2112"/>
                </a:cubicBezTo>
                <a:cubicBezTo>
                  <a:pt x="2848" y="2064"/>
                  <a:pt x="3432" y="2352"/>
                  <a:pt x="3672" y="2256"/>
                </a:cubicBezTo>
                <a:cubicBezTo>
                  <a:pt x="3912" y="2160"/>
                  <a:pt x="3912" y="1800"/>
                  <a:pt x="4008" y="1536"/>
                </a:cubicBezTo>
                <a:cubicBezTo>
                  <a:pt x="4104" y="1272"/>
                  <a:pt x="4360" y="888"/>
                  <a:pt x="4248" y="672"/>
                </a:cubicBezTo>
                <a:cubicBezTo>
                  <a:pt x="4136" y="456"/>
                  <a:pt x="3672" y="336"/>
                  <a:pt x="3336" y="240"/>
                </a:cubicBezTo>
                <a:cubicBezTo>
                  <a:pt x="3000" y="144"/>
                  <a:pt x="2440" y="136"/>
                  <a:pt x="2232" y="96"/>
                </a:cubicBezTo>
                <a:cubicBezTo>
                  <a:pt x="2024" y="56"/>
                  <a:pt x="2096" y="16"/>
                  <a:pt x="2088" y="0"/>
                </a:cubicBezTo>
              </a:path>
            </a:pathLst>
          </a:custGeom>
          <a:solidFill>
            <a:schemeClr val="bg1"/>
          </a:solidFill>
          <a:ln w="38100" cap="flat" cmpd="sng">
            <a:solidFill>
              <a:srgbClr val="3366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578361"/>
              </p:ext>
            </p:extLst>
          </p:nvPr>
        </p:nvGraphicFramePr>
        <p:xfrm>
          <a:off x="1825625" y="4114800"/>
          <a:ext cx="419735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hemSketch" r:id="rId3" imgW="2984040" imgH="1225440" progId="ACD.ChemSketch.20">
                  <p:embed/>
                </p:oleObj>
              </mc:Choice>
              <mc:Fallback>
                <p:oleObj name="ChemSketch" r:id="rId3" imgW="2984040" imgH="1225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4114800"/>
                        <a:ext cx="4197350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04650"/>
              </p:ext>
            </p:extLst>
          </p:nvPr>
        </p:nvGraphicFramePr>
        <p:xfrm>
          <a:off x="1485900" y="1706563"/>
          <a:ext cx="419735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hemSketch" r:id="rId5" imgW="2984040" imgH="1225440" progId="ACD.ChemSketch.20">
                  <p:embed/>
                </p:oleObj>
              </mc:Choice>
              <mc:Fallback>
                <p:oleObj name="ChemSketch" r:id="rId5" imgW="2984040" imgH="1225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706563"/>
                        <a:ext cx="4197350" cy="172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530975" y="2181412"/>
            <a:ext cx="223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aísla un complejo del otro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93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Bris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a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495</TotalTime>
  <Words>470</Words>
  <Application>Microsoft Macintosh PowerPoint</Application>
  <PresentationFormat>Presentación en pantalla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Brisa</vt:lpstr>
      <vt:lpstr>CS ChemDraw Drawing</vt:lpstr>
      <vt:lpstr>ChemSketch</vt:lpstr>
      <vt:lpstr>Química Bioinorgánica</vt:lpstr>
      <vt:lpstr>Compuestos inorgánicos como alimento</vt:lpstr>
      <vt:lpstr>Procesos químicos necesarios para la vida</vt:lpstr>
      <vt:lpstr>Reducción de O2</vt:lpstr>
      <vt:lpstr>Elementos necesarios para la vida</vt:lpstr>
      <vt:lpstr>Funciones biológicas de los elementos inorgánicos</vt:lpstr>
      <vt:lpstr>Transporte de O2</vt:lpstr>
      <vt:lpstr>Reacción del complejo [Fe(hem)]2+ con oxígeno</vt:lpstr>
      <vt:lpstr>Protección del complejo [Fe(hem)]2+</vt:lpstr>
      <vt:lpstr>Citocromos: transporte de electrones</vt:lpstr>
      <vt:lpstr>Sitio activo del citocromo b</vt:lpstr>
      <vt:lpstr>Cadena respiratoria</vt:lpstr>
      <vt:lpstr>Química bioinorgánica del alcohol</vt:lpstr>
      <vt:lpstr>Sitios de coordinación comunes en metaloenzimas</vt:lpstr>
      <vt:lpstr>El ADN como sitio coordinante</vt:lpstr>
    </vt:vector>
  </TitlesOfParts>
  <Company>UNAM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Química Bioinorgánica</dc:title>
  <dc:creator>Laura Andrea Rodríguez Solano</dc:creator>
  <cp:lastModifiedBy>Laura Andrea Rodríguez Solano</cp:lastModifiedBy>
  <cp:revision>19</cp:revision>
  <dcterms:created xsi:type="dcterms:W3CDTF">2012-11-20T17:34:18Z</dcterms:created>
  <dcterms:modified xsi:type="dcterms:W3CDTF">2012-11-21T02:32:38Z</dcterms:modified>
</cp:coreProperties>
</file>