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56" r:id="rId2"/>
    <p:sldId id="266" r:id="rId3"/>
    <p:sldId id="267" r:id="rId4"/>
    <p:sldId id="265" r:id="rId5"/>
    <p:sldId id="275" r:id="rId6"/>
    <p:sldId id="268" r:id="rId7"/>
    <p:sldId id="269" r:id="rId8"/>
    <p:sldId id="271" r:id="rId9"/>
    <p:sldId id="272" r:id="rId10"/>
    <p:sldId id="273" r:id="rId11"/>
    <p:sldId id="274" r:id="rId12"/>
    <p:sldId id="278" r:id="rId13"/>
    <p:sldId id="280" r:id="rId14"/>
    <p:sldId id="279" r:id="rId15"/>
    <p:sldId id="277" r:id="rId16"/>
    <p:sldId id="281" r:id="rId17"/>
    <p:sldId id="282" r:id="rId18"/>
    <p:sldId id="289" r:id="rId19"/>
    <p:sldId id="284" r:id="rId20"/>
    <p:sldId id="283" r:id="rId21"/>
    <p:sldId id="286" r:id="rId22"/>
    <p:sldId id="290" r:id="rId23"/>
    <p:sldId id="285" r:id="rId24"/>
    <p:sldId id="28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88" autoAdjust="0"/>
  </p:normalViewPr>
  <p:slideViewPr>
    <p:cSldViewPr snapToGrid="0" snapToObjects="1">
      <p:cViewPr varScale="1">
        <p:scale>
          <a:sx n="104" d="100"/>
          <a:sy n="10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5F34A-08BE-D042-AD57-8519E5BFE181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E0B57B-2240-7E4D-AB80-BD4B1E5EEBBF}">
      <dgm:prSet phldrT="[Texto]"/>
      <dgm:spPr/>
      <dgm:t>
        <a:bodyPr/>
        <a:lstStyle/>
        <a:p>
          <a:r>
            <a:rPr lang="es-ES" dirty="0" smtClean="0"/>
            <a:t>1789</a:t>
          </a:r>
          <a:endParaRPr lang="es-ES" dirty="0"/>
        </a:p>
      </dgm:t>
    </dgm:pt>
    <dgm:pt modelId="{492ED573-CDF6-3B45-886F-40B445608C75}" type="parTrans" cxnId="{6D367383-EA61-1749-A8F7-12863CF840DE}">
      <dgm:prSet/>
      <dgm:spPr/>
      <dgm:t>
        <a:bodyPr/>
        <a:lstStyle/>
        <a:p>
          <a:endParaRPr lang="es-ES"/>
        </a:p>
      </dgm:t>
    </dgm:pt>
    <dgm:pt modelId="{A4043383-7949-6849-B845-DF6986D4A161}" type="sibTrans" cxnId="{6D367383-EA61-1749-A8F7-12863CF840DE}">
      <dgm:prSet/>
      <dgm:spPr/>
      <dgm:t>
        <a:bodyPr/>
        <a:lstStyle/>
        <a:p>
          <a:endParaRPr lang="es-ES"/>
        </a:p>
      </dgm:t>
    </dgm:pt>
    <dgm:pt modelId="{FB9A4C6F-0BBF-C643-8A12-CF6939B83116}">
      <dgm:prSet phldrT="[Texto]" custT="1"/>
      <dgm:spPr/>
      <dgm:t>
        <a:bodyPr/>
        <a:lstStyle/>
        <a:p>
          <a:r>
            <a:rPr lang="es-ES" sz="1400" dirty="0" err="1" smtClean="0"/>
            <a:t>Klaproth</a:t>
          </a:r>
          <a:r>
            <a:rPr lang="es-ES" sz="1400" dirty="0" smtClean="0"/>
            <a:t> descubre el uranio (UO</a:t>
          </a:r>
          <a:r>
            <a:rPr lang="es-ES" sz="1400" baseline="-25000" dirty="0" smtClean="0"/>
            <a:t>2</a:t>
          </a:r>
          <a:r>
            <a:rPr lang="es-ES" sz="1400" dirty="0" smtClean="0"/>
            <a:t>), en </a:t>
          </a:r>
          <a:r>
            <a:rPr lang="es-ES" sz="1400" dirty="0" err="1" smtClean="0"/>
            <a:t>pitchblenda</a:t>
          </a:r>
          <a:endParaRPr lang="es-ES" sz="1400" dirty="0"/>
        </a:p>
      </dgm:t>
    </dgm:pt>
    <dgm:pt modelId="{66D2FA35-1D6C-CA4C-97FE-CBE07F2CBA21}" type="parTrans" cxnId="{1283F7E1-7558-934C-B152-72195070882A}">
      <dgm:prSet/>
      <dgm:spPr/>
      <dgm:t>
        <a:bodyPr/>
        <a:lstStyle/>
        <a:p>
          <a:endParaRPr lang="es-ES"/>
        </a:p>
      </dgm:t>
    </dgm:pt>
    <dgm:pt modelId="{D8DF4F8F-547D-354E-A100-17FB486F3562}" type="sibTrans" cxnId="{1283F7E1-7558-934C-B152-72195070882A}">
      <dgm:prSet/>
      <dgm:spPr/>
      <dgm:t>
        <a:bodyPr/>
        <a:lstStyle/>
        <a:p>
          <a:endParaRPr lang="es-ES"/>
        </a:p>
      </dgm:t>
    </dgm:pt>
    <dgm:pt modelId="{40C51FFF-CEAA-2345-9E88-F142CE34248D}">
      <dgm:prSet phldrT="[Texto]" custT="1"/>
      <dgm:spPr/>
      <dgm:t>
        <a:bodyPr/>
        <a:lstStyle/>
        <a:p>
          <a:r>
            <a:rPr lang="es-ES" sz="1400" dirty="0" smtClean="0"/>
            <a:t>Se </a:t>
          </a:r>
          <a:r>
            <a:rPr lang="es-ES" sz="1400" dirty="0" err="1" smtClean="0"/>
            <a:t>aisla</a:t>
          </a:r>
          <a:r>
            <a:rPr lang="es-ES" sz="1400" dirty="0" smtClean="0"/>
            <a:t> como metal en 1841 por </a:t>
          </a:r>
          <a:r>
            <a:rPr lang="es-ES" sz="1400" dirty="0" err="1" smtClean="0"/>
            <a:t>Peligot</a:t>
          </a:r>
          <a:endParaRPr lang="es-ES" sz="1400" dirty="0"/>
        </a:p>
      </dgm:t>
    </dgm:pt>
    <dgm:pt modelId="{9C88D152-00DE-FD42-82D7-EFC5022E8A7B}" type="parTrans" cxnId="{41D21F62-BA1B-5549-8D9E-34D610267B88}">
      <dgm:prSet/>
      <dgm:spPr/>
      <dgm:t>
        <a:bodyPr/>
        <a:lstStyle/>
        <a:p>
          <a:endParaRPr lang="es-ES"/>
        </a:p>
      </dgm:t>
    </dgm:pt>
    <dgm:pt modelId="{53AF6B79-76EB-DC48-9B66-4A9774648B51}" type="sibTrans" cxnId="{41D21F62-BA1B-5549-8D9E-34D610267B88}">
      <dgm:prSet/>
      <dgm:spPr/>
      <dgm:t>
        <a:bodyPr/>
        <a:lstStyle/>
        <a:p>
          <a:endParaRPr lang="es-ES"/>
        </a:p>
      </dgm:t>
    </dgm:pt>
    <dgm:pt modelId="{DAC9F947-8834-A142-B196-5115F2B24448}">
      <dgm:prSet phldrT="[Texto]"/>
      <dgm:spPr/>
      <dgm:t>
        <a:bodyPr/>
        <a:lstStyle/>
        <a:p>
          <a:r>
            <a:rPr lang="es-ES" dirty="0" smtClean="0"/>
            <a:t>1829</a:t>
          </a:r>
          <a:endParaRPr lang="es-ES" dirty="0"/>
        </a:p>
      </dgm:t>
    </dgm:pt>
    <dgm:pt modelId="{98FD2B20-024C-D14E-9463-71EA71602E63}" type="parTrans" cxnId="{0A55E170-A4D0-9245-A29C-622503AFCE20}">
      <dgm:prSet/>
      <dgm:spPr/>
      <dgm:t>
        <a:bodyPr/>
        <a:lstStyle/>
        <a:p>
          <a:endParaRPr lang="es-ES"/>
        </a:p>
      </dgm:t>
    </dgm:pt>
    <dgm:pt modelId="{681504B2-EE82-C940-A72B-94619163B10E}" type="sibTrans" cxnId="{0A55E170-A4D0-9245-A29C-622503AFCE20}">
      <dgm:prSet/>
      <dgm:spPr/>
      <dgm:t>
        <a:bodyPr/>
        <a:lstStyle/>
        <a:p>
          <a:endParaRPr lang="es-ES"/>
        </a:p>
      </dgm:t>
    </dgm:pt>
    <dgm:pt modelId="{5CD4357C-1F7F-274E-B6A9-F636776D5ECC}">
      <dgm:prSet phldrT="[Texto]" custT="1"/>
      <dgm:spPr/>
      <dgm:t>
        <a:bodyPr/>
        <a:lstStyle/>
        <a:p>
          <a:r>
            <a:rPr lang="es-ES" sz="1400" dirty="0" smtClean="0"/>
            <a:t>El torio es descubierto por </a:t>
          </a:r>
          <a:r>
            <a:rPr lang="es-ES" sz="1400" dirty="0" err="1" smtClean="0"/>
            <a:t>W</a:t>
          </a:r>
          <a:r>
            <a:rPr lang="es-ES" sz="1400" dirty="0" err="1" smtClean="0"/>
            <a:t>ö</a:t>
          </a:r>
          <a:r>
            <a:rPr lang="es-ES" sz="1400" dirty="0" err="1" smtClean="0"/>
            <a:t>hler</a:t>
          </a:r>
          <a:endParaRPr lang="es-ES" sz="1400" dirty="0"/>
        </a:p>
      </dgm:t>
    </dgm:pt>
    <dgm:pt modelId="{0DFEC4CD-E31E-BF43-AFDA-F5E409A04A9C}" type="parTrans" cxnId="{622650BF-F7E9-2C40-960F-6A03C0C70F54}">
      <dgm:prSet/>
      <dgm:spPr/>
      <dgm:t>
        <a:bodyPr/>
        <a:lstStyle/>
        <a:p>
          <a:endParaRPr lang="es-ES"/>
        </a:p>
      </dgm:t>
    </dgm:pt>
    <dgm:pt modelId="{A7CF5642-87F2-E243-B52A-7324839BA523}" type="sibTrans" cxnId="{622650BF-F7E9-2C40-960F-6A03C0C70F54}">
      <dgm:prSet/>
      <dgm:spPr/>
      <dgm:t>
        <a:bodyPr/>
        <a:lstStyle/>
        <a:p>
          <a:endParaRPr lang="es-ES"/>
        </a:p>
      </dgm:t>
    </dgm:pt>
    <dgm:pt modelId="{BC0DFF3C-E0B6-8F4A-A051-2F0C09E5EE3E}">
      <dgm:prSet phldrT="[Texto]" custT="1"/>
      <dgm:spPr/>
      <dgm:t>
        <a:bodyPr/>
        <a:lstStyle/>
        <a:p>
          <a:r>
            <a:rPr lang="es-ES" sz="1400" dirty="0" smtClean="0"/>
            <a:t>Es caracterizado por </a:t>
          </a:r>
          <a:r>
            <a:rPr lang="es-ES" sz="1400" dirty="0" err="1" smtClean="0"/>
            <a:t>Berzelius</a:t>
          </a:r>
          <a:r>
            <a:rPr lang="es-ES" sz="1400" dirty="0" smtClean="0"/>
            <a:t> a detalle.</a:t>
          </a:r>
          <a:endParaRPr lang="es-ES" sz="1400" dirty="0"/>
        </a:p>
      </dgm:t>
    </dgm:pt>
    <dgm:pt modelId="{D6FF4868-55E5-934F-8633-6BEDE8A21CBC}" type="parTrans" cxnId="{49751123-AB8A-3945-822A-3E7DB1C1D3DB}">
      <dgm:prSet/>
      <dgm:spPr/>
      <dgm:t>
        <a:bodyPr/>
        <a:lstStyle/>
        <a:p>
          <a:endParaRPr lang="es-ES"/>
        </a:p>
      </dgm:t>
    </dgm:pt>
    <dgm:pt modelId="{DBB59D0C-1CD5-AA45-B2EC-52F6934A91F5}" type="sibTrans" cxnId="{49751123-AB8A-3945-822A-3E7DB1C1D3DB}">
      <dgm:prSet/>
      <dgm:spPr/>
      <dgm:t>
        <a:bodyPr/>
        <a:lstStyle/>
        <a:p>
          <a:endParaRPr lang="es-ES"/>
        </a:p>
      </dgm:t>
    </dgm:pt>
    <dgm:pt modelId="{A18D4898-9685-5843-9904-1BEFD2C9624F}">
      <dgm:prSet phldrT="[Texto]"/>
      <dgm:spPr/>
      <dgm:t>
        <a:bodyPr/>
        <a:lstStyle/>
        <a:p>
          <a:r>
            <a:rPr lang="es-ES" dirty="0" smtClean="0"/>
            <a:t>1934</a:t>
          </a:r>
          <a:endParaRPr lang="es-ES" dirty="0"/>
        </a:p>
      </dgm:t>
    </dgm:pt>
    <dgm:pt modelId="{29207FC9-53A4-B643-A58F-FD20CA81FE9A}" type="parTrans" cxnId="{B2A94274-113C-F743-AD3E-B37B94E75F33}">
      <dgm:prSet/>
      <dgm:spPr/>
      <dgm:t>
        <a:bodyPr/>
        <a:lstStyle/>
        <a:p>
          <a:endParaRPr lang="es-ES"/>
        </a:p>
      </dgm:t>
    </dgm:pt>
    <dgm:pt modelId="{23296C0B-954C-EE42-BDD3-D52F10C7E4A5}" type="sibTrans" cxnId="{B2A94274-113C-F743-AD3E-B37B94E75F33}">
      <dgm:prSet/>
      <dgm:spPr/>
      <dgm:t>
        <a:bodyPr/>
        <a:lstStyle/>
        <a:p>
          <a:endParaRPr lang="es-ES"/>
        </a:p>
      </dgm:t>
    </dgm:pt>
    <dgm:pt modelId="{0ACF90F7-8629-5F42-BFAE-F2AC57FD817B}">
      <dgm:prSet phldrT="[Texto]" custT="1"/>
      <dgm:spPr/>
      <dgm:t>
        <a:bodyPr/>
        <a:lstStyle/>
        <a:p>
          <a:r>
            <a:rPr lang="es-ES" sz="1400" dirty="0" smtClean="0"/>
            <a:t>Enrico Fermi  propone la existencia de elementos </a:t>
          </a:r>
          <a:r>
            <a:rPr lang="es-ES" sz="1400" dirty="0" err="1" smtClean="0"/>
            <a:t>transur</a:t>
          </a:r>
          <a:r>
            <a:rPr lang="es-ES" sz="1400" dirty="0" err="1" smtClean="0"/>
            <a:t>ánidos</a:t>
          </a:r>
          <a:r>
            <a:rPr lang="es-ES" sz="1400" dirty="0" smtClean="0"/>
            <a:t>.</a:t>
          </a:r>
          <a:endParaRPr lang="es-ES" sz="1400" dirty="0"/>
        </a:p>
      </dgm:t>
    </dgm:pt>
    <dgm:pt modelId="{2DCD0BF0-0F6E-0B42-A159-4940D3B523E3}" type="parTrans" cxnId="{05FE036B-BF1B-BA40-A2DA-2AA49B5F54EB}">
      <dgm:prSet/>
      <dgm:spPr/>
      <dgm:t>
        <a:bodyPr/>
        <a:lstStyle/>
        <a:p>
          <a:endParaRPr lang="es-ES"/>
        </a:p>
      </dgm:t>
    </dgm:pt>
    <dgm:pt modelId="{D433868F-994E-2345-9C30-546FBFACCBFC}" type="sibTrans" cxnId="{05FE036B-BF1B-BA40-A2DA-2AA49B5F54EB}">
      <dgm:prSet/>
      <dgm:spPr/>
      <dgm:t>
        <a:bodyPr/>
        <a:lstStyle/>
        <a:p>
          <a:endParaRPr lang="es-ES"/>
        </a:p>
      </dgm:t>
    </dgm:pt>
    <dgm:pt modelId="{2177ECD5-D67F-F54C-9596-F2FB36C4D02F}">
      <dgm:prSet phldrT="[Texto]"/>
      <dgm:spPr/>
      <dgm:t>
        <a:bodyPr/>
        <a:lstStyle/>
        <a:p>
          <a:r>
            <a:rPr lang="es-ES" dirty="0" smtClean="0"/>
            <a:t>1913</a:t>
          </a:r>
          <a:endParaRPr lang="es-ES" dirty="0"/>
        </a:p>
      </dgm:t>
    </dgm:pt>
    <dgm:pt modelId="{2BC203E4-231E-0148-BD4C-AAD0165631DC}" type="parTrans" cxnId="{98BE5010-ADD4-014A-A6FC-50326C30BA6B}">
      <dgm:prSet/>
      <dgm:spPr/>
      <dgm:t>
        <a:bodyPr/>
        <a:lstStyle/>
        <a:p>
          <a:endParaRPr lang="es-ES"/>
        </a:p>
      </dgm:t>
    </dgm:pt>
    <dgm:pt modelId="{48D7C0DA-8D45-8246-A806-200B41074EA7}" type="sibTrans" cxnId="{98BE5010-ADD4-014A-A6FC-50326C30BA6B}">
      <dgm:prSet/>
      <dgm:spPr/>
      <dgm:t>
        <a:bodyPr/>
        <a:lstStyle/>
        <a:p>
          <a:endParaRPr lang="es-ES"/>
        </a:p>
      </dgm:t>
    </dgm:pt>
    <dgm:pt modelId="{836522E5-9BA9-5741-AC35-BF7F64A358C6}">
      <dgm:prSet phldrT="[Texto]"/>
      <dgm:spPr/>
      <dgm:t>
        <a:bodyPr/>
        <a:lstStyle/>
        <a:p>
          <a:r>
            <a:rPr lang="es-ES" dirty="0" smtClean="0"/>
            <a:t>1899</a:t>
          </a:r>
          <a:endParaRPr lang="es-ES" dirty="0"/>
        </a:p>
      </dgm:t>
    </dgm:pt>
    <dgm:pt modelId="{A33CE6CA-01FB-0A4B-8D92-C332FF486F5E}" type="parTrans" cxnId="{A3DF1A91-F822-F645-8022-FF1DD9BB5B08}">
      <dgm:prSet/>
      <dgm:spPr/>
      <dgm:t>
        <a:bodyPr/>
        <a:lstStyle/>
        <a:p>
          <a:endParaRPr lang="es-ES"/>
        </a:p>
      </dgm:t>
    </dgm:pt>
    <dgm:pt modelId="{3EFFDFA0-226B-114A-B788-1E147CEA0E66}" type="sibTrans" cxnId="{A3DF1A91-F822-F645-8022-FF1DD9BB5B08}">
      <dgm:prSet/>
      <dgm:spPr/>
      <dgm:t>
        <a:bodyPr/>
        <a:lstStyle/>
        <a:p>
          <a:endParaRPr lang="es-ES"/>
        </a:p>
      </dgm:t>
    </dgm:pt>
    <dgm:pt modelId="{9BAE665D-55C3-6040-AB65-04B6D00BAD38}">
      <dgm:prSet phldrT="[Texto]" custT="1"/>
      <dgm:spPr/>
      <dgm:t>
        <a:bodyPr/>
        <a:lstStyle/>
        <a:p>
          <a:r>
            <a:rPr lang="es-ES" sz="1400" dirty="0" smtClean="0"/>
            <a:t>El actino es aislado y caracterizado por </a:t>
          </a:r>
          <a:r>
            <a:rPr lang="es-ES" sz="1400" dirty="0" err="1" smtClean="0"/>
            <a:t>Debierne</a:t>
          </a:r>
          <a:r>
            <a:rPr lang="es-ES" sz="1400" dirty="0" smtClean="0"/>
            <a:t>, asistente de Marie Curie.</a:t>
          </a:r>
          <a:endParaRPr lang="es-ES" sz="1400" dirty="0"/>
        </a:p>
      </dgm:t>
    </dgm:pt>
    <dgm:pt modelId="{3921C55E-3D59-D34C-B896-C668ACBDC373}" type="parTrans" cxnId="{A06FFBF6-83DF-734E-938D-40FF6EACA5AA}">
      <dgm:prSet/>
      <dgm:spPr/>
      <dgm:t>
        <a:bodyPr/>
        <a:lstStyle/>
        <a:p>
          <a:endParaRPr lang="es-ES"/>
        </a:p>
      </dgm:t>
    </dgm:pt>
    <dgm:pt modelId="{1A26751D-2718-2F44-99BE-0B70660DBBD1}" type="sibTrans" cxnId="{A06FFBF6-83DF-734E-938D-40FF6EACA5AA}">
      <dgm:prSet/>
      <dgm:spPr/>
      <dgm:t>
        <a:bodyPr/>
        <a:lstStyle/>
        <a:p>
          <a:endParaRPr lang="es-ES"/>
        </a:p>
      </dgm:t>
    </dgm:pt>
    <dgm:pt modelId="{44513C07-3578-8041-AB04-19D9F5C8A15C}">
      <dgm:prSet phldrT="[Texto]" custT="1"/>
      <dgm:spPr/>
      <dgm:t>
        <a:bodyPr/>
        <a:lstStyle/>
        <a:p>
          <a:r>
            <a:rPr lang="es-ES" sz="1400" dirty="0" smtClean="0"/>
            <a:t>Fue identificado el protactinio por </a:t>
          </a:r>
          <a:r>
            <a:rPr lang="es-ES" sz="1400" dirty="0" err="1" smtClean="0"/>
            <a:t>Fajans</a:t>
          </a:r>
          <a:r>
            <a:rPr lang="es-ES" sz="1400" dirty="0" smtClean="0"/>
            <a:t> y </a:t>
          </a:r>
          <a:r>
            <a:rPr lang="es-ES" sz="1400" dirty="0" err="1" smtClean="0"/>
            <a:t>G</a:t>
          </a:r>
          <a:r>
            <a:rPr lang="es-ES" sz="1400" dirty="0" err="1" smtClean="0"/>
            <a:t>ö</a:t>
          </a:r>
          <a:r>
            <a:rPr lang="es-ES" sz="1400" dirty="0" err="1" smtClean="0"/>
            <a:t>hring</a:t>
          </a:r>
          <a:r>
            <a:rPr lang="es-ES" sz="1400" dirty="0" smtClean="0"/>
            <a:t>, en el decaimiento de </a:t>
          </a:r>
          <a:r>
            <a:rPr lang="es-ES" sz="1400" baseline="30000" dirty="0" smtClean="0"/>
            <a:t>238</a:t>
          </a:r>
          <a:r>
            <a:rPr lang="es-ES" sz="1400" dirty="0" smtClean="0"/>
            <a:t> U.</a:t>
          </a:r>
          <a:endParaRPr lang="es-ES" sz="1400" dirty="0"/>
        </a:p>
      </dgm:t>
    </dgm:pt>
    <dgm:pt modelId="{BFD9596A-9B0F-1845-A187-88FF6AE89866}" type="parTrans" cxnId="{68ACB9BB-4AD4-4948-AAB2-455E84F68500}">
      <dgm:prSet/>
      <dgm:spPr/>
      <dgm:t>
        <a:bodyPr/>
        <a:lstStyle/>
        <a:p>
          <a:endParaRPr lang="es-ES"/>
        </a:p>
      </dgm:t>
    </dgm:pt>
    <dgm:pt modelId="{8F5692D9-8D9C-C74A-BE2D-366DA729EC79}" type="sibTrans" cxnId="{68ACB9BB-4AD4-4948-AAB2-455E84F68500}">
      <dgm:prSet/>
      <dgm:spPr/>
      <dgm:t>
        <a:bodyPr/>
        <a:lstStyle/>
        <a:p>
          <a:endParaRPr lang="es-ES"/>
        </a:p>
      </dgm:t>
    </dgm:pt>
    <dgm:pt modelId="{2CBC304B-6E40-7141-B5CD-5944A8B047C7}">
      <dgm:prSet phldrT="[Texto]"/>
      <dgm:spPr/>
      <dgm:t>
        <a:bodyPr/>
        <a:lstStyle/>
        <a:p>
          <a:r>
            <a:rPr lang="es-ES" dirty="0" smtClean="0"/>
            <a:t>1940</a:t>
          </a:r>
          <a:endParaRPr lang="es-ES" dirty="0"/>
        </a:p>
      </dgm:t>
    </dgm:pt>
    <dgm:pt modelId="{CD60990E-9637-B34A-BABE-6B9B2ED217E4}" type="parTrans" cxnId="{FC8E7E49-98D6-3F43-9088-D099C885D071}">
      <dgm:prSet/>
      <dgm:spPr/>
      <dgm:t>
        <a:bodyPr/>
        <a:lstStyle/>
        <a:p>
          <a:endParaRPr lang="es-ES"/>
        </a:p>
      </dgm:t>
    </dgm:pt>
    <dgm:pt modelId="{C1E5ABD5-209A-B14E-A967-D0793B7D7975}" type="sibTrans" cxnId="{FC8E7E49-98D6-3F43-9088-D099C885D071}">
      <dgm:prSet/>
      <dgm:spPr/>
      <dgm:t>
        <a:bodyPr/>
        <a:lstStyle/>
        <a:p>
          <a:endParaRPr lang="es-ES"/>
        </a:p>
      </dgm:t>
    </dgm:pt>
    <dgm:pt modelId="{A155A0E5-7709-8446-9D2F-F7DF7134306B}">
      <dgm:prSet phldrT="[Texto]" custT="1"/>
      <dgm:spPr/>
      <dgm:t>
        <a:bodyPr/>
        <a:lstStyle/>
        <a:p>
          <a:r>
            <a:rPr lang="es-ES" sz="1400" dirty="0" smtClean="0"/>
            <a:t>Era nuclear</a:t>
          </a:r>
          <a:endParaRPr lang="es-ES" sz="1400" dirty="0"/>
        </a:p>
      </dgm:t>
    </dgm:pt>
    <dgm:pt modelId="{18B4E47A-96B1-D044-A8AB-557A96A062A8}" type="parTrans" cxnId="{0652EE32-4C9A-D740-884A-12DFF7707534}">
      <dgm:prSet/>
      <dgm:spPr/>
      <dgm:t>
        <a:bodyPr/>
        <a:lstStyle/>
        <a:p>
          <a:endParaRPr lang="es-ES"/>
        </a:p>
      </dgm:t>
    </dgm:pt>
    <dgm:pt modelId="{65EAB471-6335-B740-AB45-06898DCA7818}" type="sibTrans" cxnId="{0652EE32-4C9A-D740-884A-12DFF7707534}">
      <dgm:prSet/>
      <dgm:spPr/>
      <dgm:t>
        <a:bodyPr/>
        <a:lstStyle/>
        <a:p>
          <a:endParaRPr lang="es-ES"/>
        </a:p>
      </dgm:t>
    </dgm:pt>
    <dgm:pt modelId="{89B5E002-4076-D24C-B869-F1E6C7F53786}">
      <dgm:prSet phldrT="[Texto]" custT="1"/>
      <dgm:spPr/>
      <dgm:t>
        <a:bodyPr/>
        <a:lstStyle/>
        <a:p>
          <a:r>
            <a:rPr lang="es-ES" sz="1400" dirty="0" smtClean="0"/>
            <a:t>Se sintetizan y caracterizan los </a:t>
          </a:r>
          <a:r>
            <a:rPr lang="es-ES" sz="1400" dirty="0" err="1" smtClean="0"/>
            <a:t>transur</a:t>
          </a:r>
          <a:r>
            <a:rPr lang="es-ES" sz="1400" dirty="0" err="1" smtClean="0"/>
            <a:t>ánidos</a:t>
          </a:r>
          <a:r>
            <a:rPr lang="es-ES" sz="1400" dirty="0" smtClean="0"/>
            <a:t>, Principalmente el equipo de trabajo de </a:t>
          </a:r>
          <a:r>
            <a:rPr lang="es-ES" sz="1400" dirty="0" err="1" smtClean="0"/>
            <a:t>Seaborg</a:t>
          </a:r>
          <a:r>
            <a:rPr lang="es-ES" sz="1400" dirty="0" smtClean="0"/>
            <a:t> en la universidad de Berkeley, California.</a:t>
          </a:r>
          <a:endParaRPr lang="es-ES" sz="1400" dirty="0"/>
        </a:p>
      </dgm:t>
    </dgm:pt>
    <dgm:pt modelId="{C0CBC095-550E-1E47-B34F-09922823362A}" type="parTrans" cxnId="{C5FB9BD4-6B59-434F-97A9-F23D4BD6E792}">
      <dgm:prSet/>
      <dgm:spPr/>
      <dgm:t>
        <a:bodyPr/>
        <a:lstStyle/>
        <a:p>
          <a:endParaRPr lang="es-ES"/>
        </a:p>
      </dgm:t>
    </dgm:pt>
    <dgm:pt modelId="{D8FCFD40-4C6B-214C-A90F-F5EE047DF875}" type="sibTrans" cxnId="{C5FB9BD4-6B59-434F-97A9-F23D4BD6E792}">
      <dgm:prSet/>
      <dgm:spPr/>
      <dgm:t>
        <a:bodyPr/>
        <a:lstStyle/>
        <a:p>
          <a:endParaRPr lang="es-ES"/>
        </a:p>
      </dgm:t>
    </dgm:pt>
    <dgm:pt modelId="{252C84BB-87BA-D741-8336-812E8471EED9}" type="pres">
      <dgm:prSet presAssocID="{58D5F34A-08BE-D042-AD57-8519E5BFE181}" presName="Name0" presStyleCnt="0">
        <dgm:presLayoutVars>
          <dgm:dir/>
          <dgm:animLvl val="lvl"/>
          <dgm:resizeHandles val="exact"/>
        </dgm:presLayoutVars>
      </dgm:prSet>
      <dgm:spPr/>
    </dgm:pt>
    <dgm:pt modelId="{8206E57F-28D5-0D46-8874-5F3EFA661C7D}" type="pres">
      <dgm:prSet presAssocID="{18E0B57B-2240-7E4D-AB80-BD4B1E5EEBBF}" presName="linNode" presStyleCnt="0"/>
      <dgm:spPr/>
    </dgm:pt>
    <dgm:pt modelId="{5F18C67C-83AD-5A4E-A702-792A4607210D}" type="pres">
      <dgm:prSet presAssocID="{18E0B57B-2240-7E4D-AB80-BD4B1E5EEBBF}" presName="parentText" presStyleLbl="node1" presStyleIdx="0" presStyleCnt="6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78B7BF-CEC8-4B4A-96E7-14A58D2400E2}" type="pres">
      <dgm:prSet presAssocID="{18E0B57B-2240-7E4D-AB80-BD4B1E5EEBB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A3E4B-4839-454C-A038-511A8BA758FF}" type="pres">
      <dgm:prSet presAssocID="{A4043383-7949-6849-B845-DF6986D4A161}" presName="sp" presStyleCnt="0"/>
      <dgm:spPr/>
    </dgm:pt>
    <dgm:pt modelId="{AF8B661E-84FB-0A4D-B836-AE225699250F}" type="pres">
      <dgm:prSet presAssocID="{DAC9F947-8834-A142-B196-5115F2B24448}" presName="linNode" presStyleCnt="0"/>
      <dgm:spPr/>
    </dgm:pt>
    <dgm:pt modelId="{930512C1-0F10-3042-A25F-2632E56E6110}" type="pres">
      <dgm:prSet presAssocID="{DAC9F947-8834-A142-B196-5115F2B24448}" presName="parentText" presStyleLbl="node1" presStyleIdx="1" presStyleCnt="6" custScaleY="56448" custLinFactNeighborY="0">
        <dgm:presLayoutVars>
          <dgm:chMax val="1"/>
          <dgm:bulletEnabled val="1"/>
        </dgm:presLayoutVars>
      </dgm:prSet>
      <dgm:spPr/>
    </dgm:pt>
    <dgm:pt modelId="{80359392-0548-A945-8025-7395759BEC79}" type="pres">
      <dgm:prSet presAssocID="{DAC9F947-8834-A142-B196-5115F2B24448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EBBD1-96E9-A04A-A2F0-089F6C3CBD78}" type="pres">
      <dgm:prSet presAssocID="{681504B2-EE82-C940-A72B-94619163B10E}" presName="sp" presStyleCnt="0"/>
      <dgm:spPr/>
    </dgm:pt>
    <dgm:pt modelId="{23281557-5A67-4448-A5F2-2E9AEF7A5CAF}" type="pres">
      <dgm:prSet presAssocID="{836522E5-9BA9-5741-AC35-BF7F64A358C6}" presName="linNode" presStyleCnt="0"/>
      <dgm:spPr/>
    </dgm:pt>
    <dgm:pt modelId="{565256CE-624A-D946-833C-419D0C8646DD}" type="pres">
      <dgm:prSet presAssocID="{836522E5-9BA9-5741-AC35-BF7F64A358C6}" presName="parentText" presStyleLbl="node1" presStyleIdx="2" presStyleCnt="6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606B6F-13DD-9840-8AC6-88DBD4D3535A}" type="pres">
      <dgm:prSet presAssocID="{836522E5-9BA9-5741-AC35-BF7F64A358C6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1AE7A-FF80-7349-AFCC-C9BC35AC6857}" type="pres">
      <dgm:prSet presAssocID="{3EFFDFA0-226B-114A-B788-1E147CEA0E66}" presName="sp" presStyleCnt="0"/>
      <dgm:spPr/>
    </dgm:pt>
    <dgm:pt modelId="{26A07076-B2B6-D241-90F3-67830A367605}" type="pres">
      <dgm:prSet presAssocID="{2177ECD5-D67F-F54C-9596-F2FB36C4D02F}" presName="linNode" presStyleCnt="0"/>
      <dgm:spPr/>
    </dgm:pt>
    <dgm:pt modelId="{D1511EF3-9750-2B4E-A14A-B7E00447F480}" type="pres">
      <dgm:prSet presAssocID="{2177ECD5-D67F-F54C-9596-F2FB36C4D02F}" presName="parentText" presStyleLbl="node1" presStyleIdx="3" presStyleCnt="6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B3207-172D-304B-977E-E23895B11EBB}" type="pres">
      <dgm:prSet presAssocID="{2177ECD5-D67F-F54C-9596-F2FB36C4D02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6A7D58-40AD-0D4A-AEDE-5F25C536393F}" type="pres">
      <dgm:prSet presAssocID="{48D7C0DA-8D45-8246-A806-200B41074EA7}" presName="sp" presStyleCnt="0"/>
      <dgm:spPr/>
    </dgm:pt>
    <dgm:pt modelId="{BA4329A4-63D6-F34A-9EA1-FFC726EA7E07}" type="pres">
      <dgm:prSet presAssocID="{A18D4898-9685-5843-9904-1BEFD2C9624F}" presName="linNode" presStyleCnt="0"/>
      <dgm:spPr/>
    </dgm:pt>
    <dgm:pt modelId="{B4BDA8FD-EC8A-C047-98EB-A88FD9E75DDA}" type="pres">
      <dgm:prSet presAssocID="{A18D4898-9685-5843-9904-1BEFD2C9624F}" presName="parentText" presStyleLbl="node1" presStyleIdx="4" presStyleCnt="6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8DA69-10EC-6741-B9AD-308283AB4792}" type="pres">
      <dgm:prSet presAssocID="{A18D4898-9685-5843-9904-1BEFD2C9624F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4CD63-3768-CB48-994A-AB2A6A3F690C}" type="pres">
      <dgm:prSet presAssocID="{23296C0B-954C-EE42-BDD3-D52F10C7E4A5}" presName="sp" presStyleCnt="0"/>
      <dgm:spPr/>
    </dgm:pt>
    <dgm:pt modelId="{C65E8A12-6B99-E546-B9FA-CE812C5580F0}" type="pres">
      <dgm:prSet presAssocID="{2CBC304B-6E40-7141-B5CD-5944A8B047C7}" presName="linNode" presStyleCnt="0"/>
      <dgm:spPr/>
    </dgm:pt>
    <dgm:pt modelId="{369A1095-5ACC-4F4C-8015-454B44ED13DD}" type="pres">
      <dgm:prSet presAssocID="{2CBC304B-6E40-7141-B5CD-5944A8B047C7}" presName="parentText" presStyleLbl="node1" presStyleIdx="5" presStyleCnt="6" custScaleY="51316">
        <dgm:presLayoutVars>
          <dgm:chMax val="1"/>
          <dgm:bulletEnabled val="1"/>
        </dgm:presLayoutVars>
      </dgm:prSet>
      <dgm:spPr/>
    </dgm:pt>
    <dgm:pt modelId="{C56724F6-3B7A-C645-9B48-2ADF5373510B}" type="pres">
      <dgm:prSet presAssocID="{2CBC304B-6E40-7141-B5CD-5944A8B047C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2635B3-E726-B24F-BC84-F0A7E3F399B0}" type="presOf" srcId="{40C51FFF-CEAA-2345-9E88-F142CE34248D}" destId="{E378B7BF-CEC8-4B4A-96E7-14A58D2400E2}" srcOrd="0" destOrd="1" presId="urn:microsoft.com/office/officeart/2005/8/layout/vList5"/>
    <dgm:cxn modelId="{49751123-AB8A-3945-822A-3E7DB1C1D3DB}" srcId="{DAC9F947-8834-A142-B196-5115F2B24448}" destId="{BC0DFF3C-E0B6-8F4A-A051-2F0C09E5EE3E}" srcOrd="1" destOrd="0" parTransId="{D6FF4868-55E5-934F-8633-6BEDE8A21CBC}" sibTransId="{DBB59D0C-1CD5-AA45-B2EC-52F6934A91F5}"/>
    <dgm:cxn modelId="{98BB9F26-957A-644E-BFA4-796152698BD6}" type="presOf" srcId="{5CD4357C-1F7F-274E-B6A9-F636776D5ECC}" destId="{80359392-0548-A945-8025-7395759BEC79}" srcOrd="0" destOrd="0" presId="urn:microsoft.com/office/officeart/2005/8/layout/vList5"/>
    <dgm:cxn modelId="{C5FB9BD4-6B59-434F-97A9-F23D4BD6E792}" srcId="{2CBC304B-6E40-7141-B5CD-5944A8B047C7}" destId="{89B5E002-4076-D24C-B869-F1E6C7F53786}" srcOrd="1" destOrd="0" parTransId="{C0CBC095-550E-1E47-B34F-09922823362A}" sibTransId="{D8FCFD40-4C6B-214C-A90F-F5EE047DF875}"/>
    <dgm:cxn modelId="{3DFE7BE9-5920-284A-BA65-AAA1854727A0}" type="presOf" srcId="{44513C07-3578-8041-AB04-19D9F5C8A15C}" destId="{CFDB3207-172D-304B-977E-E23895B11EBB}" srcOrd="0" destOrd="0" presId="urn:microsoft.com/office/officeart/2005/8/layout/vList5"/>
    <dgm:cxn modelId="{A06FFBF6-83DF-734E-938D-40FF6EACA5AA}" srcId="{836522E5-9BA9-5741-AC35-BF7F64A358C6}" destId="{9BAE665D-55C3-6040-AB65-04B6D00BAD38}" srcOrd="0" destOrd="0" parTransId="{3921C55E-3D59-D34C-B896-C668ACBDC373}" sibTransId="{1A26751D-2718-2F44-99BE-0B70660DBBD1}"/>
    <dgm:cxn modelId="{F7B89CDA-4AFF-D14C-889E-DA6476C8FE96}" type="presOf" srcId="{58D5F34A-08BE-D042-AD57-8519E5BFE181}" destId="{252C84BB-87BA-D741-8336-812E8471EED9}" srcOrd="0" destOrd="0" presId="urn:microsoft.com/office/officeart/2005/8/layout/vList5"/>
    <dgm:cxn modelId="{0652EE32-4C9A-D740-884A-12DFF7707534}" srcId="{2CBC304B-6E40-7141-B5CD-5944A8B047C7}" destId="{A155A0E5-7709-8446-9D2F-F7DF7134306B}" srcOrd="0" destOrd="0" parTransId="{18B4E47A-96B1-D044-A8AB-557A96A062A8}" sibTransId="{65EAB471-6335-B740-AB45-06898DCA7818}"/>
    <dgm:cxn modelId="{21BDE45D-E746-4142-B6D1-931018CDBEFA}" type="presOf" srcId="{A18D4898-9685-5843-9904-1BEFD2C9624F}" destId="{B4BDA8FD-EC8A-C047-98EB-A88FD9E75DDA}" srcOrd="0" destOrd="0" presId="urn:microsoft.com/office/officeart/2005/8/layout/vList5"/>
    <dgm:cxn modelId="{98BE5010-ADD4-014A-A6FC-50326C30BA6B}" srcId="{58D5F34A-08BE-D042-AD57-8519E5BFE181}" destId="{2177ECD5-D67F-F54C-9596-F2FB36C4D02F}" srcOrd="3" destOrd="0" parTransId="{2BC203E4-231E-0148-BD4C-AAD0165631DC}" sibTransId="{48D7C0DA-8D45-8246-A806-200B41074EA7}"/>
    <dgm:cxn modelId="{41D21F62-BA1B-5549-8D9E-34D610267B88}" srcId="{18E0B57B-2240-7E4D-AB80-BD4B1E5EEBBF}" destId="{40C51FFF-CEAA-2345-9E88-F142CE34248D}" srcOrd="1" destOrd="0" parTransId="{9C88D152-00DE-FD42-82D7-EFC5022E8A7B}" sibTransId="{53AF6B79-76EB-DC48-9B66-4A9774648B51}"/>
    <dgm:cxn modelId="{F74CD676-C9D1-EC4A-9E58-245A539C2A05}" type="presOf" srcId="{A155A0E5-7709-8446-9D2F-F7DF7134306B}" destId="{C56724F6-3B7A-C645-9B48-2ADF5373510B}" srcOrd="0" destOrd="0" presId="urn:microsoft.com/office/officeart/2005/8/layout/vList5"/>
    <dgm:cxn modelId="{8F771590-F692-7048-8889-169661162503}" type="presOf" srcId="{2177ECD5-D67F-F54C-9596-F2FB36C4D02F}" destId="{D1511EF3-9750-2B4E-A14A-B7E00447F480}" srcOrd="0" destOrd="0" presId="urn:microsoft.com/office/officeart/2005/8/layout/vList5"/>
    <dgm:cxn modelId="{68ACB9BB-4AD4-4948-AAB2-455E84F68500}" srcId="{2177ECD5-D67F-F54C-9596-F2FB36C4D02F}" destId="{44513C07-3578-8041-AB04-19D9F5C8A15C}" srcOrd="0" destOrd="0" parTransId="{BFD9596A-9B0F-1845-A187-88FF6AE89866}" sibTransId="{8F5692D9-8D9C-C74A-BE2D-366DA729EC79}"/>
    <dgm:cxn modelId="{B3CF7CA5-E0FA-5746-A001-45992B2D8E22}" type="presOf" srcId="{DAC9F947-8834-A142-B196-5115F2B24448}" destId="{930512C1-0F10-3042-A25F-2632E56E6110}" srcOrd="0" destOrd="0" presId="urn:microsoft.com/office/officeart/2005/8/layout/vList5"/>
    <dgm:cxn modelId="{0A55E170-A4D0-9245-A29C-622503AFCE20}" srcId="{58D5F34A-08BE-D042-AD57-8519E5BFE181}" destId="{DAC9F947-8834-A142-B196-5115F2B24448}" srcOrd="1" destOrd="0" parTransId="{98FD2B20-024C-D14E-9463-71EA71602E63}" sibTransId="{681504B2-EE82-C940-A72B-94619163B10E}"/>
    <dgm:cxn modelId="{8841CC8E-759A-8D4C-A4E1-5BE82D1AFADB}" type="presOf" srcId="{89B5E002-4076-D24C-B869-F1E6C7F53786}" destId="{C56724F6-3B7A-C645-9B48-2ADF5373510B}" srcOrd="0" destOrd="1" presId="urn:microsoft.com/office/officeart/2005/8/layout/vList5"/>
    <dgm:cxn modelId="{6A31DCC6-6298-CA44-94C1-77334D3D6CD9}" type="presOf" srcId="{BC0DFF3C-E0B6-8F4A-A051-2F0C09E5EE3E}" destId="{80359392-0548-A945-8025-7395759BEC79}" srcOrd="0" destOrd="1" presId="urn:microsoft.com/office/officeart/2005/8/layout/vList5"/>
    <dgm:cxn modelId="{1283F7E1-7558-934C-B152-72195070882A}" srcId="{18E0B57B-2240-7E4D-AB80-BD4B1E5EEBBF}" destId="{FB9A4C6F-0BBF-C643-8A12-CF6939B83116}" srcOrd="0" destOrd="0" parTransId="{66D2FA35-1D6C-CA4C-97FE-CBE07F2CBA21}" sibTransId="{D8DF4F8F-547D-354E-A100-17FB486F3562}"/>
    <dgm:cxn modelId="{F4BD4F3C-9489-9D49-9725-1855BBE6CC2D}" type="presOf" srcId="{9BAE665D-55C3-6040-AB65-04B6D00BAD38}" destId="{05606B6F-13DD-9840-8AC6-88DBD4D3535A}" srcOrd="0" destOrd="0" presId="urn:microsoft.com/office/officeart/2005/8/layout/vList5"/>
    <dgm:cxn modelId="{A3DF1A91-F822-F645-8022-FF1DD9BB5B08}" srcId="{58D5F34A-08BE-D042-AD57-8519E5BFE181}" destId="{836522E5-9BA9-5741-AC35-BF7F64A358C6}" srcOrd="2" destOrd="0" parTransId="{A33CE6CA-01FB-0A4B-8D92-C332FF486F5E}" sibTransId="{3EFFDFA0-226B-114A-B788-1E147CEA0E66}"/>
    <dgm:cxn modelId="{6D367383-EA61-1749-A8F7-12863CF840DE}" srcId="{58D5F34A-08BE-D042-AD57-8519E5BFE181}" destId="{18E0B57B-2240-7E4D-AB80-BD4B1E5EEBBF}" srcOrd="0" destOrd="0" parTransId="{492ED573-CDF6-3B45-886F-40B445608C75}" sibTransId="{A4043383-7949-6849-B845-DF6986D4A161}"/>
    <dgm:cxn modelId="{05FE036B-BF1B-BA40-A2DA-2AA49B5F54EB}" srcId="{A18D4898-9685-5843-9904-1BEFD2C9624F}" destId="{0ACF90F7-8629-5F42-BFAE-F2AC57FD817B}" srcOrd="0" destOrd="0" parTransId="{2DCD0BF0-0F6E-0B42-A159-4940D3B523E3}" sibTransId="{D433868F-994E-2345-9C30-546FBFACCBFC}"/>
    <dgm:cxn modelId="{5FC15014-5D85-4A49-9480-7B2CF0F20A22}" type="presOf" srcId="{18E0B57B-2240-7E4D-AB80-BD4B1E5EEBBF}" destId="{5F18C67C-83AD-5A4E-A702-792A4607210D}" srcOrd="0" destOrd="0" presId="urn:microsoft.com/office/officeart/2005/8/layout/vList5"/>
    <dgm:cxn modelId="{3B9135DE-3BEA-B247-9A6A-42AB814E96CF}" type="presOf" srcId="{FB9A4C6F-0BBF-C643-8A12-CF6939B83116}" destId="{E378B7BF-CEC8-4B4A-96E7-14A58D2400E2}" srcOrd="0" destOrd="0" presId="urn:microsoft.com/office/officeart/2005/8/layout/vList5"/>
    <dgm:cxn modelId="{2F6E1909-09C1-674D-8026-1E958484DFE5}" type="presOf" srcId="{2CBC304B-6E40-7141-B5CD-5944A8B047C7}" destId="{369A1095-5ACC-4F4C-8015-454B44ED13DD}" srcOrd="0" destOrd="0" presId="urn:microsoft.com/office/officeart/2005/8/layout/vList5"/>
    <dgm:cxn modelId="{B2A94274-113C-F743-AD3E-B37B94E75F33}" srcId="{58D5F34A-08BE-D042-AD57-8519E5BFE181}" destId="{A18D4898-9685-5843-9904-1BEFD2C9624F}" srcOrd="4" destOrd="0" parTransId="{29207FC9-53A4-B643-A58F-FD20CA81FE9A}" sibTransId="{23296C0B-954C-EE42-BDD3-D52F10C7E4A5}"/>
    <dgm:cxn modelId="{22D720FB-4C02-794A-BC27-DBA0B18E45EB}" type="presOf" srcId="{836522E5-9BA9-5741-AC35-BF7F64A358C6}" destId="{565256CE-624A-D946-833C-419D0C8646DD}" srcOrd="0" destOrd="0" presId="urn:microsoft.com/office/officeart/2005/8/layout/vList5"/>
    <dgm:cxn modelId="{5EBF3555-B06E-444C-895C-B80F8E76C0FA}" type="presOf" srcId="{0ACF90F7-8629-5F42-BFAE-F2AC57FD817B}" destId="{6628DA69-10EC-6741-B9AD-308283AB4792}" srcOrd="0" destOrd="0" presId="urn:microsoft.com/office/officeart/2005/8/layout/vList5"/>
    <dgm:cxn modelId="{FC8E7E49-98D6-3F43-9088-D099C885D071}" srcId="{58D5F34A-08BE-D042-AD57-8519E5BFE181}" destId="{2CBC304B-6E40-7141-B5CD-5944A8B047C7}" srcOrd="5" destOrd="0" parTransId="{CD60990E-9637-B34A-BABE-6B9B2ED217E4}" sibTransId="{C1E5ABD5-209A-B14E-A967-D0793B7D7975}"/>
    <dgm:cxn modelId="{622650BF-F7E9-2C40-960F-6A03C0C70F54}" srcId="{DAC9F947-8834-A142-B196-5115F2B24448}" destId="{5CD4357C-1F7F-274E-B6A9-F636776D5ECC}" srcOrd="0" destOrd="0" parTransId="{0DFEC4CD-E31E-BF43-AFDA-F5E409A04A9C}" sibTransId="{A7CF5642-87F2-E243-B52A-7324839BA523}"/>
    <dgm:cxn modelId="{0F55D1B4-06DB-6E49-8678-A45F3C8BF19D}" type="presParOf" srcId="{252C84BB-87BA-D741-8336-812E8471EED9}" destId="{8206E57F-28D5-0D46-8874-5F3EFA661C7D}" srcOrd="0" destOrd="0" presId="urn:microsoft.com/office/officeart/2005/8/layout/vList5"/>
    <dgm:cxn modelId="{8857DA8D-1FDC-324D-B73D-DCB95C0A1739}" type="presParOf" srcId="{8206E57F-28D5-0D46-8874-5F3EFA661C7D}" destId="{5F18C67C-83AD-5A4E-A702-792A4607210D}" srcOrd="0" destOrd="0" presId="urn:microsoft.com/office/officeart/2005/8/layout/vList5"/>
    <dgm:cxn modelId="{C333ECE3-C167-2849-BB46-FBF0BA89C836}" type="presParOf" srcId="{8206E57F-28D5-0D46-8874-5F3EFA661C7D}" destId="{E378B7BF-CEC8-4B4A-96E7-14A58D2400E2}" srcOrd="1" destOrd="0" presId="urn:microsoft.com/office/officeart/2005/8/layout/vList5"/>
    <dgm:cxn modelId="{776888C8-8F93-3343-97D6-BBFC95229E91}" type="presParOf" srcId="{252C84BB-87BA-D741-8336-812E8471EED9}" destId="{D66A3E4B-4839-454C-A038-511A8BA758FF}" srcOrd="1" destOrd="0" presId="urn:microsoft.com/office/officeart/2005/8/layout/vList5"/>
    <dgm:cxn modelId="{08592A4B-18D4-4C4A-AEB5-B7F0D329A7EE}" type="presParOf" srcId="{252C84BB-87BA-D741-8336-812E8471EED9}" destId="{AF8B661E-84FB-0A4D-B836-AE225699250F}" srcOrd="2" destOrd="0" presId="urn:microsoft.com/office/officeart/2005/8/layout/vList5"/>
    <dgm:cxn modelId="{CE527DB1-1C97-D547-9DAD-EC5EEAB7C004}" type="presParOf" srcId="{AF8B661E-84FB-0A4D-B836-AE225699250F}" destId="{930512C1-0F10-3042-A25F-2632E56E6110}" srcOrd="0" destOrd="0" presId="urn:microsoft.com/office/officeart/2005/8/layout/vList5"/>
    <dgm:cxn modelId="{0FC59A7F-722C-974B-B2C1-0D226CECF557}" type="presParOf" srcId="{AF8B661E-84FB-0A4D-B836-AE225699250F}" destId="{80359392-0548-A945-8025-7395759BEC79}" srcOrd="1" destOrd="0" presId="urn:microsoft.com/office/officeart/2005/8/layout/vList5"/>
    <dgm:cxn modelId="{8E7BC37A-E0E7-6B4D-AF91-279BDEC542EA}" type="presParOf" srcId="{252C84BB-87BA-D741-8336-812E8471EED9}" destId="{97DEBBD1-96E9-A04A-A2F0-089F6C3CBD78}" srcOrd="3" destOrd="0" presId="urn:microsoft.com/office/officeart/2005/8/layout/vList5"/>
    <dgm:cxn modelId="{687B3370-EE62-034A-85B9-756FC37F8EF0}" type="presParOf" srcId="{252C84BB-87BA-D741-8336-812E8471EED9}" destId="{23281557-5A67-4448-A5F2-2E9AEF7A5CAF}" srcOrd="4" destOrd="0" presId="urn:microsoft.com/office/officeart/2005/8/layout/vList5"/>
    <dgm:cxn modelId="{DDB9DA87-5DBA-FC47-93FE-7F7511E46FC0}" type="presParOf" srcId="{23281557-5A67-4448-A5F2-2E9AEF7A5CAF}" destId="{565256CE-624A-D946-833C-419D0C8646DD}" srcOrd="0" destOrd="0" presId="urn:microsoft.com/office/officeart/2005/8/layout/vList5"/>
    <dgm:cxn modelId="{016C48DE-ACB6-BA4D-92A0-5413036DD902}" type="presParOf" srcId="{23281557-5A67-4448-A5F2-2E9AEF7A5CAF}" destId="{05606B6F-13DD-9840-8AC6-88DBD4D3535A}" srcOrd="1" destOrd="0" presId="urn:microsoft.com/office/officeart/2005/8/layout/vList5"/>
    <dgm:cxn modelId="{64DF9FD5-6390-944F-95E3-E1993E13E215}" type="presParOf" srcId="{252C84BB-87BA-D741-8336-812E8471EED9}" destId="{A271AE7A-FF80-7349-AFCC-C9BC35AC6857}" srcOrd="5" destOrd="0" presId="urn:microsoft.com/office/officeart/2005/8/layout/vList5"/>
    <dgm:cxn modelId="{59286412-495E-2B4E-A946-2037842F3BAA}" type="presParOf" srcId="{252C84BB-87BA-D741-8336-812E8471EED9}" destId="{26A07076-B2B6-D241-90F3-67830A367605}" srcOrd="6" destOrd="0" presId="urn:microsoft.com/office/officeart/2005/8/layout/vList5"/>
    <dgm:cxn modelId="{A910F47F-1278-D047-A1A4-61704CEF62E2}" type="presParOf" srcId="{26A07076-B2B6-D241-90F3-67830A367605}" destId="{D1511EF3-9750-2B4E-A14A-B7E00447F480}" srcOrd="0" destOrd="0" presId="urn:microsoft.com/office/officeart/2005/8/layout/vList5"/>
    <dgm:cxn modelId="{757D8A9C-7056-E946-9648-A0DBBD0B148C}" type="presParOf" srcId="{26A07076-B2B6-D241-90F3-67830A367605}" destId="{CFDB3207-172D-304B-977E-E23895B11EBB}" srcOrd="1" destOrd="0" presId="urn:microsoft.com/office/officeart/2005/8/layout/vList5"/>
    <dgm:cxn modelId="{192A67D3-F9EC-FB4F-87FE-BF90C4466E5C}" type="presParOf" srcId="{252C84BB-87BA-D741-8336-812E8471EED9}" destId="{3D6A7D58-40AD-0D4A-AEDE-5F25C536393F}" srcOrd="7" destOrd="0" presId="urn:microsoft.com/office/officeart/2005/8/layout/vList5"/>
    <dgm:cxn modelId="{908BF6F1-96E4-ED40-B9CD-1F482F686262}" type="presParOf" srcId="{252C84BB-87BA-D741-8336-812E8471EED9}" destId="{BA4329A4-63D6-F34A-9EA1-FFC726EA7E07}" srcOrd="8" destOrd="0" presId="urn:microsoft.com/office/officeart/2005/8/layout/vList5"/>
    <dgm:cxn modelId="{49A250DB-94A9-6942-A1FA-E708E6A5AD20}" type="presParOf" srcId="{BA4329A4-63D6-F34A-9EA1-FFC726EA7E07}" destId="{B4BDA8FD-EC8A-C047-98EB-A88FD9E75DDA}" srcOrd="0" destOrd="0" presId="urn:microsoft.com/office/officeart/2005/8/layout/vList5"/>
    <dgm:cxn modelId="{531FBC7C-C73D-334E-97E9-2A1A413B73AC}" type="presParOf" srcId="{BA4329A4-63D6-F34A-9EA1-FFC726EA7E07}" destId="{6628DA69-10EC-6741-B9AD-308283AB4792}" srcOrd="1" destOrd="0" presId="urn:microsoft.com/office/officeart/2005/8/layout/vList5"/>
    <dgm:cxn modelId="{C875960A-007D-0B4E-BC6D-76A3B4F08055}" type="presParOf" srcId="{252C84BB-87BA-D741-8336-812E8471EED9}" destId="{50F4CD63-3768-CB48-994A-AB2A6A3F690C}" srcOrd="9" destOrd="0" presId="urn:microsoft.com/office/officeart/2005/8/layout/vList5"/>
    <dgm:cxn modelId="{2FFD59A4-421B-2147-A944-D1C42DE22A23}" type="presParOf" srcId="{252C84BB-87BA-D741-8336-812E8471EED9}" destId="{C65E8A12-6B99-E546-B9FA-CE812C5580F0}" srcOrd="10" destOrd="0" presId="urn:microsoft.com/office/officeart/2005/8/layout/vList5"/>
    <dgm:cxn modelId="{D10287EE-A903-D348-B008-91EB804C265C}" type="presParOf" srcId="{C65E8A12-6B99-E546-B9FA-CE812C5580F0}" destId="{369A1095-5ACC-4F4C-8015-454B44ED13DD}" srcOrd="0" destOrd="0" presId="urn:microsoft.com/office/officeart/2005/8/layout/vList5"/>
    <dgm:cxn modelId="{B342E578-72B8-6E4A-BC6B-21D49EA5BA9F}" type="presParOf" srcId="{C65E8A12-6B99-E546-B9FA-CE812C5580F0}" destId="{C56724F6-3B7A-C645-9B48-2ADF537351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B7BF-CEC8-4B4A-96E7-14A58D2400E2}">
      <dsp:nvSpPr>
        <dsp:cNvPr id="0" name=""/>
        <dsp:cNvSpPr/>
      </dsp:nvSpPr>
      <dsp:spPr>
        <a:xfrm rot="5400000">
          <a:off x="5237675" y="-2274770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Klaproth</a:t>
          </a:r>
          <a:r>
            <a:rPr lang="es-ES" sz="1400" kern="1200" dirty="0" smtClean="0"/>
            <a:t> descubre el uranio (UO</a:t>
          </a:r>
          <a:r>
            <a:rPr lang="es-ES" sz="1400" kern="1200" baseline="-25000" dirty="0" smtClean="0"/>
            <a:t>2</a:t>
          </a:r>
          <a:r>
            <a:rPr lang="es-ES" sz="1400" kern="1200" dirty="0" smtClean="0"/>
            <a:t>), en </a:t>
          </a:r>
          <a:r>
            <a:rPr lang="es-ES" sz="1400" kern="1200" dirty="0" err="1" smtClean="0"/>
            <a:t>pitchblenda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</a:t>
          </a:r>
          <a:r>
            <a:rPr lang="es-ES" sz="1400" kern="1200" dirty="0" err="1" smtClean="0"/>
            <a:t>aisla</a:t>
          </a:r>
          <a:r>
            <a:rPr lang="es-ES" sz="1400" kern="1200" dirty="0" smtClean="0"/>
            <a:t> como metal en 1841 por </a:t>
          </a:r>
          <a:r>
            <a:rPr lang="es-ES" sz="1400" kern="1200" dirty="0" err="1" smtClean="0"/>
            <a:t>Peligot</a:t>
          </a:r>
          <a:endParaRPr lang="es-ES" sz="1400" kern="1200" dirty="0"/>
        </a:p>
      </dsp:txBody>
      <dsp:txXfrm rot="-5400000">
        <a:off x="2962656" y="35245"/>
        <a:ext cx="5231948" cy="646913"/>
      </dsp:txXfrm>
    </dsp:sp>
    <dsp:sp modelId="{5F18C67C-83AD-5A4E-A702-792A4607210D}">
      <dsp:nvSpPr>
        <dsp:cNvPr id="0" name=""/>
        <dsp:cNvSpPr/>
      </dsp:nvSpPr>
      <dsp:spPr>
        <a:xfrm>
          <a:off x="0" y="105777"/>
          <a:ext cx="2962656" cy="505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1789</a:t>
          </a:r>
          <a:endParaRPr lang="es-ES" sz="2300" kern="1200" dirty="0"/>
        </a:p>
      </dsp:txBody>
      <dsp:txXfrm>
        <a:off x="24693" y="130470"/>
        <a:ext cx="2913270" cy="456462"/>
      </dsp:txXfrm>
    </dsp:sp>
    <dsp:sp modelId="{80359392-0548-A945-8025-7395759BEC79}">
      <dsp:nvSpPr>
        <dsp:cNvPr id="0" name=""/>
        <dsp:cNvSpPr/>
      </dsp:nvSpPr>
      <dsp:spPr>
        <a:xfrm rot="5400000">
          <a:off x="5237675" y="-1513058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torio es descubierto por </a:t>
          </a:r>
          <a:r>
            <a:rPr lang="es-ES" sz="1400" kern="1200" dirty="0" err="1" smtClean="0"/>
            <a:t>W</a:t>
          </a:r>
          <a:r>
            <a:rPr lang="es-ES" sz="1400" kern="1200" dirty="0" err="1" smtClean="0"/>
            <a:t>ö</a:t>
          </a:r>
          <a:r>
            <a:rPr lang="es-ES" sz="1400" kern="1200" dirty="0" err="1" smtClean="0"/>
            <a:t>hler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 caracterizado por </a:t>
          </a:r>
          <a:r>
            <a:rPr lang="es-ES" sz="1400" kern="1200" dirty="0" err="1" smtClean="0"/>
            <a:t>Berzelius</a:t>
          </a:r>
          <a:r>
            <a:rPr lang="es-ES" sz="1400" kern="1200" dirty="0" smtClean="0"/>
            <a:t> a detalle.</a:t>
          </a:r>
          <a:endParaRPr lang="es-ES" sz="1400" kern="1200" dirty="0"/>
        </a:p>
      </dsp:txBody>
      <dsp:txXfrm rot="-5400000">
        <a:off x="2962656" y="796957"/>
        <a:ext cx="5231948" cy="646913"/>
      </dsp:txXfrm>
    </dsp:sp>
    <dsp:sp modelId="{930512C1-0F10-3042-A25F-2632E56E6110}">
      <dsp:nvSpPr>
        <dsp:cNvPr id="0" name=""/>
        <dsp:cNvSpPr/>
      </dsp:nvSpPr>
      <dsp:spPr>
        <a:xfrm>
          <a:off x="0" y="867489"/>
          <a:ext cx="2962656" cy="505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1829</a:t>
          </a:r>
          <a:endParaRPr lang="es-ES" sz="2300" kern="1200" dirty="0"/>
        </a:p>
      </dsp:txBody>
      <dsp:txXfrm>
        <a:off x="24693" y="892182"/>
        <a:ext cx="2913270" cy="456462"/>
      </dsp:txXfrm>
    </dsp:sp>
    <dsp:sp modelId="{05606B6F-13DD-9840-8AC6-88DBD4D3535A}">
      <dsp:nvSpPr>
        <dsp:cNvPr id="0" name=""/>
        <dsp:cNvSpPr/>
      </dsp:nvSpPr>
      <dsp:spPr>
        <a:xfrm rot="5400000">
          <a:off x="5237675" y="-751346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actino es aislado y caracterizado por </a:t>
          </a:r>
          <a:r>
            <a:rPr lang="es-ES" sz="1400" kern="1200" dirty="0" err="1" smtClean="0"/>
            <a:t>Debierne</a:t>
          </a:r>
          <a:r>
            <a:rPr lang="es-ES" sz="1400" kern="1200" dirty="0" smtClean="0"/>
            <a:t>, asistente de Marie Curie.</a:t>
          </a:r>
          <a:endParaRPr lang="es-ES" sz="1400" kern="1200" dirty="0"/>
        </a:p>
      </dsp:txBody>
      <dsp:txXfrm rot="-5400000">
        <a:off x="2962656" y="1558669"/>
        <a:ext cx="5231948" cy="646913"/>
      </dsp:txXfrm>
    </dsp:sp>
    <dsp:sp modelId="{565256CE-624A-D946-833C-419D0C8646DD}">
      <dsp:nvSpPr>
        <dsp:cNvPr id="0" name=""/>
        <dsp:cNvSpPr/>
      </dsp:nvSpPr>
      <dsp:spPr>
        <a:xfrm>
          <a:off x="0" y="1629201"/>
          <a:ext cx="2962656" cy="505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1899</a:t>
          </a:r>
          <a:endParaRPr lang="es-ES" sz="2300" kern="1200" dirty="0"/>
        </a:p>
      </dsp:txBody>
      <dsp:txXfrm>
        <a:off x="24693" y="1653894"/>
        <a:ext cx="2913270" cy="456462"/>
      </dsp:txXfrm>
    </dsp:sp>
    <dsp:sp modelId="{CFDB3207-172D-304B-977E-E23895B11EBB}">
      <dsp:nvSpPr>
        <dsp:cNvPr id="0" name=""/>
        <dsp:cNvSpPr/>
      </dsp:nvSpPr>
      <dsp:spPr>
        <a:xfrm rot="5400000">
          <a:off x="5237675" y="10365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Fue identificado el protactinio por </a:t>
          </a:r>
          <a:r>
            <a:rPr lang="es-ES" sz="1400" kern="1200" dirty="0" err="1" smtClean="0"/>
            <a:t>Fajans</a:t>
          </a:r>
          <a:r>
            <a:rPr lang="es-ES" sz="1400" kern="1200" dirty="0" smtClean="0"/>
            <a:t> y </a:t>
          </a:r>
          <a:r>
            <a:rPr lang="es-ES" sz="1400" kern="1200" dirty="0" err="1" smtClean="0"/>
            <a:t>G</a:t>
          </a:r>
          <a:r>
            <a:rPr lang="es-ES" sz="1400" kern="1200" dirty="0" err="1" smtClean="0"/>
            <a:t>ö</a:t>
          </a:r>
          <a:r>
            <a:rPr lang="es-ES" sz="1400" kern="1200" dirty="0" err="1" smtClean="0"/>
            <a:t>hring</a:t>
          </a:r>
          <a:r>
            <a:rPr lang="es-ES" sz="1400" kern="1200" dirty="0" smtClean="0"/>
            <a:t>, en el decaimiento de </a:t>
          </a:r>
          <a:r>
            <a:rPr lang="es-ES" sz="1400" kern="1200" baseline="30000" dirty="0" smtClean="0"/>
            <a:t>238</a:t>
          </a:r>
          <a:r>
            <a:rPr lang="es-ES" sz="1400" kern="1200" dirty="0" smtClean="0"/>
            <a:t> U.</a:t>
          </a:r>
          <a:endParaRPr lang="es-ES" sz="1400" kern="1200" dirty="0"/>
        </a:p>
      </dsp:txBody>
      <dsp:txXfrm rot="-5400000">
        <a:off x="2962656" y="2320380"/>
        <a:ext cx="5231948" cy="646913"/>
      </dsp:txXfrm>
    </dsp:sp>
    <dsp:sp modelId="{D1511EF3-9750-2B4E-A14A-B7E00447F480}">
      <dsp:nvSpPr>
        <dsp:cNvPr id="0" name=""/>
        <dsp:cNvSpPr/>
      </dsp:nvSpPr>
      <dsp:spPr>
        <a:xfrm>
          <a:off x="0" y="2390913"/>
          <a:ext cx="2962656" cy="505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1913</a:t>
          </a:r>
          <a:endParaRPr lang="es-ES" sz="2300" kern="1200" dirty="0"/>
        </a:p>
      </dsp:txBody>
      <dsp:txXfrm>
        <a:off x="24693" y="2415606"/>
        <a:ext cx="2913270" cy="456462"/>
      </dsp:txXfrm>
    </dsp:sp>
    <dsp:sp modelId="{6628DA69-10EC-6741-B9AD-308283AB4792}">
      <dsp:nvSpPr>
        <dsp:cNvPr id="0" name=""/>
        <dsp:cNvSpPr/>
      </dsp:nvSpPr>
      <dsp:spPr>
        <a:xfrm rot="5400000">
          <a:off x="5237675" y="772077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Enrico Fermi  propone la existencia de elementos </a:t>
          </a:r>
          <a:r>
            <a:rPr lang="es-ES" sz="1400" kern="1200" dirty="0" err="1" smtClean="0"/>
            <a:t>transur</a:t>
          </a:r>
          <a:r>
            <a:rPr lang="es-ES" sz="1400" kern="1200" dirty="0" err="1" smtClean="0"/>
            <a:t>ánidos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 rot="-5400000">
        <a:off x="2962656" y="3082092"/>
        <a:ext cx="5231948" cy="646913"/>
      </dsp:txXfrm>
    </dsp:sp>
    <dsp:sp modelId="{B4BDA8FD-EC8A-C047-98EB-A88FD9E75DDA}">
      <dsp:nvSpPr>
        <dsp:cNvPr id="0" name=""/>
        <dsp:cNvSpPr/>
      </dsp:nvSpPr>
      <dsp:spPr>
        <a:xfrm>
          <a:off x="0" y="3152625"/>
          <a:ext cx="2962656" cy="5058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1934</a:t>
          </a:r>
          <a:endParaRPr lang="es-ES" sz="2300" kern="1200" dirty="0"/>
        </a:p>
      </dsp:txBody>
      <dsp:txXfrm>
        <a:off x="24693" y="3177318"/>
        <a:ext cx="2913270" cy="456462"/>
      </dsp:txXfrm>
    </dsp:sp>
    <dsp:sp modelId="{C56724F6-3B7A-C645-9B48-2ADF5373510B}">
      <dsp:nvSpPr>
        <dsp:cNvPr id="0" name=""/>
        <dsp:cNvSpPr/>
      </dsp:nvSpPr>
      <dsp:spPr>
        <a:xfrm rot="5400000">
          <a:off x="5237675" y="1533789"/>
          <a:ext cx="71690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Era nuclear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sintetizan y caracterizan los </a:t>
          </a:r>
          <a:r>
            <a:rPr lang="es-ES" sz="1400" kern="1200" dirty="0" err="1" smtClean="0"/>
            <a:t>transur</a:t>
          </a:r>
          <a:r>
            <a:rPr lang="es-ES" sz="1400" kern="1200" dirty="0" err="1" smtClean="0"/>
            <a:t>ánidos</a:t>
          </a:r>
          <a:r>
            <a:rPr lang="es-ES" sz="1400" kern="1200" dirty="0" smtClean="0"/>
            <a:t>, Principalmente el equipo de trabajo de </a:t>
          </a:r>
          <a:r>
            <a:rPr lang="es-ES" sz="1400" kern="1200" dirty="0" err="1" smtClean="0"/>
            <a:t>Seaborg</a:t>
          </a:r>
          <a:r>
            <a:rPr lang="es-ES" sz="1400" kern="1200" dirty="0" smtClean="0"/>
            <a:t> en la universidad de Berkeley, California.</a:t>
          </a:r>
          <a:endParaRPr lang="es-ES" sz="1400" kern="1200" dirty="0"/>
        </a:p>
      </dsp:txBody>
      <dsp:txXfrm rot="-5400000">
        <a:off x="2962656" y="3843804"/>
        <a:ext cx="5231948" cy="646913"/>
      </dsp:txXfrm>
    </dsp:sp>
    <dsp:sp modelId="{369A1095-5ACC-4F4C-8015-454B44ED13DD}">
      <dsp:nvSpPr>
        <dsp:cNvPr id="0" name=""/>
        <dsp:cNvSpPr/>
      </dsp:nvSpPr>
      <dsp:spPr>
        <a:xfrm>
          <a:off x="0" y="3937332"/>
          <a:ext cx="2962656" cy="4598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1940</a:t>
          </a:r>
          <a:endParaRPr lang="es-ES" sz="2300" kern="1200" dirty="0"/>
        </a:p>
      </dsp:txBody>
      <dsp:txXfrm>
        <a:off x="22448" y="3959780"/>
        <a:ext cx="2917760" cy="41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AAED7-EE60-744E-9EB5-54EB875A1359}" type="datetimeFigureOut">
              <a:rPr lang="es-ES" smtClean="0"/>
              <a:t>31/10/12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F90BB-86F2-9544-9BF9-349998ED837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5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Lantanoides</a:t>
            </a:r>
            <a:r>
              <a:rPr lang="es-ES" dirty="0" smtClean="0"/>
              <a:t> y </a:t>
            </a:r>
            <a:r>
              <a:rPr lang="es-ES" dirty="0" err="1" smtClean="0"/>
              <a:t>actinoides</a:t>
            </a:r>
            <a:r>
              <a:rPr lang="es-ES" dirty="0" smtClean="0"/>
              <a:t> es el nombre recomendado por</a:t>
            </a:r>
            <a:r>
              <a:rPr lang="es-ES" baseline="0" dirty="0" smtClean="0"/>
              <a:t> IUPAC, se conocen cómo lantánidos a los 15 elementos comprendidos entre  La y Lu. A los actínidos como  los elementos comprendidos entre Ac y Lr.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90BB-86F2-9544-9BF9-349998ED837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3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A6734C-E115-4BC5-9FB0-F9BF6FABFDA0}" type="datetimeFigureOut">
              <a:rPr lang="en-US" smtClean="0"/>
              <a:t>31/10/12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39C4FB-7D33-419B-8833-D1372BFD11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55966"/>
          </a:xfrm>
        </p:spPr>
        <p:txBody>
          <a:bodyPr/>
          <a:lstStyle/>
          <a:p>
            <a:r>
              <a:rPr lang="es-ES" dirty="0" smtClean="0"/>
              <a:t>Bloque f: </a:t>
            </a:r>
            <a:r>
              <a:rPr lang="es-ES" sz="6000" dirty="0" smtClean="0"/>
              <a:t>lantánidos y actínidos</a:t>
            </a:r>
            <a:endParaRPr lang="es-E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556002"/>
            <a:ext cx="6400800" cy="61619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868"/>
            <a:ext cx="9144000" cy="2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9268"/>
          </a:xfrm>
        </p:spPr>
        <p:txBody>
          <a:bodyPr/>
          <a:lstStyle/>
          <a:p>
            <a:r>
              <a:rPr lang="es-ES" sz="4800" dirty="0"/>
              <a:t>Lantánidos</a:t>
            </a:r>
            <a:r>
              <a:rPr lang="es-ES" sz="4800" dirty="0" smtClean="0"/>
              <a:t>: extracción de los minerales</a:t>
            </a:r>
            <a:endParaRPr lang="es-ES" sz="4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lau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8" y="1305016"/>
            <a:ext cx="4023324" cy="54287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78" y="1974221"/>
            <a:ext cx="4267522" cy="32040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61372" y="6496582"/>
            <a:ext cx="48042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/>
              <a:t>http://</a:t>
            </a:r>
            <a:r>
              <a:rPr lang="es-ES" sz="1300" dirty="0" err="1"/>
              <a:t>www.radiochemistry.org</a:t>
            </a:r>
            <a:r>
              <a:rPr lang="es-ES" sz="1300" dirty="0"/>
              <a:t>/</a:t>
            </a:r>
            <a:r>
              <a:rPr lang="es-ES" sz="1300" dirty="0" err="1"/>
              <a:t>periodictable</a:t>
            </a:r>
            <a:r>
              <a:rPr lang="es-ES" sz="1300" dirty="0"/>
              <a:t>/</a:t>
            </a:r>
            <a:r>
              <a:rPr lang="es-ES" sz="1300" dirty="0" err="1"/>
              <a:t>la_series</a:t>
            </a:r>
            <a:r>
              <a:rPr lang="es-ES" sz="1300" dirty="0"/>
              <a:t>/L2.html</a:t>
            </a:r>
          </a:p>
        </p:txBody>
      </p:sp>
    </p:spTree>
    <p:extLst>
      <p:ext uri="{BB962C8B-B14F-4D97-AF65-F5344CB8AC3E}">
        <p14:creationId xmlns:p14="http://schemas.microsoft.com/office/powerpoint/2010/main" val="81148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5623"/>
          </a:xfrm>
        </p:spPr>
        <p:txBody>
          <a:bodyPr/>
          <a:lstStyle/>
          <a:p>
            <a:r>
              <a:rPr lang="es-ES" sz="4800" dirty="0"/>
              <a:t>Lantánidos: </a:t>
            </a:r>
            <a:r>
              <a:rPr lang="es-ES" sz="4800" dirty="0" smtClean="0"/>
              <a:t>separación</a:t>
            </a:r>
            <a:endParaRPr lang="es-ES" sz="48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200" y="17381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0000"/>
                </a:solidFill>
              </a:rPr>
              <a:t>Escala pequeña (primeros métodos utilizados)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Descomposición térmica fraccionada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Cristalización fraccionada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Escala pequeña (método actuales)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Cromatografía de intercambio iónico.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Escala grande (método industrial)</a:t>
            </a:r>
          </a:p>
          <a:p>
            <a:pPr lvl="1"/>
            <a:r>
              <a:rPr lang="es-ES" dirty="0" smtClean="0">
                <a:solidFill>
                  <a:srgbClr val="000000"/>
                </a:solidFill>
              </a:rPr>
              <a:t>Extracción de disolventes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“Todos los métodos de separación para </a:t>
            </a:r>
            <a:r>
              <a:rPr lang="es-ES" dirty="0" err="1" smtClean="0"/>
              <a:t>Ln</a:t>
            </a:r>
            <a:r>
              <a:rPr lang="es-ES" dirty="0" smtClean="0"/>
              <a:t> se basan en las diferentes propiedades dadas por las diferencias en el tamaño del radio iónico.”</a:t>
            </a:r>
          </a:p>
        </p:txBody>
      </p:sp>
    </p:spTree>
    <p:extLst>
      <p:ext uri="{BB962C8B-B14F-4D97-AF65-F5344CB8AC3E}">
        <p14:creationId xmlns:p14="http://schemas.microsoft.com/office/powerpoint/2010/main" val="216360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9842"/>
          </a:xfrm>
        </p:spPr>
        <p:txBody>
          <a:bodyPr/>
          <a:lstStyle/>
          <a:p>
            <a:r>
              <a:rPr lang="es-ES" sz="4800" dirty="0" smtClean="0"/>
              <a:t>Lantánidos: </a:t>
            </a:r>
            <a:r>
              <a:rPr lang="es-ES" sz="4800" dirty="0"/>
              <a:t>c</a:t>
            </a:r>
            <a:r>
              <a:rPr lang="es-ES" sz="4800" dirty="0" smtClean="0"/>
              <a:t>aracterísticas químicas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Número </a:t>
            </a:r>
            <a:r>
              <a:rPr lang="es-ES" dirty="0" smtClean="0"/>
              <a:t>de coordinación mayor a 6  y puede llegar hasta 12.</a:t>
            </a:r>
          </a:p>
          <a:p>
            <a:r>
              <a:rPr lang="es-ES" dirty="0" smtClean="0"/>
              <a:t>Preferencia por </a:t>
            </a:r>
            <a:r>
              <a:rPr lang="es-ES" dirty="0" err="1" smtClean="0"/>
              <a:t>ligantes</a:t>
            </a:r>
            <a:r>
              <a:rPr lang="es-ES" dirty="0" smtClean="0"/>
              <a:t> quelatos.</a:t>
            </a:r>
          </a:p>
          <a:p>
            <a:r>
              <a:rPr lang="es-ES" dirty="0" smtClean="0"/>
              <a:t>Preferencia por </a:t>
            </a:r>
            <a:r>
              <a:rPr lang="es-ES" dirty="0" err="1" smtClean="0"/>
              <a:t>ligantes</a:t>
            </a:r>
            <a:r>
              <a:rPr lang="es-ES" dirty="0" smtClean="0"/>
              <a:t> con O como átomo donador.</a:t>
            </a:r>
          </a:p>
          <a:p>
            <a:r>
              <a:rPr lang="es-ES" dirty="0" smtClean="0"/>
              <a:t>Primer </a:t>
            </a:r>
            <a:r>
              <a:rPr lang="es-ES" dirty="0" smtClean="0"/>
              <a:t>esfera de </a:t>
            </a:r>
            <a:r>
              <a:rPr lang="es-ES" dirty="0" smtClean="0"/>
              <a:t>solvatación de 8</a:t>
            </a:r>
            <a:r>
              <a:rPr lang="es-ES" dirty="0" smtClean="0"/>
              <a:t>-9 </a:t>
            </a:r>
            <a:r>
              <a:rPr lang="es-ES" dirty="0" smtClean="0"/>
              <a:t>mol</a:t>
            </a:r>
            <a:r>
              <a:rPr lang="es-ES" dirty="0" smtClean="0"/>
              <a:t>éculas </a:t>
            </a:r>
            <a:r>
              <a:rPr lang="es-ES" dirty="0" smtClean="0"/>
              <a:t>H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20" y="4401606"/>
            <a:ext cx="4149182" cy="17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091"/>
          </a:xfrm>
        </p:spPr>
        <p:txBody>
          <a:bodyPr/>
          <a:lstStyle/>
          <a:p>
            <a:r>
              <a:rPr lang="es-ES" sz="4800" dirty="0" smtClean="0"/>
              <a:t>Lant</a:t>
            </a:r>
            <a:r>
              <a:rPr lang="es-ES" sz="4800" dirty="0" smtClean="0"/>
              <a:t>ánidos: reacciones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Reacciona con halógenos, principalmente F, para formar haluros.</a:t>
            </a:r>
          </a:p>
          <a:p>
            <a:pPr lvl="1"/>
            <a:r>
              <a:rPr lang="es-ES" dirty="0"/>
              <a:t>LnX</a:t>
            </a:r>
            <a:r>
              <a:rPr lang="es-ES" baseline="-25000" dirty="0"/>
              <a:t>2</a:t>
            </a:r>
          </a:p>
          <a:p>
            <a:pPr lvl="1"/>
            <a:r>
              <a:rPr lang="es-ES" dirty="0"/>
              <a:t>LnX</a:t>
            </a:r>
            <a:r>
              <a:rPr lang="es-ES" baseline="-25000" dirty="0"/>
              <a:t>3</a:t>
            </a:r>
          </a:p>
          <a:p>
            <a:pPr lvl="1"/>
            <a:r>
              <a:rPr lang="es-ES" dirty="0" smtClean="0"/>
              <a:t>LnX</a:t>
            </a:r>
            <a:r>
              <a:rPr lang="es-ES" baseline="-25000" dirty="0" smtClean="0"/>
              <a:t>4</a:t>
            </a:r>
            <a:endParaRPr lang="es-ES" dirty="0" smtClean="0"/>
          </a:p>
          <a:p>
            <a:r>
              <a:rPr lang="es-ES" dirty="0" smtClean="0"/>
              <a:t>En presencia de H</a:t>
            </a:r>
            <a:r>
              <a:rPr lang="es-ES" baseline="-25000" dirty="0" smtClean="0"/>
              <a:t>2</a:t>
            </a:r>
            <a:r>
              <a:rPr lang="es-ES" dirty="0" smtClean="0"/>
              <a:t> forma hidruros.</a:t>
            </a:r>
          </a:p>
          <a:p>
            <a:pPr lvl="1"/>
            <a:r>
              <a:rPr lang="es-ES" dirty="0" smtClean="0"/>
              <a:t>LnH</a:t>
            </a:r>
            <a:r>
              <a:rPr lang="es-ES" baseline="-25000" dirty="0" smtClean="0"/>
              <a:t>2</a:t>
            </a:r>
            <a:r>
              <a:rPr lang="es-ES" dirty="0" smtClean="0"/>
              <a:t>, (Ln</a:t>
            </a:r>
            <a:r>
              <a:rPr lang="es-ES" baseline="30000" dirty="0" smtClean="0"/>
              <a:t>3+</a:t>
            </a:r>
            <a:r>
              <a:rPr lang="es-ES" dirty="0" smtClean="0"/>
              <a:t>)(H</a:t>
            </a:r>
            <a:r>
              <a:rPr lang="es-ES" baseline="30000" dirty="0" smtClean="0"/>
              <a:t>-</a:t>
            </a:r>
            <a:r>
              <a:rPr lang="es-ES" dirty="0" smtClean="0"/>
              <a:t>)</a:t>
            </a:r>
            <a:r>
              <a:rPr lang="es-ES" baseline="-25000" dirty="0" smtClean="0"/>
              <a:t>2</a:t>
            </a:r>
            <a:r>
              <a:rPr lang="es-ES" dirty="0" smtClean="0"/>
              <a:t>(e</a:t>
            </a:r>
            <a:r>
              <a:rPr lang="es-ES" baseline="30000" dirty="0" smtClean="0"/>
              <a:t>-</a:t>
            </a:r>
            <a:r>
              <a:rPr lang="es-ES" dirty="0" smtClean="0"/>
              <a:t>), tiene un electr</a:t>
            </a:r>
            <a:r>
              <a:rPr lang="es-ES" dirty="0" smtClean="0"/>
              <a:t>ón </a:t>
            </a:r>
            <a:r>
              <a:rPr lang="es-ES" dirty="0" err="1" smtClean="0"/>
              <a:t>deslocalizado</a:t>
            </a:r>
            <a:r>
              <a:rPr lang="es-ES" dirty="0" smtClean="0"/>
              <a:t> en la banda de conducción metálica.</a:t>
            </a:r>
          </a:p>
          <a:p>
            <a:pPr lvl="1"/>
            <a:r>
              <a:rPr lang="es-ES" dirty="0" smtClean="0"/>
              <a:t>LnNi</a:t>
            </a:r>
            <a:r>
              <a:rPr lang="es-ES" baseline="-25000" dirty="0" smtClean="0"/>
              <a:t>5</a:t>
            </a:r>
            <a:r>
              <a:rPr lang="es-ES" dirty="0" smtClean="0"/>
              <a:t>H</a:t>
            </a:r>
            <a:r>
              <a:rPr lang="es-ES" baseline="-25000" dirty="0" smtClean="0"/>
              <a:t>6</a:t>
            </a:r>
            <a:endParaRPr lang="es-ES" baseline="-25000" dirty="0"/>
          </a:p>
          <a:p>
            <a:r>
              <a:rPr lang="es-ES" dirty="0" smtClean="0"/>
              <a:t>En presencia de O</a:t>
            </a:r>
            <a:r>
              <a:rPr lang="es-ES" baseline="-25000" dirty="0" smtClean="0"/>
              <a:t>2</a:t>
            </a:r>
            <a:r>
              <a:rPr lang="es-ES" dirty="0" smtClean="0"/>
              <a:t>, forman </a:t>
            </a:r>
            <a:r>
              <a:rPr lang="es-ES" dirty="0" smtClean="0"/>
              <a:t>óxidos.</a:t>
            </a:r>
          </a:p>
          <a:p>
            <a:r>
              <a:rPr lang="es-ES" dirty="0" smtClean="0"/>
              <a:t>Forman boratos</a:t>
            </a:r>
          </a:p>
          <a:p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74" y="2441274"/>
            <a:ext cx="8699325" cy="2865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7" y="2727840"/>
            <a:ext cx="7392420" cy="4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2" y="1485886"/>
            <a:ext cx="3810000" cy="2476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959" y="4717554"/>
            <a:ext cx="2730500" cy="203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73" y="3124073"/>
            <a:ext cx="3581400" cy="2273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99" y="4982199"/>
            <a:ext cx="4559300" cy="177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120" y="1485886"/>
            <a:ext cx="2235200" cy="2260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0" y="2628886"/>
            <a:ext cx="2032000" cy="2235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6135" y="-88914"/>
            <a:ext cx="2781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6779"/>
          </a:xfrm>
        </p:spPr>
        <p:txBody>
          <a:bodyPr/>
          <a:lstStyle/>
          <a:p>
            <a:r>
              <a:rPr lang="es-ES" dirty="0" smtClean="0"/>
              <a:t>Lantánidos: </a:t>
            </a:r>
            <a:r>
              <a:rPr lang="es-ES" dirty="0"/>
              <a:t>c</a:t>
            </a:r>
            <a:r>
              <a:rPr lang="es-ES" dirty="0" smtClean="0"/>
              <a:t>uriosidades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800" dirty="0" smtClean="0"/>
              <a:t>El químico estadounidense Charles James (1880-1928) realizó </a:t>
            </a:r>
            <a:r>
              <a:rPr lang="es-ES" sz="1800" b="1" dirty="0" smtClean="0"/>
              <a:t>15,000</a:t>
            </a:r>
            <a:r>
              <a:rPr lang="es-ES" sz="1800" dirty="0" smtClean="0"/>
              <a:t> </a:t>
            </a:r>
            <a:r>
              <a:rPr lang="es-ES" sz="1800" dirty="0" err="1" smtClean="0"/>
              <a:t>recristalizaciones</a:t>
            </a:r>
            <a:r>
              <a:rPr lang="es-ES" sz="1800" dirty="0" smtClean="0"/>
              <a:t> para obtener bromato de tulio puro.</a:t>
            </a:r>
            <a:endParaRPr lang="es-ES" sz="1800" dirty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 1905 Alfred Werner propuso una estructura de tabla periódica con 14 espacios entre La y Hf. ¡Antes de la teoría atómica!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extracción de </a:t>
            </a:r>
            <a:r>
              <a:rPr lang="es-ES" dirty="0" err="1" smtClean="0"/>
              <a:t>Ln</a:t>
            </a:r>
            <a:r>
              <a:rPr lang="es-ES" dirty="0" smtClean="0"/>
              <a:t> representa una de las minerías </a:t>
            </a:r>
            <a:r>
              <a:rPr lang="es-ES" b="1" dirty="0" smtClean="0"/>
              <a:t>más contaminantes y tóxicas</a:t>
            </a:r>
            <a:r>
              <a:rPr lang="es-ES" dirty="0" smtClean="0"/>
              <a:t>. Sin embargo los metales de tierra raras son necesarios para implementar “</a:t>
            </a:r>
            <a:r>
              <a:rPr lang="es-ES" i="1" dirty="0" smtClean="0"/>
              <a:t>tecnologías verdes</a:t>
            </a:r>
            <a:r>
              <a:rPr lang="es-ES" dirty="0" smtClean="0"/>
              <a:t>”, más eficientes y menos contaminantes.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501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450" y="1510265"/>
            <a:ext cx="4805972" cy="50348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9899"/>
            <a:ext cx="8229600" cy="1294365"/>
          </a:xfrm>
        </p:spPr>
        <p:txBody>
          <a:bodyPr/>
          <a:lstStyle/>
          <a:p>
            <a:r>
              <a:rPr lang="es-ES" sz="4800" dirty="0" smtClean="0"/>
              <a:t>Actínidos (metales de transición interna)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Orbitales 5f</a:t>
            </a:r>
          </a:p>
          <a:p>
            <a:endParaRPr lang="es-ES" dirty="0"/>
          </a:p>
          <a:p>
            <a:r>
              <a:rPr lang="es-ES" dirty="0" smtClean="0"/>
              <a:t>Todos los isótopos de todos los actínidos son radioactivos.</a:t>
            </a:r>
          </a:p>
          <a:p>
            <a:endParaRPr lang="es-ES" dirty="0"/>
          </a:p>
          <a:p>
            <a:r>
              <a:rPr lang="es-ES" dirty="0" smtClean="0"/>
              <a:t>A los elementos de número atómico mayor que el U se les conoce como </a:t>
            </a:r>
            <a:r>
              <a:rPr lang="es-ES" dirty="0" err="1" smtClean="0"/>
              <a:t>transuránidos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La mayor</a:t>
            </a:r>
            <a:r>
              <a:rPr lang="es-ES" dirty="0" smtClean="0"/>
              <a:t>ía de los isótopos estables decaen por emisión </a:t>
            </a:r>
            <a:r>
              <a:rPr lang="es-ES" dirty="0" smtClean="0">
                <a:latin typeface="Symbol" charset="2"/>
                <a:cs typeface="Symbol" charset="2"/>
              </a:rPr>
              <a:t>a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3401"/>
            <a:ext cx="9144000" cy="8655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05208" cy="14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711"/>
          </a:xfrm>
        </p:spPr>
        <p:txBody>
          <a:bodyPr/>
          <a:lstStyle/>
          <a:p>
            <a:r>
              <a:rPr lang="es-ES" dirty="0" smtClean="0"/>
              <a:t>Actínidos</a:t>
            </a:r>
            <a:endParaRPr lang="es-ES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74081"/>
              </p:ext>
            </p:extLst>
          </p:nvPr>
        </p:nvGraphicFramePr>
        <p:xfrm>
          <a:off x="88015" y="1123858"/>
          <a:ext cx="8964828" cy="24993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7734"/>
                <a:gridCol w="944450"/>
                <a:gridCol w="996092"/>
                <a:gridCol w="1072929"/>
                <a:gridCol w="919255"/>
                <a:gridCol w="996092"/>
                <a:gridCol w="996092"/>
                <a:gridCol w="996092"/>
                <a:gridCol w="996092"/>
              </a:tblGrid>
              <a:tr h="20641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Cm</a:t>
                      </a:r>
                      <a:endParaRPr lang="es-ES" dirty="0"/>
                    </a:p>
                  </a:txBody>
                  <a:tcPr/>
                </a:tc>
              </a:tr>
              <a:tr h="36121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Estructura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Cúbica centrada en las caras</a:t>
                      </a:r>
                    </a:p>
                    <a:p>
                      <a:r>
                        <a:rPr lang="es-ES" sz="120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Cúbica centrada en las caras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Tetragonal</a:t>
                      </a:r>
                      <a:r>
                        <a:rPr lang="es-ES" sz="1200" baseline="0" dirty="0" smtClean="0"/>
                        <a:t> centrada en el cuerpo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Ortorrómbica centrada en las bases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Ortorrómbica simple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Monoclínica simple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aseline="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</a:tr>
              <a:tr h="17200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Actinio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Torio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Protactinio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Uranio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Neptunio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Plutonio</a:t>
                      </a:r>
                      <a:r>
                        <a:rPr lang="es-ES" sz="1200" baseline="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Americio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Curio</a:t>
                      </a:r>
                      <a:endParaRPr lang="es-ES" sz="1200" dirty="0"/>
                    </a:p>
                  </a:txBody>
                  <a:tcPr/>
                </a:tc>
              </a:tr>
              <a:tr h="56762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Origen del 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 : </a:t>
                      </a:r>
                      <a:r>
                        <a:rPr lang="es-ES" sz="1200" dirty="0" err="1" smtClean="0"/>
                        <a:t>aktinio</a:t>
                      </a:r>
                      <a:r>
                        <a:rPr lang="es-ES" sz="1200" dirty="0" smtClean="0"/>
                        <a:t>,</a:t>
                      </a:r>
                      <a:r>
                        <a:rPr lang="es-ES" sz="1200" baseline="0" dirty="0" smtClean="0"/>
                        <a:t> radiante o rayo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Thor,</a:t>
                      </a:r>
                      <a:r>
                        <a:rPr lang="es-ES" sz="1200" baseline="0" dirty="0" smtClean="0"/>
                        <a:t> dios escandinavo de la guerra.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Griego: </a:t>
                      </a:r>
                      <a:r>
                        <a:rPr lang="es-ES" sz="1200" dirty="0" err="1" smtClean="0"/>
                        <a:t>protos</a:t>
                      </a:r>
                      <a:r>
                        <a:rPr lang="es-ES" sz="1200" baseline="0" dirty="0" smtClean="0"/>
                        <a:t> y </a:t>
                      </a:r>
                      <a:r>
                        <a:rPr lang="es-ES" sz="1200" baseline="0" dirty="0" err="1" smtClean="0"/>
                        <a:t>aktinio</a:t>
                      </a:r>
                      <a:r>
                        <a:rPr lang="es-ES" sz="1200" baseline="0" dirty="0" smtClean="0"/>
                        <a:t>, primer rayo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Planeta</a:t>
                      </a:r>
                      <a:r>
                        <a:rPr lang="es-ES" sz="1200" baseline="0" dirty="0" smtClean="0"/>
                        <a:t> Urano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Planeta</a:t>
                      </a:r>
                      <a:r>
                        <a:rPr lang="es-ES" sz="1200" baseline="0" dirty="0" smtClean="0"/>
                        <a:t> Neptuno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Asteroide</a:t>
                      </a:r>
                      <a:r>
                        <a:rPr lang="es-ES" sz="1200" baseline="0" dirty="0" smtClean="0"/>
                        <a:t> Plutón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América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Pierre</a:t>
                      </a:r>
                      <a:r>
                        <a:rPr lang="es-ES" sz="1200" baseline="0" dirty="0" smtClean="0"/>
                        <a:t> y Marie Curie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Agrupar 10"/>
          <p:cNvGrpSpPr/>
          <p:nvPr/>
        </p:nvGrpSpPr>
        <p:grpSpPr>
          <a:xfrm>
            <a:off x="393066" y="3673396"/>
            <a:ext cx="8229600" cy="1007201"/>
            <a:chOff x="457200" y="4677295"/>
            <a:chExt cx="8229600" cy="100720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677295"/>
              <a:ext cx="1906901" cy="100248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0967" y="4677296"/>
              <a:ext cx="1906899" cy="1002484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2985" y="4680597"/>
              <a:ext cx="1900620" cy="99918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0929" y="4677295"/>
              <a:ext cx="1915871" cy="1007201"/>
            </a:xfrm>
            <a:prstGeom prst="rect">
              <a:avLst/>
            </a:prstGeom>
          </p:spPr>
        </p:pic>
      </p:grp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093451"/>
              </p:ext>
            </p:extLst>
          </p:nvPr>
        </p:nvGraphicFramePr>
        <p:xfrm>
          <a:off x="88015" y="4907281"/>
          <a:ext cx="8964831" cy="18339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0604"/>
                <a:gridCol w="1120604"/>
                <a:gridCol w="1120604"/>
                <a:gridCol w="1120604"/>
                <a:gridCol w="1120604"/>
                <a:gridCol w="1175895"/>
                <a:gridCol w="1117486"/>
                <a:gridCol w="1068430"/>
              </a:tblGrid>
              <a:tr h="27233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Lr</a:t>
                      </a:r>
                      <a:endParaRPr lang="es-ES" dirty="0"/>
                    </a:p>
                  </a:txBody>
                  <a:tcPr/>
                </a:tc>
              </a:tr>
              <a:tr h="34041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Estructura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-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-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-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-</a:t>
                      </a:r>
                      <a:endParaRPr lang="es-ES" sz="1200" dirty="0"/>
                    </a:p>
                  </a:txBody>
                  <a:tcPr/>
                </a:tc>
              </a:tr>
              <a:tr h="22694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Berkelio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Californio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Einsteinio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Fermio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Mendelevio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Nobelio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Lawrencio</a:t>
                      </a:r>
                      <a:endParaRPr lang="es-ES" sz="1200" dirty="0"/>
                    </a:p>
                  </a:txBody>
                  <a:tcPr/>
                </a:tc>
              </a:tr>
              <a:tr h="61275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Origen del 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</a:t>
                      </a:r>
                      <a:r>
                        <a:rPr lang="es-ES" sz="1200" baseline="0" dirty="0" smtClean="0"/>
                        <a:t> a la Universidad de California Berkeley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</a:t>
                      </a:r>
                      <a:r>
                        <a:rPr lang="es-ES" sz="1200" baseline="0" dirty="0" smtClean="0"/>
                        <a:t> a la Universidad de California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Albert </a:t>
                      </a:r>
                      <a:r>
                        <a:rPr lang="es-ES" sz="1200" dirty="0" err="1" smtClean="0"/>
                        <a:t>Einstien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Enrico Fermi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</a:t>
                      </a:r>
                      <a:r>
                        <a:rPr lang="es-ES" sz="1200" dirty="0" err="1" smtClean="0"/>
                        <a:t>Dmtry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err="1" smtClean="0"/>
                        <a:t>Mendeleiev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Alfred Nobel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</a:t>
                      </a:r>
                      <a:r>
                        <a:rPr lang="es-ES" sz="1200" baseline="0" dirty="0" smtClean="0"/>
                        <a:t> a </a:t>
                      </a:r>
                      <a:r>
                        <a:rPr lang="es-ES" sz="1200" baseline="0" dirty="0" err="1" smtClean="0"/>
                        <a:t>Ernest</a:t>
                      </a:r>
                      <a:r>
                        <a:rPr lang="es-ES" sz="1200" baseline="0" dirty="0" smtClean="0"/>
                        <a:t> O. Lawrence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Actínidos: </a:t>
            </a:r>
            <a:r>
              <a:rPr lang="es-ES" dirty="0" smtClean="0"/>
              <a:t>is</a:t>
            </a:r>
            <a:r>
              <a:rPr lang="es-ES" dirty="0" smtClean="0"/>
              <a:t>ótopos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9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2256"/>
          </a:xfrm>
        </p:spPr>
        <p:txBody>
          <a:bodyPr/>
          <a:lstStyle/>
          <a:p>
            <a:r>
              <a:rPr lang="es-ES" dirty="0" smtClean="0"/>
              <a:t>Actínidos: generalidades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72256"/>
            <a:ext cx="8229600" cy="4953907"/>
          </a:xfrm>
        </p:spPr>
        <p:txBody>
          <a:bodyPr/>
          <a:lstStyle/>
          <a:p>
            <a:r>
              <a:rPr lang="es-ES" dirty="0" smtClean="0"/>
              <a:t>Presentan múltiples valencias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Se estructura es dependiente de la temperatura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84" y="1567997"/>
            <a:ext cx="5730117" cy="1827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24" y="3831944"/>
            <a:ext cx="4555208" cy="29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Ubicación en la tabla </a:t>
            </a:r>
            <a:r>
              <a:rPr lang="es-ES" sz="4800" dirty="0" err="1" smtClean="0"/>
              <a:t>períodica</a:t>
            </a:r>
            <a:endParaRPr lang="es-ES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01" y="1999110"/>
            <a:ext cx="6984749" cy="1326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7512" y="1999110"/>
            <a:ext cx="151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Lantánidos </a:t>
            </a:r>
            <a:r>
              <a:rPr lang="es-ES" dirty="0" smtClean="0">
                <a:solidFill>
                  <a:srgbClr val="7F7F7F"/>
                </a:solidFill>
              </a:rPr>
              <a:t>(</a:t>
            </a:r>
            <a:r>
              <a:rPr lang="es-ES" dirty="0" err="1" smtClean="0">
                <a:solidFill>
                  <a:srgbClr val="7F7F7F"/>
                </a:solidFill>
              </a:rPr>
              <a:t>lantanoides</a:t>
            </a:r>
            <a:r>
              <a:rPr lang="es-ES" dirty="0" smtClean="0">
                <a:solidFill>
                  <a:srgbClr val="7F7F7F"/>
                </a:solidFill>
              </a:rPr>
              <a:t>)</a:t>
            </a:r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7512" y="2679491"/>
            <a:ext cx="164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Actínidos  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actinoides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55202"/>
              </p:ext>
            </p:extLst>
          </p:nvPr>
        </p:nvGraphicFramePr>
        <p:xfrm>
          <a:off x="1478762" y="3756540"/>
          <a:ext cx="6514259" cy="2529839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578937"/>
                <a:gridCol w="1578937"/>
                <a:gridCol w="1578937"/>
                <a:gridCol w="1777448"/>
              </a:tblGrid>
              <a:tr h="448117">
                <a:tc>
                  <a:txBody>
                    <a:bodyPr/>
                    <a:lstStyle/>
                    <a:p>
                      <a:r>
                        <a:rPr lang="es-ES" dirty="0" smtClean="0"/>
                        <a:t>Grupo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Configuración electrónica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Grupo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Configuración electrónica</a:t>
                      </a:r>
                      <a:endParaRPr lang="es-ES" sz="1400" dirty="0"/>
                    </a:p>
                  </a:txBody>
                  <a:tcPr/>
                </a:tc>
              </a:tr>
              <a:tr h="316318">
                <a:tc>
                  <a:txBody>
                    <a:bodyPr/>
                    <a:lstStyle/>
                    <a:p>
                      <a:r>
                        <a:rPr lang="es-ES" dirty="0" smtClean="0"/>
                        <a:t>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[Ar]</a:t>
                      </a:r>
                      <a:r>
                        <a:rPr lang="es-ES" baseline="0" dirty="0" smtClean="0"/>
                        <a:t> 4s</a:t>
                      </a:r>
                      <a:r>
                        <a:rPr lang="es-ES" baseline="30000" dirty="0" smtClean="0"/>
                        <a:t>2</a:t>
                      </a:r>
                      <a:endParaRPr lang="es-E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[Ar]</a:t>
                      </a:r>
                      <a:r>
                        <a:rPr lang="es-ES" baseline="0" dirty="0" smtClean="0"/>
                        <a:t> 3d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baseline="0" dirty="0" smtClean="0"/>
                        <a:t> 4s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</a:tr>
              <a:tr h="316318">
                <a:tc>
                  <a:txBody>
                    <a:bodyPr/>
                    <a:lstStyle/>
                    <a:p>
                      <a:r>
                        <a:rPr lang="es-ES" dirty="0" smtClean="0"/>
                        <a:t>Sr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[Kr]</a:t>
                      </a:r>
                      <a:r>
                        <a:rPr lang="es-ES" baseline="0" dirty="0" smtClean="0"/>
                        <a:t> 5s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[Kr]</a:t>
                      </a:r>
                      <a:r>
                        <a:rPr lang="es-ES" baseline="0" dirty="0" smtClean="0"/>
                        <a:t> 4d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baseline="0" dirty="0" smtClean="0"/>
                        <a:t> 5s</a:t>
                      </a:r>
                      <a:r>
                        <a:rPr lang="es-ES" baseline="30000" dirty="0" smtClean="0"/>
                        <a:t>2</a:t>
                      </a:r>
                      <a:r>
                        <a:rPr lang="es-ES" baseline="0" dirty="0" smtClean="0"/>
                        <a:t> </a:t>
                      </a:r>
                      <a:endParaRPr lang="es-ES" baseline="30000" dirty="0" smtClean="0"/>
                    </a:p>
                  </a:txBody>
                  <a:tcPr/>
                </a:tc>
              </a:tr>
              <a:tr h="553557">
                <a:tc>
                  <a:txBody>
                    <a:bodyPr/>
                    <a:lstStyle/>
                    <a:p>
                      <a:r>
                        <a:rPr lang="es-ES" dirty="0" smtClean="0"/>
                        <a:t>Ba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[Xe] 6s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</a:t>
                      </a:r>
                    </a:p>
                    <a:p>
                      <a:r>
                        <a:rPr lang="es-ES" dirty="0" smtClean="0"/>
                        <a:t>Lu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[Xe] 5d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baseline="0" dirty="0" smtClean="0"/>
                        <a:t> 6s</a:t>
                      </a:r>
                      <a:r>
                        <a:rPr lang="es-ES" baseline="30000" dirty="0" smtClean="0"/>
                        <a:t>2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r>
                        <a:rPr lang="es-ES" dirty="0" smtClean="0"/>
                        <a:t>[Xe]4f</a:t>
                      </a:r>
                      <a:r>
                        <a:rPr lang="es-ES" baseline="30000" dirty="0" smtClean="0"/>
                        <a:t>14</a:t>
                      </a:r>
                      <a:r>
                        <a:rPr lang="es-ES" dirty="0" smtClean="0"/>
                        <a:t> 5d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dirty="0" smtClean="0"/>
                        <a:t> 6s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</a:tr>
              <a:tr h="553557">
                <a:tc>
                  <a:txBody>
                    <a:bodyPr/>
                    <a:lstStyle/>
                    <a:p>
                      <a:r>
                        <a:rPr lang="es-ES" dirty="0" smtClean="0"/>
                        <a:t>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[Rn] 7s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</a:t>
                      </a:r>
                    </a:p>
                    <a:p>
                      <a:r>
                        <a:rPr lang="es-ES" dirty="0" smtClean="0"/>
                        <a:t>Lr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[Rn] 6d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baseline="0" dirty="0" smtClean="0"/>
                        <a:t> 7s</a:t>
                      </a:r>
                      <a:r>
                        <a:rPr lang="es-ES" baseline="30000" dirty="0" smtClean="0"/>
                        <a:t>2</a:t>
                      </a:r>
                    </a:p>
                    <a:p>
                      <a:r>
                        <a:rPr lang="es-ES" baseline="0" dirty="0" smtClean="0"/>
                        <a:t>[Rn] 5f</a:t>
                      </a:r>
                      <a:r>
                        <a:rPr lang="es-ES" baseline="30000" dirty="0" smtClean="0"/>
                        <a:t>14</a:t>
                      </a:r>
                      <a:r>
                        <a:rPr lang="es-ES" baseline="0" dirty="0" smtClean="0"/>
                        <a:t> 5d</a:t>
                      </a:r>
                      <a:r>
                        <a:rPr lang="es-ES" baseline="30000" dirty="0" smtClean="0"/>
                        <a:t>1</a:t>
                      </a:r>
                      <a:r>
                        <a:rPr lang="es-ES" baseline="0" dirty="0" smtClean="0"/>
                        <a:t> 7s</a:t>
                      </a:r>
                      <a:r>
                        <a:rPr lang="es-ES" baseline="30000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285921" y="4811009"/>
            <a:ext cx="49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46413" y="5485692"/>
            <a:ext cx="49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7834"/>
          </a:xfrm>
        </p:spPr>
        <p:txBody>
          <a:bodyPr/>
          <a:lstStyle/>
          <a:p>
            <a:r>
              <a:rPr lang="es-ES" sz="4800" dirty="0" smtClean="0"/>
              <a:t>Actínidos: distribución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Para 2009 se produjeron 50,572 toneladas de uranio en el mundo.</a:t>
            </a:r>
          </a:p>
          <a:p>
            <a:r>
              <a:rPr lang="es-ES" sz="2000" dirty="0" smtClean="0"/>
              <a:t>El principal productor uranio es </a:t>
            </a:r>
            <a:r>
              <a:rPr lang="es-ES" sz="2000" dirty="0" err="1" smtClean="0"/>
              <a:t>Kazakhstan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El principal productor de Torio es Estados Unidos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Se obtiene como metales por la reducción </a:t>
            </a:r>
            <a:r>
              <a:rPr lang="es-ES" sz="2000" dirty="0"/>
              <a:t>de AnF</a:t>
            </a:r>
            <a:r>
              <a:rPr lang="es-ES" sz="2000" baseline="-25000" dirty="0"/>
              <a:t>3</a:t>
            </a:r>
            <a:r>
              <a:rPr lang="es-ES" sz="2000" dirty="0"/>
              <a:t> y AnF</a:t>
            </a:r>
            <a:r>
              <a:rPr lang="es-ES" sz="2000" baseline="-25000" dirty="0"/>
              <a:t>4</a:t>
            </a:r>
            <a:r>
              <a:rPr lang="es-ES" sz="2000" dirty="0"/>
              <a:t> con vapores de Li, Mg, Ca, Ba a  temperatura &gt; 1000º C.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82" y="3843415"/>
            <a:ext cx="1331147" cy="20995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65482" y="5992596"/>
            <a:ext cx="15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Uranita: UO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28" y="3834716"/>
            <a:ext cx="1702496" cy="21593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03169" y="5994097"/>
            <a:ext cx="147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Torita: ThO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</p:spTree>
    <p:extLst>
      <p:ext uri="{BB962C8B-B14F-4D97-AF65-F5344CB8AC3E}">
        <p14:creationId xmlns:p14="http://schemas.microsoft.com/office/powerpoint/2010/main" val="348733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4467"/>
          </a:xfrm>
        </p:spPr>
        <p:txBody>
          <a:bodyPr/>
          <a:lstStyle/>
          <a:p>
            <a:r>
              <a:rPr lang="es-ES" sz="4800" dirty="0" smtClean="0"/>
              <a:t>Act</a:t>
            </a:r>
            <a:r>
              <a:rPr lang="es-ES" sz="4800" dirty="0" smtClean="0"/>
              <a:t>ínidos: historia</a:t>
            </a:r>
            <a:endParaRPr lang="es-ES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2352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33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7834"/>
          </a:xfrm>
        </p:spPr>
        <p:txBody>
          <a:bodyPr/>
          <a:lstStyle/>
          <a:p>
            <a:r>
              <a:rPr lang="es-ES" dirty="0"/>
              <a:t>Actínidos: </a:t>
            </a:r>
            <a:r>
              <a:rPr lang="es-ES" dirty="0" smtClean="0"/>
              <a:t>reacciones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metales son altamente electropositivos.</a:t>
            </a:r>
          </a:p>
          <a:p>
            <a:pPr lvl="1"/>
            <a:r>
              <a:rPr lang="es-ES" dirty="0"/>
              <a:t>Reacciones con el aire, perdiendo su brillo  metálico.</a:t>
            </a:r>
          </a:p>
          <a:p>
            <a:pPr lvl="1"/>
            <a:r>
              <a:rPr lang="es-ES" dirty="0"/>
              <a:t>Reaccionan con agua caliente o ácidos diluidos para producir H</a:t>
            </a:r>
            <a:r>
              <a:rPr lang="es-ES" baseline="-25000" dirty="0"/>
              <a:t>2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Reaccionan con la mayoría de los no metales.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Los cationes pueden formar complejos de coordinaci</a:t>
            </a:r>
            <a:r>
              <a:rPr lang="es-ES" dirty="0" smtClean="0"/>
              <a:t>ón.</a:t>
            </a:r>
          </a:p>
          <a:p>
            <a:pPr lvl="1"/>
            <a:r>
              <a:rPr lang="es-ES" dirty="0" smtClean="0"/>
              <a:t>Números de coordinación preferidos 8 y 9. Hay hasta 12.</a:t>
            </a:r>
          </a:p>
          <a:p>
            <a:pPr lvl="1"/>
            <a:r>
              <a:rPr lang="es-ES" dirty="0" smtClean="0"/>
              <a:t>Enlaces de coordinaci</a:t>
            </a:r>
            <a:r>
              <a:rPr lang="es-ES" dirty="0" smtClean="0"/>
              <a:t>ón con gran carácter covalente.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896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8990"/>
          </a:xfrm>
        </p:spPr>
        <p:txBody>
          <a:bodyPr/>
          <a:lstStyle/>
          <a:p>
            <a:r>
              <a:rPr lang="es-ES" sz="4800" dirty="0" smtClean="0"/>
              <a:t>Act</a:t>
            </a:r>
            <a:r>
              <a:rPr lang="es-ES" sz="4800" dirty="0" smtClean="0"/>
              <a:t>ínidos: reacciones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85027"/>
            <a:ext cx="8229600" cy="4525963"/>
          </a:xfrm>
        </p:spPr>
        <p:txBody>
          <a:bodyPr/>
          <a:lstStyle/>
          <a:p>
            <a:r>
              <a:rPr lang="es-ES" dirty="0" smtClean="0"/>
              <a:t>Decaimiento de uranio</a:t>
            </a:r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Decaimiento de torio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Reacciones nucleares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381"/>
            <a:ext cx="9144000" cy="647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90081"/>
            <a:ext cx="6997700" cy="558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39862"/>
            <a:ext cx="6946900" cy="584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410" y="4756858"/>
            <a:ext cx="1223959" cy="19082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549" y="4129597"/>
            <a:ext cx="1771690" cy="27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6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4568"/>
          </a:xfrm>
        </p:spPr>
        <p:txBody>
          <a:bodyPr/>
          <a:lstStyle/>
          <a:p>
            <a:r>
              <a:rPr lang="es-ES" dirty="0"/>
              <a:t>Actínidos: </a:t>
            </a:r>
            <a:r>
              <a:rPr lang="es-ES" dirty="0" smtClean="0"/>
              <a:t>usos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3" y="1354542"/>
            <a:ext cx="3289300" cy="2463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44" y="3730884"/>
            <a:ext cx="3441700" cy="2362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199" y="4615756"/>
            <a:ext cx="2058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140,000 muertos en </a:t>
            </a:r>
            <a:r>
              <a:rPr lang="es-ES" dirty="0"/>
              <a:t>H</a:t>
            </a:r>
            <a:r>
              <a:rPr lang="es-ES" dirty="0" smtClean="0"/>
              <a:t>iroshima.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80,000 muertos en Nagasaki.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40" y="1184063"/>
            <a:ext cx="2870200" cy="2768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40" y="2961591"/>
            <a:ext cx="2311400" cy="3517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551" y="1011676"/>
            <a:ext cx="1110300" cy="15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</a:t>
            </a:r>
            <a:r>
              <a:rPr lang="es-ES" dirty="0" smtClean="0"/>
              <a:t>ínidos: curiosidades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Varios de los compuestos Es</a:t>
            </a:r>
            <a:r>
              <a:rPr lang="es-ES" dirty="0" smtClean="0"/>
              <a:t> y Fm se caracterizaron en la prueba nuclear “</a:t>
            </a:r>
            <a:r>
              <a:rPr lang="es-ES" dirty="0" err="1" smtClean="0"/>
              <a:t>Ivy</a:t>
            </a:r>
            <a:r>
              <a:rPr lang="es-ES" dirty="0" smtClean="0"/>
              <a:t> Mike” 1952, la primera en tener éxito.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00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Comparación de </a:t>
            </a:r>
            <a:r>
              <a:rPr lang="es-ES" sz="4800" dirty="0"/>
              <a:t>p</a:t>
            </a:r>
            <a:r>
              <a:rPr lang="es-ES" sz="4800" dirty="0" smtClean="0"/>
              <a:t>ropiedades periódicas de grupo 3 y 4</a:t>
            </a:r>
            <a:endParaRPr lang="es-ES" sz="4800" dirty="0"/>
          </a:p>
        </p:txBody>
      </p:sp>
      <p:pic>
        <p:nvPicPr>
          <p:cNvPr id="14" name="Imagen 13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861"/>
            <a:ext cx="9144000" cy="3566639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234868" y="1993979"/>
            <a:ext cx="8909132" cy="3980759"/>
            <a:chOff x="112078" y="2452714"/>
            <a:chExt cx="8907871" cy="3740678"/>
          </a:xfrm>
        </p:grpSpPr>
        <p:grpSp>
          <p:nvGrpSpPr>
            <p:cNvPr id="17" name="Agrupar 16"/>
            <p:cNvGrpSpPr/>
            <p:nvPr/>
          </p:nvGrpSpPr>
          <p:grpSpPr>
            <a:xfrm>
              <a:off x="112078" y="2452714"/>
              <a:ext cx="6964771" cy="3740678"/>
              <a:chOff x="386097" y="2726161"/>
              <a:chExt cx="6964771" cy="3740678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7" y="3242681"/>
                <a:ext cx="2247900" cy="3086100"/>
              </a:xfrm>
              <a:prstGeom prst="rect">
                <a:avLst/>
              </a:prstGeom>
            </p:spPr>
          </p:pic>
          <p:sp>
            <p:nvSpPr>
              <p:cNvPr id="21" name="CuadroTexto 20"/>
              <p:cNvSpPr txBox="1"/>
              <p:nvPr/>
            </p:nvSpPr>
            <p:spPr>
              <a:xfrm>
                <a:off x="386097" y="2726161"/>
                <a:ext cx="1999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Radio atómico (pm</a:t>
                </a:r>
                <a:r>
                  <a:rPr lang="es-ES" dirty="0" smtClean="0"/>
                  <a:t>)</a:t>
                </a:r>
                <a:endParaRPr lang="es-ES" dirty="0"/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7335" y="3242681"/>
                <a:ext cx="2044700" cy="3086100"/>
              </a:xfrm>
              <a:prstGeom prst="rect">
                <a:avLst/>
              </a:prstGeom>
            </p:spPr>
          </p:pic>
          <p:sp>
            <p:nvSpPr>
              <p:cNvPr id="23" name="CuadroTexto 22"/>
              <p:cNvSpPr txBox="1"/>
              <p:nvPr/>
            </p:nvSpPr>
            <p:spPr>
              <a:xfrm>
                <a:off x="2633998" y="2756939"/>
                <a:ext cx="259597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Energía de ionización (eV)</a:t>
                </a:r>
                <a:endParaRPr lang="es-ES" sz="1600" dirty="0"/>
              </a:p>
            </p:txBody>
          </p:sp>
          <p:pic>
            <p:nvPicPr>
              <p:cNvPr id="24" name="Imagen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9968" y="3380739"/>
                <a:ext cx="2120900" cy="3086100"/>
              </a:xfrm>
              <a:prstGeom prst="rect">
                <a:avLst/>
              </a:prstGeom>
            </p:spPr>
          </p:pic>
          <p:sp>
            <p:nvSpPr>
              <p:cNvPr id="25" name="CuadroTexto 24"/>
              <p:cNvSpPr txBox="1"/>
              <p:nvPr/>
            </p:nvSpPr>
            <p:spPr>
              <a:xfrm>
                <a:off x="5362969" y="2756938"/>
                <a:ext cx="198789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Electronegatividad</a:t>
                </a:r>
                <a:endParaRPr lang="es-ES" sz="1600" dirty="0"/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6849" y="3007334"/>
              <a:ext cx="1943100" cy="304800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7357995" y="2483492"/>
              <a:ext cx="1499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T. Fusión (K)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7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1.48148E-6 L 0.10642 -0.11945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3916185" y="1600200"/>
            <a:ext cx="4408150" cy="5095999"/>
            <a:chOff x="3916185" y="1600200"/>
            <a:chExt cx="4408150" cy="509599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6185" y="1600200"/>
              <a:ext cx="4408150" cy="4740144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4623706" y="6388422"/>
              <a:ext cx="3315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http://</a:t>
              </a:r>
              <a:r>
                <a:rPr lang="es-ES" sz="1400" dirty="0" err="1"/>
                <a:t>winter.group.shef.ac.uk</a:t>
              </a:r>
              <a:r>
                <a:rPr lang="es-ES" sz="1400" dirty="0"/>
                <a:t>/</a:t>
              </a:r>
              <a:r>
                <a:rPr lang="es-ES" sz="1400" dirty="0" err="1"/>
                <a:t>orbitron</a:t>
              </a:r>
              <a:r>
                <a:rPr lang="es-ES" sz="1400" dirty="0"/>
                <a:t>/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88"/>
          </a:xfrm>
        </p:spPr>
        <p:txBody>
          <a:bodyPr/>
          <a:lstStyle/>
          <a:p>
            <a:r>
              <a:rPr lang="es-ES" dirty="0" smtClean="0"/>
              <a:t>Lantánidos (tierras raras)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Orbitales 4f</a:t>
            </a:r>
          </a:p>
          <a:p>
            <a:r>
              <a:rPr lang="es-ES" dirty="0" smtClean="0"/>
              <a:t>Se dividen en ligeros y pesados</a:t>
            </a:r>
          </a:p>
          <a:p>
            <a:pPr lvl="1"/>
            <a:r>
              <a:rPr lang="es-ES" dirty="0" smtClean="0"/>
              <a:t>Los ligeros presentan electrones desapareados en el orbital 4f, de 0 a 7 e.</a:t>
            </a:r>
          </a:p>
          <a:p>
            <a:pPr lvl="1"/>
            <a:r>
              <a:rPr lang="es-ES" dirty="0" smtClean="0"/>
              <a:t>Los pesados tiene electrones apareados en el orbital 4f, se incluye al Y por presentar propiedades semejantes (ejemplo: radio iónico).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04795"/>
            <a:ext cx="8456706" cy="25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4011"/>
          </a:xfrm>
        </p:spPr>
        <p:txBody>
          <a:bodyPr/>
          <a:lstStyle/>
          <a:p>
            <a:r>
              <a:rPr lang="es-ES" dirty="0" smtClean="0"/>
              <a:t>Lantánidos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62004"/>
              </p:ext>
            </p:extLst>
          </p:nvPr>
        </p:nvGraphicFramePr>
        <p:xfrm>
          <a:off x="88015" y="1305887"/>
          <a:ext cx="8964828" cy="23164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7734"/>
                <a:gridCol w="944450"/>
                <a:gridCol w="996092"/>
                <a:gridCol w="1072929"/>
                <a:gridCol w="919255"/>
                <a:gridCol w="996092"/>
                <a:gridCol w="996092"/>
                <a:gridCol w="996092"/>
                <a:gridCol w="996092"/>
              </a:tblGrid>
              <a:tr h="20641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Gd</a:t>
                      </a:r>
                      <a:endParaRPr lang="es-ES" dirty="0"/>
                    </a:p>
                  </a:txBody>
                  <a:tcPr/>
                </a:tc>
              </a:tr>
              <a:tr h="36121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Estructura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Cúbica centrada en las caras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Romoédrica</a:t>
                      </a:r>
                      <a:r>
                        <a:rPr lang="es-ES" sz="120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Cúbica</a:t>
                      </a:r>
                      <a:r>
                        <a:rPr lang="es-ES" sz="1200" baseline="0" dirty="0" smtClean="0"/>
                        <a:t> centrada en el cuerpo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</a:tr>
              <a:tr h="17200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Lantano</a:t>
                      </a:r>
                      <a:r>
                        <a:rPr lang="es-ES" sz="1200" baseline="0" dirty="0" smtClean="0"/>
                        <a:t>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Cerio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Praseodimio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Neodimio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Prometio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Samario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Europio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gadolinio</a:t>
                      </a:r>
                      <a:endParaRPr lang="es-ES" sz="1200" dirty="0"/>
                    </a:p>
                  </a:txBody>
                  <a:tcPr/>
                </a:tc>
              </a:tr>
              <a:tr h="56762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Origen del 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 : </a:t>
                      </a:r>
                      <a:r>
                        <a:rPr lang="es-ES" sz="1200" dirty="0" err="1" smtClean="0"/>
                        <a:t>lanthano</a:t>
                      </a:r>
                      <a:r>
                        <a:rPr lang="es-ES" sz="1200" dirty="0" smtClean="0"/>
                        <a:t>, escondido.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Asteroide Ceres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Griego: </a:t>
                      </a:r>
                      <a:r>
                        <a:rPr lang="es-ES" sz="1200" dirty="0" err="1" smtClean="0"/>
                        <a:t>praseos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didymos</a:t>
                      </a:r>
                      <a:r>
                        <a:rPr lang="es-ES" sz="1200" dirty="0" smtClean="0"/>
                        <a:t>, gemelo</a:t>
                      </a:r>
                      <a:r>
                        <a:rPr lang="es-ES" sz="1200" baseline="0" dirty="0" smtClean="0"/>
                        <a:t> verde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Griego: neos </a:t>
                      </a:r>
                      <a:r>
                        <a:rPr lang="es-ES" sz="1200" dirty="0" err="1" smtClean="0"/>
                        <a:t>didymos</a:t>
                      </a:r>
                      <a:r>
                        <a:rPr lang="es-ES" sz="1200" dirty="0" smtClean="0"/>
                        <a:t>, nuevo gemelo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Prometeo, dios griego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Samarski</a:t>
                      </a:r>
                      <a:r>
                        <a:rPr lang="es-ES" sz="1200" dirty="0" smtClean="0"/>
                        <a:t>, coronel ruso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Europa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 honor a </a:t>
                      </a:r>
                      <a:r>
                        <a:rPr lang="es-ES" sz="1200" dirty="0" err="1" smtClean="0"/>
                        <a:t>Gadolin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Agrupar 10"/>
          <p:cNvGrpSpPr/>
          <p:nvPr/>
        </p:nvGrpSpPr>
        <p:grpSpPr>
          <a:xfrm>
            <a:off x="409208" y="3800766"/>
            <a:ext cx="8229600" cy="1000753"/>
            <a:chOff x="457200" y="5449251"/>
            <a:chExt cx="8229600" cy="100075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5449251"/>
              <a:ext cx="1898581" cy="99811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521" y="5449251"/>
              <a:ext cx="1903607" cy="100075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7194" y="5449251"/>
              <a:ext cx="1893921" cy="99566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2880" y="5449251"/>
              <a:ext cx="1893920" cy="995661"/>
            </a:xfrm>
            <a:prstGeom prst="rect">
              <a:avLst/>
            </a:prstGeom>
          </p:spPr>
        </p:pic>
      </p:grp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74771"/>
              </p:ext>
            </p:extLst>
          </p:nvPr>
        </p:nvGraphicFramePr>
        <p:xfrm>
          <a:off x="88015" y="4907281"/>
          <a:ext cx="8964831" cy="195071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0604"/>
                <a:gridCol w="1120604"/>
                <a:gridCol w="1120604"/>
                <a:gridCol w="1120604"/>
                <a:gridCol w="1120604"/>
                <a:gridCol w="1175895"/>
                <a:gridCol w="1117486"/>
                <a:gridCol w="1068430"/>
              </a:tblGrid>
              <a:tr h="27233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Yb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Lu</a:t>
                      </a:r>
                      <a:endParaRPr lang="es-ES" dirty="0"/>
                    </a:p>
                  </a:txBody>
                  <a:tcPr/>
                </a:tc>
              </a:tr>
              <a:tr h="34041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Estructura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Cúbica C en las caras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Hexagonal</a:t>
                      </a:r>
                      <a:endParaRPr lang="es-ES" sz="1200" dirty="0"/>
                    </a:p>
                  </a:txBody>
                  <a:tcPr/>
                </a:tc>
              </a:tr>
              <a:tr h="22694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Terbio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Disprosio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Holmio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Erbio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Tulio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Yterbio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Lutecio</a:t>
                      </a:r>
                      <a:endParaRPr lang="es-ES" sz="1200" dirty="0"/>
                    </a:p>
                  </a:txBody>
                  <a:tcPr/>
                </a:tc>
              </a:tr>
              <a:tr h="61275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Origen del nombre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Ytterby</a:t>
                      </a:r>
                      <a:r>
                        <a:rPr lang="es-ES" sz="1200" dirty="0" smtClean="0"/>
                        <a:t>,</a:t>
                      </a:r>
                      <a:r>
                        <a:rPr lang="es-ES" sz="1200" baseline="0" dirty="0" smtClean="0"/>
                        <a:t> localidad sueca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Griego: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dysprositos</a:t>
                      </a:r>
                      <a:r>
                        <a:rPr lang="es-ES" sz="1200" baseline="0" dirty="0" smtClean="0"/>
                        <a:t>, difícil de obtener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Estocolmo (</a:t>
                      </a:r>
                      <a:r>
                        <a:rPr lang="es-ES" sz="1200" dirty="0" err="1" smtClean="0"/>
                        <a:t>Holmia</a:t>
                      </a:r>
                      <a:r>
                        <a:rPr lang="es-ES" sz="1200" baseline="0" dirty="0" smtClean="0"/>
                        <a:t>, en </a:t>
                      </a:r>
                      <a:r>
                        <a:rPr lang="es-ES" sz="1200" baseline="0" dirty="0" err="1" smtClean="0"/>
                        <a:t>latin</a:t>
                      </a:r>
                      <a:r>
                        <a:rPr lang="es-ES" sz="1200" baseline="0" dirty="0" smtClean="0"/>
                        <a:t>) capital de Suecia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Ytterby</a:t>
                      </a:r>
                      <a:r>
                        <a:rPr lang="es-ES" sz="1200" dirty="0" smtClean="0"/>
                        <a:t>, localidad sueca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Thulo</a:t>
                      </a:r>
                      <a:r>
                        <a:rPr lang="es-ES" sz="1200" dirty="0" smtClean="0"/>
                        <a:t>, antiguo</a:t>
                      </a:r>
                      <a:r>
                        <a:rPr lang="es-ES" sz="1200" baseline="0" dirty="0" smtClean="0"/>
                        <a:t> nombre de </a:t>
                      </a:r>
                      <a:r>
                        <a:rPr lang="es-ES" sz="1200" dirty="0" smtClean="0"/>
                        <a:t>Escandinavia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Ytterby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Antiguo nombre de Paris,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Lutecia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128"/>
          </a:xfrm>
        </p:spPr>
        <p:txBody>
          <a:bodyPr/>
          <a:lstStyle/>
          <a:p>
            <a:r>
              <a:rPr lang="es-ES" dirty="0" smtClean="0"/>
              <a:t>Lantánidos: generalidades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168067"/>
            <a:ext cx="8229600" cy="243107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Estado de oxidaci</a:t>
            </a:r>
            <a:r>
              <a:rPr lang="es-ES" dirty="0" smtClean="0"/>
              <a:t>ón:</a:t>
            </a:r>
          </a:p>
          <a:p>
            <a:pPr lvl="1"/>
            <a:r>
              <a:rPr lang="es-ES" dirty="0" smtClean="0"/>
              <a:t>Todos presenta estado de oxidación 3+</a:t>
            </a:r>
          </a:p>
          <a:p>
            <a:pPr lvl="1"/>
            <a:r>
              <a:rPr lang="es-ES" dirty="0" smtClean="0"/>
              <a:t>Ce</a:t>
            </a:r>
            <a:r>
              <a:rPr lang="es-ES" baseline="30000" dirty="0" smtClean="0"/>
              <a:t>3+</a:t>
            </a:r>
            <a:r>
              <a:rPr lang="es-ES" dirty="0" smtClean="0"/>
              <a:t>, Ce</a:t>
            </a:r>
            <a:r>
              <a:rPr lang="es-ES" baseline="30000" dirty="0" smtClean="0"/>
              <a:t>4+</a:t>
            </a:r>
          </a:p>
          <a:p>
            <a:pPr lvl="1"/>
            <a:r>
              <a:rPr lang="es-ES" dirty="0" smtClean="0"/>
              <a:t>Eu</a:t>
            </a:r>
            <a:r>
              <a:rPr lang="es-ES" baseline="30000" dirty="0" smtClean="0"/>
              <a:t>2+</a:t>
            </a:r>
            <a:r>
              <a:rPr lang="es-ES" dirty="0" smtClean="0"/>
              <a:t>, Eu</a:t>
            </a:r>
            <a:r>
              <a:rPr lang="es-ES" baseline="30000" dirty="0" smtClean="0"/>
              <a:t>3+</a:t>
            </a:r>
            <a:endParaRPr lang="es-ES" baseline="30000" dirty="0" smtClean="0"/>
          </a:p>
          <a:p>
            <a:r>
              <a:rPr lang="es-ES" dirty="0" smtClean="0"/>
              <a:t>Contracción </a:t>
            </a:r>
            <a:r>
              <a:rPr lang="es-ES" dirty="0" smtClean="0"/>
              <a:t>lantánida</a:t>
            </a:r>
          </a:p>
          <a:p>
            <a:pPr lvl="1"/>
            <a:r>
              <a:rPr lang="es-ES" dirty="0"/>
              <a:t>D</a:t>
            </a:r>
            <a:r>
              <a:rPr lang="es-ES" dirty="0" smtClean="0"/>
              <a:t>ecrecimiento del radio iónico al aumentar el número atómico (más de lo esperado).</a:t>
            </a:r>
          </a:p>
          <a:p>
            <a:pPr lvl="1"/>
            <a:r>
              <a:rPr lang="es-ES" dirty="0" smtClean="0"/>
              <a:t>Se debe a que los electrones del orbital 4f son poco apantallantes, esto provoca que los electrones 6s sean atraídos al núcleo fuertemente.</a:t>
            </a:r>
          </a:p>
          <a:p>
            <a:pPr lvl="1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681"/>
            <a:ext cx="9144000" cy="23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459"/>
          </a:xfrm>
        </p:spPr>
        <p:txBody>
          <a:bodyPr/>
          <a:lstStyle/>
          <a:p>
            <a:r>
              <a:rPr lang="es-ES" dirty="0" smtClean="0"/>
              <a:t>Lantánidos: abundancia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7" y="1104459"/>
            <a:ext cx="7545930" cy="55035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8407" y="6591006"/>
            <a:ext cx="40059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/>
              <a:t>http://</a:t>
            </a:r>
            <a:r>
              <a:rPr lang="es-ES" sz="1300" dirty="0" err="1"/>
              <a:t>www.periodni.com</a:t>
            </a:r>
            <a:r>
              <a:rPr lang="es-ES" sz="1300" dirty="0"/>
              <a:t>/</a:t>
            </a:r>
            <a:r>
              <a:rPr lang="es-ES" sz="1300" dirty="0" err="1"/>
              <a:t>rare_earth_elements.html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18560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7293"/>
          </a:xfrm>
        </p:spPr>
        <p:txBody>
          <a:bodyPr/>
          <a:lstStyle/>
          <a:p>
            <a:r>
              <a:rPr lang="es-ES" dirty="0"/>
              <a:t>Lantánidos: distribución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principales depósitos de </a:t>
            </a:r>
            <a:r>
              <a:rPr lang="es-ES" dirty="0" err="1" smtClean="0"/>
              <a:t>Ln</a:t>
            </a:r>
            <a:r>
              <a:rPr lang="es-ES" dirty="0" smtClean="0"/>
              <a:t> se encuentran en China y Estados Unidos.</a:t>
            </a:r>
          </a:p>
          <a:p>
            <a:pPr lvl="1"/>
            <a:r>
              <a:rPr lang="es-ES" dirty="0" smtClean="0"/>
              <a:t>Actualmente China controla el 90% del abastecimiento mundial de metales de tierras raras.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908869"/>
            <a:ext cx="7124700" cy="1358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8" y="4320851"/>
            <a:ext cx="2269535" cy="18053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6167581"/>
            <a:ext cx="284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Monacita</a:t>
            </a:r>
            <a:r>
              <a:rPr lang="es-ES" sz="1400" dirty="0" smtClean="0"/>
              <a:t>: CePO</a:t>
            </a:r>
            <a:r>
              <a:rPr lang="es-ES" sz="1400" baseline="-25000" dirty="0" smtClean="0"/>
              <a:t>4</a:t>
            </a:r>
            <a:r>
              <a:rPr lang="es-ES" sz="1400" dirty="0" smtClean="0"/>
              <a:t>, LaPO</a:t>
            </a:r>
            <a:r>
              <a:rPr lang="es-ES" sz="1400" baseline="-25000" dirty="0" smtClean="0"/>
              <a:t>4</a:t>
            </a:r>
            <a:r>
              <a:rPr lang="es-ES" sz="1400" dirty="0" smtClean="0"/>
              <a:t>, NdPO</a:t>
            </a:r>
            <a:r>
              <a:rPr lang="es-ES" sz="1400" baseline="-25000" dirty="0" smtClean="0"/>
              <a:t>4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657" y="4267769"/>
            <a:ext cx="1892364" cy="192390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44826" y="6167581"/>
            <a:ext cx="1515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Xenotima: YPO</a:t>
            </a:r>
            <a:r>
              <a:rPr lang="es-ES" sz="1400" baseline="-25000" dirty="0" smtClean="0"/>
              <a:t>4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382" y="4421356"/>
            <a:ext cx="2167418" cy="170480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67528" y="6191672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Bastnaesita</a:t>
            </a:r>
            <a:r>
              <a:rPr lang="es-ES" sz="1400" dirty="0" smtClean="0"/>
              <a:t>: (Ce, La, Y) CO</a:t>
            </a:r>
            <a:r>
              <a:rPr lang="es-ES" sz="1400" baseline="-25000" dirty="0" smtClean="0"/>
              <a:t>3</a:t>
            </a:r>
            <a:r>
              <a:rPr lang="es-ES" sz="1400" dirty="0" smtClean="0"/>
              <a:t>F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2081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7819"/>
          </a:xfrm>
        </p:spPr>
        <p:txBody>
          <a:bodyPr/>
          <a:lstStyle/>
          <a:p>
            <a:r>
              <a:rPr lang="es-ES" dirty="0"/>
              <a:t>Lantánidos: </a:t>
            </a:r>
            <a:r>
              <a:rPr lang="es-ES" dirty="0" smtClean="0"/>
              <a:t>historia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0" y="120624"/>
            <a:ext cx="7280585" cy="6737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91" y="1398412"/>
            <a:ext cx="3348013" cy="38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2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3924 -0.001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1102</TotalTime>
  <Words>1259</Words>
  <Application>Microsoft Macintosh PowerPoint</Application>
  <PresentationFormat>Presentación en pantalla (4:3)</PresentationFormat>
  <Paragraphs>297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Ejecutivo</vt:lpstr>
      <vt:lpstr>Bloque f: lantánidos y actínidos</vt:lpstr>
      <vt:lpstr>Ubicación en la tabla períodica</vt:lpstr>
      <vt:lpstr>Comparación de propiedades periódicas de grupo 3 y 4</vt:lpstr>
      <vt:lpstr>Lantánidos (tierras raras)</vt:lpstr>
      <vt:lpstr>Lantánidos</vt:lpstr>
      <vt:lpstr>Lantánidos: generalidades</vt:lpstr>
      <vt:lpstr>Lantánidos: abundancia </vt:lpstr>
      <vt:lpstr>Lantánidos: distribución </vt:lpstr>
      <vt:lpstr>Lantánidos: historia</vt:lpstr>
      <vt:lpstr>Lantánidos: extracción de los minerales</vt:lpstr>
      <vt:lpstr>Lantánidos: separación</vt:lpstr>
      <vt:lpstr>Lantánidos: características químicas</vt:lpstr>
      <vt:lpstr>Lantánidos: reacciones</vt:lpstr>
      <vt:lpstr>Usos</vt:lpstr>
      <vt:lpstr>Lantánidos: curiosidades</vt:lpstr>
      <vt:lpstr>Actínidos (metales de transición interna)</vt:lpstr>
      <vt:lpstr>Actínidos</vt:lpstr>
      <vt:lpstr>Actínidos: isótopos </vt:lpstr>
      <vt:lpstr>Actínidos: generalidades</vt:lpstr>
      <vt:lpstr>Actínidos: distribución</vt:lpstr>
      <vt:lpstr>Actínidos: historia</vt:lpstr>
      <vt:lpstr>Actínidos: reacciones</vt:lpstr>
      <vt:lpstr>Actínidos: reacciones</vt:lpstr>
      <vt:lpstr>Actínidos: usos</vt:lpstr>
      <vt:lpstr>Actínidos: curiosidades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Andrea Rodríguez Solano</dc:creator>
  <cp:lastModifiedBy>Laura Andrea Rodríguez Solano</cp:lastModifiedBy>
  <cp:revision>58</cp:revision>
  <dcterms:created xsi:type="dcterms:W3CDTF">2012-10-29T21:45:39Z</dcterms:created>
  <dcterms:modified xsi:type="dcterms:W3CDTF">2012-10-31T19:00:35Z</dcterms:modified>
</cp:coreProperties>
</file>