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9"/>
  </p:notesMasterIdLst>
  <p:sldIdLst>
    <p:sldId id="265" r:id="rId2"/>
    <p:sldId id="266" r:id="rId3"/>
    <p:sldId id="267" r:id="rId4"/>
    <p:sldId id="268" r:id="rId5"/>
    <p:sldId id="269" r:id="rId6"/>
    <p:sldId id="285" r:id="rId7"/>
    <p:sldId id="286" r:id="rId8"/>
    <p:sldId id="287" r:id="rId9"/>
    <p:sldId id="288" r:id="rId10"/>
    <p:sldId id="289" r:id="rId11"/>
    <p:sldId id="256" r:id="rId12"/>
    <p:sldId id="257" r:id="rId13"/>
    <p:sldId id="258" r:id="rId14"/>
    <p:sldId id="262" r:id="rId15"/>
    <p:sldId id="259" r:id="rId16"/>
    <p:sldId id="263" r:id="rId17"/>
    <p:sldId id="264" r:id="rId18"/>
    <p:sldId id="280" r:id="rId19"/>
    <p:sldId id="281" r:id="rId20"/>
    <p:sldId id="282" r:id="rId21"/>
    <p:sldId id="283" r:id="rId22"/>
    <p:sldId id="284" r:id="rId23"/>
    <p:sldId id="290" r:id="rId24"/>
    <p:sldId id="291" r:id="rId25"/>
    <p:sldId id="292" r:id="rId26"/>
    <p:sldId id="293" r:id="rId27"/>
    <p:sldId id="275" r:id="rId28"/>
    <p:sldId id="277" r:id="rId29"/>
    <p:sldId id="276" r:id="rId30"/>
    <p:sldId id="278" r:id="rId31"/>
    <p:sldId id="279" r:id="rId32"/>
    <p:sldId id="270" r:id="rId33"/>
    <p:sldId id="271" r:id="rId34"/>
    <p:sldId id="272" r:id="rId35"/>
    <p:sldId id="273" r:id="rId36"/>
    <p:sldId id="274" r:id="rId37"/>
    <p:sldId id="260" r:id="rId38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6FCF"/>
    <a:srgbClr val="223BBA"/>
    <a:srgbClr val="E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9D35-3C5C-EB45-897A-51578709AFF4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D1CD5-3F0A-A84C-A5C4-E1D2686685F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04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1CD5-3F0A-A84C-A5C4-E1D2686685F8}" type="slidenum">
              <a:rPr lang="es-ES_tradnl" smtClean="0"/>
              <a:t>11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586369-7C64-5942-914C-A623E42038F0}" type="datetimeFigureOut">
              <a:rPr lang="es-ES_tradnl" smtClean="0"/>
              <a:t>10/14/13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030C92F-BB91-0740-8161-F7213B3C6CFB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oogle.com.mx/url?sa=i&amp;rct=j&amp;q=&amp;esrc=s&amp;frm=1&amp;source=images&amp;cd=&amp;cad=rja&amp;docid=hqOnwC9j1prZmM&amp;tbnid=yvXogMT1PSDaoM:&amp;ved=0CAUQjRw&amp;url=http://losmetalesalcalinos.blogspot.com/2012/05/efectos-sobre-la-salud-y-el-medio.html&amp;ei=4W9XUv7eIcGnrAGJ5YHwAg&amp;bvm=bv.53899372,d.aWM&amp;psig=AFQjCNFSYaVZmFqXmGKJHBoq0W3qf9f17g&amp;ust=1381548350156864" TargetMode="External"/><Relationship Id="rId3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quimica.laguia2000.com/reacciones-quimicas/obtencion-del-sodio" TargetMode="External"/><Relationship Id="rId4" Type="http://schemas.openxmlformats.org/officeDocument/2006/relationships/hyperlink" Target="http://www.profesorenlinea.cl/Quimica/Potasio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quimicaweb.net/tablaperiodica/paginas/sodio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               </a:t>
            </a:r>
            <a:r>
              <a:rPr lang="en-US" sz="4400" dirty="0" err="1" smtClean="0"/>
              <a:t>Hidrógeno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485426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800" dirty="0" err="1" smtClean="0"/>
              <a:t>Es</a:t>
            </a:r>
            <a:r>
              <a:rPr lang="en-US" sz="1800" dirty="0" smtClean="0"/>
              <a:t> el </a:t>
            </a:r>
            <a:r>
              <a:rPr lang="en-US" sz="1800" dirty="0" err="1" smtClean="0"/>
              <a:t>elemento</a:t>
            </a:r>
            <a:r>
              <a:rPr lang="en-US" sz="1800" dirty="0" smtClean="0"/>
              <a:t> </a:t>
            </a:r>
            <a:r>
              <a:rPr lang="en-US" sz="1800" dirty="0" err="1" smtClean="0"/>
              <a:t>químico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pequeño</a:t>
            </a:r>
            <a:r>
              <a:rPr lang="en-US" sz="1800" dirty="0" smtClean="0"/>
              <a:t> del </a:t>
            </a:r>
            <a:r>
              <a:rPr lang="en-US" sz="1800" dirty="0" err="1" smtClean="0"/>
              <a:t>universo</a:t>
            </a:r>
            <a:r>
              <a:rPr lang="en-US" sz="1800" dirty="0"/>
              <a:t> </a:t>
            </a:r>
            <a:r>
              <a:rPr lang="en-US" sz="1800" dirty="0" smtClean="0"/>
              <a:t>y el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abundante</a:t>
            </a:r>
            <a:r>
              <a:rPr lang="en-US" sz="1800" dirty="0" smtClean="0"/>
              <a:t> </a:t>
            </a:r>
            <a:r>
              <a:rPr lang="en-US" sz="1800" dirty="0" err="1" smtClean="0"/>
              <a:t>también</a:t>
            </a:r>
            <a:r>
              <a:rPr lang="en-US" sz="1800" dirty="0" smtClean="0"/>
              <a:t>, </a:t>
            </a:r>
            <a:r>
              <a:rPr lang="en-US" sz="1800" dirty="0" err="1" smtClean="0"/>
              <a:t>es</a:t>
            </a:r>
            <a:r>
              <a:rPr lang="en-US" sz="1800" dirty="0"/>
              <a:t> </a:t>
            </a:r>
            <a:r>
              <a:rPr lang="en-US" sz="1800" dirty="0" err="1" smtClean="0"/>
              <a:t>fusionado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el sol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producir</a:t>
            </a:r>
            <a:r>
              <a:rPr lang="en-US" sz="1800" dirty="0" smtClean="0"/>
              <a:t> </a:t>
            </a:r>
            <a:r>
              <a:rPr lang="en-US" sz="1800" dirty="0" err="1" smtClean="0"/>
              <a:t>helio</a:t>
            </a:r>
            <a:r>
              <a:rPr lang="en-US" sz="1800" dirty="0" smtClean="0"/>
              <a:t> y </a:t>
            </a:r>
            <a:r>
              <a:rPr lang="en-US" sz="1800" dirty="0" err="1" smtClean="0"/>
              <a:t>grandes</a:t>
            </a:r>
            <a:r>
              <a:rPr lang="en-US" sz="1800" dirty="0" smtClean="0"/>
              <a:t> </a:t>
            </a:r>
            <a:r>
              <a:rPr lang="en-US" sz="1800" dirty="0" err="1" smtClean="0"/>
              <a:t>cantidades</a:t>
            </a:r>
            <a:r>
              <a:rPr lang="en-US" sz="1800" dirty="0" smtClean="0"/>
              <a:t> de </a:t>
            </a:r>
            <a:r>
              <a:rPr lang="en-US" sz="1800" dirty="0" err="1" smtClean="0"/>
              <a:t>energía</a:t>
            </a:r>
            <a:r>
              <a:rPr lang="en-US" sz="18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Posee</a:t>
            </a:r>
            <a:r>
              <a:rPr lang="en-US" sz="1800" dirty="0" smtClean="0"/>
              <a:t> </a:t>
            </a:r>
            <a:r>
              <a:rPr lang="en-US" sz="1800" dirty="0" err="1" smtClean="0"/>
              <a:t>tres</a:t>
            </a:r>
            <a:r>
              <a:rPr lang="en-US" sz="1800" dirty="0" smtClean="0"/>
              <a:t> </a:t>
            </a:r>
            <a:r>
              <a:rPr lang="en-US" sz="1800" dirty="0" err="1" smtClean="0"/>
              <a:t>isótopos</a:t>
            </a:r>
            <a:r>
              <a:rPr lang="en-US" sz="1800" dirty="0" smtClean="0"/>
              <a:t>, dos de </a:t>
            </a:r>
            <a:r>
              <a:rPr lang="en-US" sz="1800" dirty="0" err="1" smtClean="0"/>
              <a:t>ellos</a:t>
            </a:r>
            <a:r>
              <a:rPr lang="en-US" sz="1800" dirty="0" smtClean="0"/>
              <a:t> son </a:t>
            </a:r>
            <a:r>
              <a:rPr lang="en-US" sz="1800" dirty="0" err="1" smtClean="0"/>
              <a:t>estables</a:t>
            </a:r>
            <a:r>
              <a:rPr lang="en-US" sz="1800" dirty="0" smtClean="0"/>
              <a:t> y </a:t>
            </a:r>
            <a:r>
              <a:rPr lang="en-US" sz="1800" dirty="0" err="1" smtClean="0"/>
              <a:t>uno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radioactivo</a:t>
            </a:r>
            <a:r>
              <a:rPr lang="en-US" sz="1800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Protio</a:t>
            </a:r>
            <a:r>
              <a:rPr lang="en-US" sz="1800" dirty="0" smtClean="0"/>
              <a:t>: </a:t>
            </a:r>
            <a:r>
              <a:rPr lang="en-US" sz="1800" dirty="0" err="1" smtClean="0"/>
              <a:t>Consta</a:t>
            </a:r>
            <a:r>
              <a:rPr lang="en-US" sz="1800" dirty="0" smtClean="0"/>
              <a:t> de un </a:t>
            </a:r>
            <a:r>
              <a:rPr lang="en-US" sz="1800" dirty="0" err="1" smtClean="0"/>
              <a:t>protón</a:t>
            </a:r>
            <a:r>
              <a:rPr lang="en-US" sz="1800" dirty="0" smtClean="0"/>
              <a:t> y un </a:t>
            </a:r>
            <a:r>
              <a:rPr lang="en-US" sz="1800" dirty="0" err="1" smtClean="0"/>
              <a:t>electrón</a:t>
            </a:r>
            <a:r>
              <a:rPr lang="en-US" sz="1800" dirty="0" smtClean="0"/>
              <a:t>, y </a:t>
            </a:r>
            <a:r>
              <a:rPr lang="en-US" sz="1800" dirty="0" err="1" smtClean="0"/>
              <a:t>es</a:t>
            </a:r>
            <a:r>
              <a:rPr lang="en-US" sz="1800" dirty="0" smtClean="0"/>
              <a:t> el </a:t>
            </a:r>
            <a:r>
              <a:rPr lang="en-US" sz="1800" dirty="0" err="1" smtClean="0"/>
              <a:t>isótopo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abundante</a:t>
            </a:r>
            <a:r>
              <a:rPr lang="en-US" sz="1800" dirty="0" smtClean="0"/>
              <a:t> con </a:t>
            </a:r>
            <a:r>
              <a:rPr lang="en-US" sz="1800" dirty="0" err="1" smtClean="0"/>
              <a:t>más</a:t>
            </a:r>
            <a:r>
              <a:rPr lang="en-US" sz="1800" dirty="0" smtClean="0"/>
              <a:t> del 99.8%</a:t>
            </a:r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Deuterio</a:t>
            </a:r>
            <a:r>
              <a:rPr lang="en-US" sz="1800" dirty="0" smtClean="0"/>
              <a:t>: </a:t>
            </a:r>
            <a:r>
              <a:rPr lang="en-US" sz="1800" dirty="0" err="1" smtClean="0"/>
              <a:t>Consta</a:t>
            </a:r>
            <a:r>
              <a:rPr lang="en-US" sz="1800" dirty="0" smtClean="0"/>
              <a:t> de un </a:t>
            </a:r>
            <a:r>
              <a:rPr lang="en-US" sz="1800" dirty="0" err="1" smtClean="0"/>
              <a:t>protón</a:t>
            </a:r>
            <a:r>
              <a:rPr lang="en-US" sz="1800" dirty="0" smtClean="0"/>
              <a:t> y un </a:t>
            </a:r>
            <a:r>
              <a:rPr lang="en-US" sz="1800" dirty="0" err="1" smtClean="0"/>
              <a:t>neutrón</a:t>
            </a:r>
            <a:r>
              <a:rPr lang="en-US" sz="1800" dirty="0" smtClean="0"/>
              <a:t> en el </a:t>
            </a:r>
            <a:r>
              <a:rPr lang="en-US" sz="1800" dirty="0" err="1" smtClean="0"/>
              <a:t>núcleo</a:t>
            </a:r>
            <a:r>
              <a:rPr lang="en-US" sz="1800" dirty="0" smtClean="0"/>
              <a:t> y un </a:t>
            </a:r>
            <a:r>
              <a:rPr lang="en-US" sz="1800" dirty="0" err="1" smtClean="0"/>
              <a:t>electrón</a:t>
            </a:r>
            <a:r>
              <a:rPr lang="en-US" sz="1800" dirty="0" smtClean="0"/>
              <a:t> </a:t>
            </a:r>
            <a:r>
              <a:rPr lang="en-US" sz="1800" dirty="0" err="1" smtClean="0"/>
              <a:t>orbitando</a:t>
            </a:r>
            <a:r>
              <a:rPr lang="en-US" sz="1800" dirty="0" smtClean="0"/>
              <a:t>,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extremadamente</a:t>
            </a:r>
            <a:r>
              <a:rPr lang="en-US" sz="1800" dirty="0" smtClean="0"/>
              <a:t> </a:t>
            </a:r>
            <a:r>
              <a:rPr lang="en-US" sz="1800" dirty="0" err="1" smtClean="0"/>
              <a:t>escaso</a:t>
            </a:r>
            <a:r>
              <a:rPr lang="en-US" sz="1800" dirty="0" smtClean="0"/>
              <a:t>, con tan solo </a:t>
            </a:r>
            <a:r>
              <a:rPr lang="en-US" sz="1800" dirty="0" err="1" smtClean="0"/>
              <a:t>menos</a:t>
            </a:r>
            <a:r>
              <a:rPr lang="en-US" sz="1800" dirty="0" smtClean="0"/>
              <a:t> del 0.015%. </a:t>
            </a:r>
            <a:r>
              <a:rPr lang="en-US" sz="1800" dirty="0" err="1"/>
              <a:t>E</a:t>
            </a:r>
            <a:r>
              <a:rPr lang="en-US" sz="1800" dirty="0" err="1" smtClean="0"/>
              <a:t>s</a:t>
            </a:r>
            <a:r>
              <a:rPr lang="en-US" sz="1800" dirty="0" smtClean="0"/>
              <a:t> </a:t>
            </a:r>
            <a:r>
              <a:rPr lang="en-US" sz="1800" dirty="0" err="1" smtClean="0"/>
              <a:t>estable</a:t>
            </a:r>
            <a:r>
              <a:rPr lang="en-US" sz="1800" dirty="0" smtClean="0"/>
              <a:t>.</a:t>
            </a:r>
          </a:p>
          <a:p>
            <a:pPr marL="0" indent="0"/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Tritio</a:t>
            </a:r>
            <a:r>
              <a:rPr lang="en-US" sz="1800" dirty="0" smtClean="0"/>
              <a:t>: </a:t>
            </a:r>
            <a:r>
              <a:rPr lang="en-US" sz="1800" dirty="0" err="1" smtClean="0"/>
              <a:t>Es</a:t>
            </a:r>
            <a:r>
              <a:rPr lang="en-US" sz="1800" dirty="0" smtClean="0"/>
              <a:t> el </a:t>
            </a:r>
            <a:r>
              <a:rPr lang="en-US" sz="1800" dirty="0" err="1" smtClean="0"/>
              <a:t>isótopo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grande</a:t>
            </a:r>
            <a:r>
              <a:rPr lang="en-US" sz="1800" dirty="0" smtClean="0"/>
              <a:t> de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</a:t>
            </a:r>
            <a:r>
              <a:rPr lang="en-US" sz="1800" dirty="0" err="1" smtClean="0"/>
              <a:t>conocido</a:t>
            </a:r>
            <a:r>
              <a:rPr lang="en-US" sz="1800" dirty="0" smtClean="0"/>
              <a:t>, con dos </a:t>
            </a:r>
            <a:r>
              <a:rPr lang="en-US" sz="1800" dirty="0" err="1" smtClean="0"/>
              <a:t>neutrones</a:t>
            </a:r>
            <a:r>
              <a:rPr lang="en-US" sz="1800" dirty="0" smtClean="0"/>
              <a:t> y un </a:t>
            </a:r>
            <a:r>
              <a:rPr lang="en-US" sz="1800" dirty="0" err="1" smtClean="0"/>
              <a:t>protón</a:t>
            </a:r>
            <a:r>
              <a:rPr lang="en-US" sz="1800" dirty="0" smtClean="0"/>
              <a:t> el el </a:t>
            </a:r>
            <a:r>
              <a:rPr lang="en-US" sz="1800" dirty="0" err="1" smtClean="0"/>
              <a:t>núcleo</a:t>
            </a:r>
            <a:r>
              <a:rPr lang="en-US" sz="1800" dirty="0" smtClean="0"/>
              <a:t>, </a:t>
            </a:r>
            <a:r>
              <a:rPr lang="en-US" sz="1800" dirty="0" err="1" smtClean="0"/>
              <a:t>posee</a:t>
            </a:r>
            <a:r>
              <a:rPr lang="en-US" sz="1800" dirty="0" smtClean="0"/>
              <a:t> un solo </a:t>
            </a:r>
            <a:r>
              <a:rPr lang="en-US" sz="1800" dirty="0" err="1" smtClean="0"/>
              <a:t>electrón</a:t>
            </a:r>
            <a:r>
              <a:rPr lang="en-US" sz="1800" dirty="0" smtClean="0"/>
              <a:t>: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radioactivo</a:t>
            </a:r>
            <a:r>
              <a:rPr lang="en-US" sz="1800" dirty="0" smtClean="0"/>
              <a:t> y </a:t>
            </a:r>
            <a:r>
              <a:rPr lang="en-US" sz="1800" dirty="0" err="1" smtClean="0"/>
              <a:t>tiene</a:t>
            </a:r>
            <a:r>
              <a:rPr lang="en-US" sz="1800" dirty="0" smtClean="0"/>
              <a:t> un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de </a:t>
            </a:r>
            <a:r>
              <a:rPr lang="en-US" sz="1800" dirty="0" err="1" smtClean="0"/>
              <a:t>vida</a:t>
            </a:r>
            <a:r>
              <a:rPr lang="en-US" sz="1800" dirty="0" smtClean="0"/>
              <a:t> media de 12.3 </a:t>
            </a:r>
            <a:r>
              <a:rPr lang="en-US" sz="1800" dirty="0" err="1" smtClean="0"/>
              <a:t>años</a:t>
            </a:r>
            <a:r>
              <a:rPr lang="en-US" sz="1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4071056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curiosidades</a:t>
            </a:r>
            <a:endParaRPr lang="en-US" sz="4400" dirty="0"/>
          </a:p>
        </p:txBody>
      </p:sp>
      <p:pic>
        <p:nvPicPr>
          <p:cNvPr id="4" name="Picture 3" descr="7-up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7" y="1116630"/>
            <a:ext cx="25923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37px-7_Up_Logo_Pep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029230"/>
            <a:ext cx="2257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25px-Lithium-citrate-2D-skele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7" y="3744647"/>
            <a:ext cx="33845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8550" y="4410252"/>
            <a:ext cx="4895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kern="1200" dirty="0"/>
              <a:t>Bib-Label </a:t>
            </a:r>
            <a:r>
              <a:rPr lang="en-US" sz="2000" kern="1200" dirty="0" err="1"/>
              <a:t>Lithiated</a:t>
            </a:r>
            <a:r>
              <a:rPr lang="en-US" sz="2000" kern="1200" dirty="0"/>
              <a:t> Lemon-Lime Soda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sz="2000" kern="1200" dirty="0"/>
              <a:t>1929-1950</a:t>
            </a:r>
            <a:endParaRPr lang="en-US" sz="2000" kern="1200" dirty="0"/>
          </a:p>
          <a:p>
            <a:pPr algn="ctr" eaLnBrk="1" hangingPunct="1">
              <a:spcBef>
                <a:spcPct val="50000"/>
              </a:spcBef>
            </a:pPr>
            <a:r>
              <a:rPr lang="es-ES" sz="2000" b="1" kern="1200" dirty="0"/>
              <a:t>Citrato de Litio</a:t>
            </a:r>
            <a:r>
              <a:rPr lang="en-US" sz="2000" kern="1200" dirty="0"/>
              <a:t> (Li</a:t>
            </a:r>
            <a:r>
              <a:rPr lang="en-US" sz="2000" kern="1200" baseline="-25000" dirty="0"/>
              <a:t>3</a:t>
            </a:r>
            <a:r>
              <a:rPr lang="en-US" sz="2000" kern="1200" dirty="0"/>
              <a:t>C</a:t>
            </a:r>
            <a:r>
              <a:rPr lang="en-US" sz="2000" kern="1200" baseline="-25000" dirty="0"/>
              <a:t>6</a:t>
            </a:r>
            <a:r>
              <a:rPr lang="en-US" sz="2000" kern="1200" dirty="0"/>
              <a:t>H</a:t>
            </a:r>
            <a:r>
              <a:rPr lang="en-US" sz="2000" kern="1200" baseline="-25000" dirty="0"/>
              <a:t>5</a:t>
            </a:r>
            <a:r>
              <a:rPr lang="en-US" sz="2000" kern="1200" dirty="0"/>
              <a:t>O</a:t>
            </a:r>
            <a:r>
              <a:rPr lang="en-US" sz="2000" kern="1200" baseline="-25000" dirty="0"/>
              <a:t>7</a:t>
            </a:r>
            <a:r>
              <a:rPr lang="en-US" sz="2000" kern="1200" dirty="0"/>
              <a:t>)</a:t>
            </a:r>
            <a:r>
              <a:rPr lang="en-US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0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0766" y="463197"/>
            <a:ext cx="7772400" cy="1470025"/>
          </a:xfrm>
        </p:spPr>
        <p:txBody>
          <a:bodyPr/>
          <a:lstStyle/>
          <a:p>
            <a:r>
              <a:rPr lang="es-ES_tradnl" dirty="0" err="1" smtClean="0">
                <a:latin typeface="Marker Felt"/>
                <a:cs typeface="Marker Felt"/>
              </a:rPr>
              <a:t>Na</a:t>
            </a:r>
            <a:r>
              <a:rPr lang="es-ES_tradnl" dirty="0" smtClean="0">
                <a:latin typeface="Marker Felt"/>
                <a:cs typeface="Marker Felt"/>
              </a:rPr>
              <a:t/>
            </a:r>
            <a:br>
              <a:rPr lang="es-ES_tradnl" dirty="0" smtClean="0">
                <a:latin typeface="Marker Felt"/>
                <a:cs typeface="Marker Felt"/>
              </a:rPr>
            </a:br>
            <a:r>
              <a:rPr lang="es-ES_tradnl" dirty="0" smtClean="0">
                <a:latin typeface="Marker Felt"/>
                <a:cs typeface="Marker Felt"/>
              </a:rPr>
              <a:t>SODIO</a:t>
            </a:r>
            <a:endParaRPr lang="es-ES_tradnl" dirty="0">
              <a:latin typeface="Marker Felt"/>
              <a:cs typeface="Marker Fe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" y="0"/>
            <a:ext cx="4304168" cy="42684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64667" y="2560317"/>
            <a:ext cx="3683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smtClean="0"/>
              <a:t>Metal </a:t>
            </a:r>
            <a:r>
              <a:rPr lang="es-ES_tradnl" dirty="0"/>
              <a:t>m</a:t>
            </a:r>
            <a:r>
              <a:rPr lang="es-ES_tradnl" dirty="0" smtClean="0"/>
              <a:t>uy blando y reactivo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Se </a:t>
            </a:r>
            <a:r>
              <a:rPr lang="es-ES_tradnl" dirty="0"/>
              <a:t>oxida fácilmente al exponerlo al </a:t>
            </a:r>
            <a:r>
              <a:rPr lang="es-ES_tradnl" dirty="0" smtClean="0"/>
              <a:t>aire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Reacciona </a:t>
            </a:r>
            <a:r>
              <a:rPr lang="es-ES_tradnl" dirty="0"/>
              <a:t>violentamente con el agua</a:t>
            </a:r>
            <a:r>
              <a:rPr lang="es-ES_tradnl" dirty="0" smtClean="0"/>
              <a:t> </a:t>
            </a:r>
          </a:p>
          <a:p>
            <a:pPr algn="ctr"/>
            <a:r>
              <a:rPr lang="es-ES_tradnl" dirty="0" smtClean="0"/>
              <a:t>2Na</a:t>
            </a:r>
            <a:r>
              <a:rPr lang="es-ES_tradnl" baseline="-25000" dirty="0"/>
              <a:t>(s)</a:t>
            </a:r>
            <a:r>
              <a:rPr lang="es-ES_tradnl" dirty="0"/>
              <a:t> + </a:t>
            </a:r>
            <a:r>
              <a:rPr lang="es-ES_tradnl" dirty="0" smtClean="0"/>
              <a:t>2H</a:t>
            </a:r>
            <a:r>
              <a:rPr lang="es-ES_tradnl" baseline="-25000" dirty="0" smtClean="0"/>
              <a:t>2</a:t>
            </a:r>
            <a:r>
              <a:rPr lang="es-ES_tradnl" dirty="0" smtClean="0"/>
              <a:t>O(l) </a:t>
            </a:r>
            <a:r>
              <a:rPr lang="es-ES_tradnl" dirty="0"/>
              <a:t>--&gt; 2NaOH</a:t>
            </a:r>
            <a:r>
              <a:rPr lang="es-ES_tradnl" baseline="-25000" dirty="0"/>
              <a:t>(</a:t>
            </a:r>
            <a:r>
              <a:rPr lang="es-ES_tradnl" baseline="-25000" dirty="0" err="1" smtClean="0"/>
              <a:t>ac</a:t>
            </a:r>
            <a:r>
              <a:rPr lang="es-ES_tradnl" baseline="-25000" dirty="0" smtClean="0"/>
              <a:t>)</a:t>
            </a:r>
            <a:r>
              <a:rPr lang="es-ES_tradnl" dirty="0" smtClean="0"/>
              <a:t> </a:t>
            </a:r>
            <a:r>
              <a:rPr lang="es-ES_tradnl" dirty="0"/>
              <a:t>+ H</a:t>
            </a:r>
            <a:r>
              <a:rPr lang="es-ES_tradnl" baseline="-25000" dirty="0"/>
              <a:t>2(g)</a:t>
            </a:r>
            <a:r>
              <a:rPr lang="es-ES_tradnl" dirty="0" smtClean="0"/>
              <a:t>	</a:t>
            </a:r>
          </a:p>
          <a:p>
            <a:pPr algn="ctr"/>
            <a:r>
              <a:rPr lang="es-ES_tradnl" b="1" dirty="0" smtClean="0"/>
              <a:t>	</a:t>
            </a:r>
          </a:p>
          <a:p>
            <a:pPr algn="ctr"/>
            <a:r>
              <a:rPr lang="es-ES_tradnl" dirty="0"/>
              <a:t>S</a:t>
            </a:r>
            <a:r>
              <a:rPr lang="es-ES_tradnl" dirty="0" smtClean="0"/>
              <a:t>olamente </a:t>
            </a:r>
            <a:r>
              <a:rPr lang="es-ES_tradnl" dirty="0"/>
              <a:t>se halla en la naturaleza en combinación con otros elementos.</a:t>
            </a:r>
            <a:r>
              <a:rPr lang="es-ES_tradnl" dirty="0" smtClean="0"/>
              <a:t> </a:t>
            </a:r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861" y="4268477"/>
            <a:ext cx="2476500" cy="2463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7756"/>
            <a:ext cx="2331861" cy="2331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4667" y="635000"/>
            <a:ext cx="325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</a:t>
            </a:r>
            <a:r>
              <a:rPr lang="en-US" sz="5400" dirty="0" err="1" smtClean="0"/>
              <a:t>Sodio</a:t>
            </a:r>
            <a:endParaRPr lang="en-US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35000" y="832556"/>
          <a:ext cx="7888110" cy="521998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44055"/>
                <a:gridCol w="3944055"/>
              </a:tblGrid>
              <a:tr h="399062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CARÁCTERÍSTICAS GENERALES</a:t>
                      </a:r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Nombre:</a:t>
                      </a:r>
                      <a:r>
                        <a:rPr lang="es-ES_tradnl" baseline="0" dirty="0" smtClean="0"/>
                        <a:t> sodio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Símbolo: </a:t>
                      </a:r>
                      <a:r>
                        <a:rPr lang="es-ES_tradnl" dirty="0" err="1" smtClean="0"/>
                        <a:t>Na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Número Atómico: 11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Masa atómica (</a:t>
                      </a:r>
                      <a:r>
                        <a:rPr lang="es-ES_tradnl" dirty="0" err="1" smtClean="0"/>
                        <a:t>uma</a:t>
                      </a:r>
                      <a:r>
                        <a:rPr lang="es-ES_tradnl" dirty="0" smtClean="0"/>
                        <a:t>): 22.9898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Periodo:</a:t>
                      </a:r>
                      <a:r>
                        <a:rPr lang="es-ES_tradnl" baseline="0" dirty="0" smtClean="0"/>
                        <a:t> 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Grupo: 1 (alcalino)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Bloque: </a:t>
                      </a:r>
                      <a:r>
                        <a:rPr lang="es-ES_tradnl" dirty="0" err="1" smtClean="0"/>
                        <a:t>s</a:t>
                      </a:r>
                      <a:r>
                        <a:rPr lang="es-ES_tradnl" dirty="0" smtClean="0"/>
                        <a:t> (representativo)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Valencia y edo</a:t>
                      </a:r>
                      <a:r>
                        <a:rPr lang="es-ES_tradnl" baseline="0" dirty="0" smtClean="0"/>
                        <a:t> de oxidación: 1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bg1"/>
                          </a:solidFill>
                        </a:rPr>
                        <a:t>Propiedades periódicas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B00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solidFill>
                      <a:srgbClr val="EB008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Configuración electrónica: [</a:t>
                      </a:r>
                      <a:r>
                        <a:rPr lang="es-ES_tradnl" dirty="0" err="1" smtClean="0"/>
                        <a:t>Ne</a:t>
                      </a:r>
                      <a:r>
                        <a:rPr lang="es-ES_tradnl" dirty="0" smtClean="0"/>
                        <a:t>] 3s</a:t>
                      </a:r>
                      <a:r>
                        <a:rPr lang="es-ES_tradnl" baseline="30000" dirty="0" smtClean="0"/>
                        <a:t>1</a:t>
                      </a:r>
                      <a:endParaRPr lang="es-ES_trad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Radio atómico (Å): 1.9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Radio</a:t>
                      </a:r>
                      <a:r>
                        <a:rPr lang="es-ES_tradnl" baseline="0" dirty="0" smtClean="0"/>
                        <a:t> iónico(Å): 0,95 (+1)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Radio covalente (Å): 1.54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Energía de ionización (</a:t>
                      </a:r>
                      <a:r>
                        <a:rPr lang="es-ES_tradnl" dirty="0" err="1" smtClean="0"/>
                        <a:t>kJ</a:t>
                      </a:r>
                      <a:r>
                        <a:rPr lang="es-ES_tradnl" dirty="0" smtClean="0"/>
                        <a:t>/mol): 496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Electronegatividad: 0.9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Afinidad electrónica (</a:t>
                      </a:r>
                      <a:r>
                        <a:rPr lang="es-ES_tradnl" dirty="0" err="1" smtClean="0"/>
                        <a:t>kJ</a:t>
                      </a:r>
                      <a:r>
                        <a:rPr lang="es-ES_tradnl" dirty="0" smtClean="0"/>
                        <a:t>/mol): 53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FFFFFF"/>
                          </a:solidFill>
                        </a:rPr>
                        <a:t>Propiedades físicas</a:t>
                      </a:r>
                      <a:endParaRPr lang="es-ES_tradnl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23B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solidFill>
                      <a:srgbClr val="223BB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Densidad (</a:t>
                      </a:r>
                      <a:r>
                        <a:rPr lang="es-ES_tradnl" dirty="0" err="1" smtClean="0"/>
                        <a:t>g</a:t>
                      </a:r>
                      <a:r>
                        <a:rPr lang="es-ES_tradnl" dirty="0" smtClean="0"/>
                        <a:t>/cm3): 0.97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Color: Plateado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Punto de fusión (</a:t>
                      </a:r>
                      <a:r>
                        <a:rPr lang="es-ES_tradnl" dirty="0" err="1" smtClean="0"/>
                        <a:t>ºC</a:t>
                      </a:r>
                      <a:r>
                        <a:rPr lang="es-ES_tradnl" dirty="0" smtClean="0"/>
                        <a:t>): 98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Punto de ebullición (</a:t>
                      </a:r>
                      <a:r>
                        <a:rPr lang="es-ES_tradnl" dirty="0" err="1" smtClean="0"/>
                        <a:t>ºC</a:t>
                      </a:r>
                      <a:r>
                        <a:rPr lang="es-ES_tradnl" dirty="0" smtClean="0"/>
                        <a:t>): 883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Volumen atómico (cm3/mol): 23.7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667" y="1016000"/>
            <a:ext cx="5949244" cy="2130778"/>
          </a:xfrm>
        </p:spPr>
        <p:txBody>
          <a:bodyPr/>
          <a:lstStyle/>
          <a:p>
            <a:r>
              <a:rPr lang="es-ES_tradnl" dirty="0" smtClean="0"/>
              <a:t>Métodos de </a:t>
            </a:r>
            <a:br>
              <a:rPr lang="es-ES_tradnl" dirty="0" smtClean="0"/>
            </a:br>
            <a:r>
              <a:rPr lang="es-ES_tradnl" dirty="0" smtClean="0"/>
              <a:t>obtención 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626533" y="3612444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Proceso </a:t>
            </a:r>
            <a:r>
              <a:rPr lang="es-ES_tradnl" sz="2400" dirty="0" err="1" smtClean="0"/>
              <a:t>Downs</a:t>
            </a:r>
            <a:r>
              <a:rPr lang="es-ES_tradnl" sz="2400" dirty="0" smtClean="0"/>
              <a:t>: en una celda cilíndrica que posee un ánodo central de grafito y un cátodo de acero circundante, el </a:t>
            </a:r>
            <a:r>
              <a:rPr lang="es-ES_tradnl" sz="2400" dirty="0" err="1" smtClean="0"/>
              <a:t>NaCl</a:t>
            </a:r>
            <a:r>
              <a:rPr lang="es-ES_tradnl" sz="2400" dirty="0" smtClean="0"/>
              <a:t> se electroliza en el estado de fundición. </a:t>
            </a:r>
          </a:p>
          <a:p>
            <a:endParaRPr lang="es-ES_tradnl" sz="2400" dirty="0" smtClean="0"/>
          </a:p>
          <a:p>
            <a:r>
              <a:rPr lang="es-ES_tradnl" sz="2400" dirty="0"/>
              <a:t>M</a:t>
            </a:r>
            <a:r>
              <a:rPr lang="es-ES_tradnl" sz="2400" dirty="0" smtClean="0"/>
              <a:t>ezcla de </a:t>
            </a:r>
            <a:r>
              <a:rPr lang="es-ES_tradnl" sz="2400" dirty="0" err="1" smtClean="0"/>
              <a:t>CaCl</a:t>
            </a:r>
            <a:r>
              <a:rPr lang="es-ES_tradnl" sz="2400" baseline="-25000" dirty="0" err="1" smtClean="0"/>
              <a:t>2</a:t>
            </a:r>
            <a:r>
              <a:rPr lang="es-ES_tradnl" sz="2400" dirty="0" smtClean="0"/>
              <a:t> y </a:t>
            </a:r>
            <a:r>
              <a:rPr lang="es-ES_tradnl" sz="2400" dirty="0" err="1" smtClean="0"/>
              <a:t>NaCl</a:t>
            </a:r>
            <a:r>
              <a:rPr lang="es-ES_tradnl" sz="2400" dirty="0" smtClean="0"/>
              <a:t>: atenuar el punto de fusión y así reducir la temperatura de trabajo en la celda.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622300"/>
            <a:ext cx="289560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37" y="2649632"/>
            <a:ext cx="7542124" cy="3551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7778" y="889000"/>
            <a:ext cx="354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</a:t>
            </a:r>
            <a:r>
              <a:rPr lang="es-ES_tradnl" sz="2400" baseline="30000" dirty="0" smtClean="0"/>
              <a:t>+</a:t>
            </a:r>
            <a:r>
              <a:rPr lang="es-ES_tradnl" sz="2400" baseline="-25000" dirty="0" smtClean="0"/>
              <a:t>(</a:t>
            </a:r>
            <a:r>
              <a:rPr lang="es-ES_tradnl" sz="2400" baseline="-25000" dirty="0" err="1" smtClean="0"/>
              <a:t>ac</a:t>
            </a:r>
            <a:r>
              <a:rPr lang="es-ES_tradnl" sz="2400" baseline="-25000" dirty="0" smtClean="0"/>
              <a:t>)</a:t>
            </a:r>
            <a:r>
              <a:rPr lang="es-ES_tradnl" sz="2400" dirty="0" smtClean="0"/>
              <a:t>+e</a:t>
            </a:r>
            <a:r>
              <a:rPr lang="es-ES_tradnl" sz="2400" baseline="30000" dirty="0"/>
              <a:t>-</a:t>
            </a:r>
            <a:r>
              <a:rPr lang="es-ES_tradnl" sz="2400" dirty="0" smtClean="0"/>
              <a:t> →</a:t>
            </a:r>
            <a:r>
              <a:rPr lang="es-ES_tradnl" sz="2400" dirty="0" err="1" smtClean="0"/>
              <a:t>Na</a:t>
            </a:r>
            <a:r>
              <a:rPr lang="es-ES_tradnl" sz="2400" baseline="-25000" dirty="0" smtClean="0"/>
              <a:t>(l)</a:t>
            </a:r>
          </a:p>
          <a:p>
            <a:r>
              <a:rPr lang="es-ES_tradnl" sz="2400" dirty="0" smtClean="0"/>
              <a:t>2Cl</a:t>
            </a:r>
            <a:r>
              <a:rPr lang="es-ES_tradnl" sz="2400" baseline="30000" dirty="0"/>
              <a:t>-</a:t>
            </a:r>
            <a:r>
              <a:rPr lang="es-ES_tradnl" sz="2400" dirty="0" smtClean="0"/>
              <a:t> → Cl</a:t>
            </a:r>
            <a:r>
              <a:rPr lang="es-ES_tradnl" sz="2400" baseline="-25000" dirty="0" smtClean="0"/>
              <a:t>2 (g) </a:t>
            </a:r>
            <a:r>
              <a:rPr lang="es-ES_tradnl" sz="2400" dirty="0" smtClean="0"/>
              <a:t>+ 2e</a:t>
            </a:r>
            <a:r>
              <a:rPr lang="es-ES_tradnl" sz="2400" baseline="30000" dirty="0"/>
              <a:t>-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Aplicaciones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640644" y="1417638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err="1" smtClean="0"/>
              <a:t>Peparación</a:t>
            </a:r>
            <a:r>
              <a:rPr lang="es-ES_tradnl" sz="2000" dirty="0" smtClean="0"/>
              <a:t> de plomo</a:t>
            </a:r>
            <a:r>
              <a:rPr lang="es-ES_tradnl" sz="2000" dirty="0"/>
              <a:t>-</a:t>
            </a:r>
            <a:r>
              <a:rPr lang="es-ES_tradnl" sz="2000" dirty="0" err="1"/>
              <a:t>tetraetilo</a:t>
            </a:r>
            <a:r>
              <a:rPr lang="es-ES_tradnl" sz="2000" dirty="0"/>
              <a:t>, </a:t>
            </a:r>
            <a:r>
              <a:rPr lang="es-ES_tradnl" sz="2000" dirty="0" err="1"/>
              <a:t>PbEt</a:t>
            </a:r>
            <a:r>
              <a:rPr lang="es-ES_tradnl" sz="2000" baseline="-25000" dirty="0" err="1"/>
              <a:t>4</a:t>
            </a:r>
            <a:r>
              <a:rPr lang="es-ES_tradnl" sz="2000" dirty="0"/>
              <a:t>, sustancia utilizada como aditivo en las gasolinas debido a su poder antidetonante. Actualmente en </a:t>
            </a:r>
            <a:r>
              <a:rPr lang="es-ES_tradnl" sz="2000" dirty="0" smtClean="0"/>
              <a:t>desuso</a:t>
            </a:r>
          </a:p>
          <a:p>
            <a:endParaRPr lang="es-ES_tradnl" dirty="0" smtClean="0"/>
          </a:p>
          <a:p>
            <a:pPr algn="ctr"/>
            <a:r>
              <a:rPr lang="es-ES_tradnl" sz="2400" dirty="0" err="1" smtClean="0"/>
              <a:t>4NaPb</a:t>
            </a:r>
            <a:r>
              <a:rPr lang="es-ES_tradnl" sz="2400" baseline="-25000" dirty="0" smtClean="0"/>
              <a:t>(</a:t>
            </a:r>
            <a:r>
              <a:rPr lang="es-ES_tradnl" sz="2400" baseline="-25000" dirty="0" err="1"/>
              <a:t>s</a:t>
            </a:r>
            <a:r>
              <a:rPr lang="es-ES_tradnl" sz="2400" baseline="-25000" dirty="0"/>
              <a:t>) </a:t>
            </a:r>
            <a:r>
              <a:rPr lang="es-ES_tradnl" sz="2400" dirty="0"/>
              <a:t>+ 4 </a:t>
            </a:r>
            <a:r>
              <a:rPr lang="es-ES_tradnl" sz="2400" dirty="0" err="1"/>
              <a:t>C</a:t>
            </a:r>
            <a:r>
              <a:rPr lang="es-ES_tradnl" sz="2400" baseline="-25000" dirty="0" err="1"/>
              <a:t>2</a:t>
            </a:r>
            <a:r>
              <a:rPr lang="es-ES_tradnl" sz="2400" dirty="0" err="1"/>
              <a:t>H</a:t>
            </a:r>
            <a:r>
              <a:rPr lang="es-ES_tradnl" sz="2400" baseline="-25000" dirty="0" err="1"/>
              <a:t>5</a:t>
            </a:r>
            <a:r>
              <a:rPr lang="es-ES_tradnl" sz="2400" dirty="0" err="1"/>
              <a:t>Cl</a:t>
            </a:r>
            <a:r>
              <a:rPr lang="es-ES_tradnl" sz="2400" dirty="0"/>
              <a:t> </a:t>
            </a:r>
            <a:r>
              <a:rPr lang="es-ES_tradnl" sz="2400" baseline="-25000" dirty="0"/>
              <a:t>(</a:t>
            </a:r>
            <a:r>
              <a:rPr lang="es-ES_tradnl" sz="2400" baseline="-25000" dirty="0" err="1"/>
              <a:t>g</a:t>
            </a:r>
            <a:r>
              <a:rPr lang="es-ES_tradnl" sz="2400" baseline="-25000" dirty="0"/>
              <a:t>) </a:t>
            </a:r>
            <a:r>
              <a:rPr lang="es-ES_tradnl" sz="2400" dirty="0" err="1"/>
              <a:t>→</a:t>
            </a:r>
            <a:r>
              <a:rPr lang="es-ES_tradnl" sz="2400" dirty="0"/>
              <a:t> (C</a:t>
            </a:r>
            <a:r>
              <a:rPr lang="es-ES_tradnl" sz="2400" baseline="-25000" dirty="0"/>
              <a:t>2</a:t>
            </a:r>
            <a:r>
              <a:rPr lang="es-ES_tradnl" sz="2400" dirty="0"/>
              <a:t>H</a:t>
            </a:r>
            <a:r>
              <a:rPr lang="es-ES_tradnl" sz="2400" baseline="-25000" dirty="0"/>
              <a:t>5</a:t>
            </a:r>
            <a:r>
              <a:rPr lang="es-ES_tradnl" sz="2400" dirty="0"/>
              <a:t>)</a:t>
            </a:r>
            <a:r>
              <a:rPr lang="es-ES_tradnl" sz="2400" baseline="-25000" dirty="0"/>
              <a:t>4</a:t>
            </a:r>
            <a:r>
              <a:rPr lang="es-ES_tradnl" sz="2400" dirty="0"/>
              <a:t> </a:t>
            </a:r>
            <a:r>
              <a:rPr lang="es-ES_tradnl" sz="2400" dirty="0" err="1"/>
              <a:t>Pb</a:t>
            </a:r>
            <a:r>
              <a:rPr lang="es-ES_tradnl" sz="2400" baseline="-25000" dirty="0" err="1"/>
              <a:t>(l</a:t>
            </a:r>
            <a:r>
              <a:rPr lang="es-ES_tradnl" sz="2400" baseline="-25000" dirty="0"/>
              <a:t>)</a:t>
            </a:r>
            <a:r>
              <a:rPr lang="es-ES_tradnl" sz="2400" dirty="0"/>
              <a:t> + 3 </a:t>
            </a:r>
            <a:r>
              <a:rPr lang="es-ES_tradnl" sz="2400" dirty="0" err="1"/>
              <a:t>Pb</a:t>
            </a:r>
            <a:r>
              <a:rPr lang="es-ES_tradnl" sz="2400" dirty="0"/>
              <a:t> </a:t>
            </a:r>
            <a:r>
              <a:rPr lang="es-ES_tradnl" sz="2400" baseline="-25000" dirty="0"/>
              <a:t>(</a:t>
            </a:r>
            <a:r>
              <a:rPr lang="es-ES_tradnl" sz="2400" baseline="-25000" dirty="0" err="1"/>
              <a:t>s</a:t>
            </a:r>
            <a:r>
              <a:rPr lang="es-ES_tradnl" sz="2400" baseline="-25000" dirty="0"/>
              <a:t>)</a:t>
            </a:r>
            <a:r>
              <a:rPr lang="es-ES_tradnl" sz="2400" dirty="0"/>
              <a:t> + 4 </a:t>
            </a:r>
            <a:r>
              <a:rPr lang="es-ES_tradnl" sz="2400" dirty="0" err="1"/>
              <a:t>NaCl</a:t>
            </a:r>
            <a:r>
              <a:rPr lang="es-ES_tradnl" sz="2400" dirty="0"/>
              <a:t> </a:t>
            </a:r>
            <a:r>
              <a:rPr lang="es-ES_tradnl" sz="2400" baseline="-25000" dirty="0"/>
              <a:t>(</a:t>
            </a:r>
            <a:r>
              <a:rPr lang="es-ES_tradnl" sz="2400" baseline="-25000" dirty="0" err="1"/>
              <a:t>s</a:t>
            </a:r>
            <a:r>
              <a:rPr lang="es-ES_tradnl" sz="2400" baseline="-25000" dirty="0" smtClean="0"/>
              <a:t>)</a:t>
            </a:r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1" y="2987298"/>
            <a:ext cx="2857500" cy="285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29" y="4335358"/>
            <a:ext cx="1951260" cy="225001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81688" y="3499556"/>
            <a:ext cx="43885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Preparación de titanio metálico a partir de tetracloruro de titanio.</a:t>
            </a:r>
          </a:p>
          <a:p>
            <a:endParaRPr lang="es-ES_tradnl" dirty="0" smtClean="0"/>
          </a:p>
          <a:p>
            <a:r>
              <a:rPr lang="es-ES_tradnl" sz="2400" dirty="0" err="1" smtClean="0"/>
              <a:t>TiCl</a:t>
            </a:r>
            <a:r>
              <a:rPr lang="es-ES_tradnl" sz="2400" baseline="-25000" dirty="0" err="1" smtClean="0"/>
              <a:t>4</a:t>
            </a:r>
            <a:r>
              <a:rPr lang="es-ES_tradnl" sz="2400" baseline="-25000" dirty="0" smtClean="0"/>
              <a:t> (</a:t>
            </a:r>
            <a:r>
              <a:rPr lang="es-ES_tradnl" sz="2400" baseline="-25000" dirty="0" err="1" smtClean="0"/>
              <a:t>l</a:t>
            </a:r>
            <a:r>
              <a:rPr lang="es-ES_tradnl" sz="2400" baseline="-25000" dirty="0" smtClean="0"/>
              <a:t>)</a:t>
            </a:r>
            <a:r>
              <a:rPr lang="es-ES_tradnl" sz="2400" dirty="0" smtClean="0"/>
              <a:t> + 4 </a:t>
            </a:r>
            <a:r>
              <a:rPr lang="es-ES_tradnl" sz="2400" dirty="0" err="1" smtClean="0"/>
              <a:t>Na</a:t>
            </a:r>
            <a:r>
              <a:rPr lang="es-ES_tradnl" sz="2400" dirty="0" smtClean="0"/>
              <a:t> </a:t>
            </a:r>
            <a:r>
              <a:rPr lang="es-ES_tradnl" sz="2400" baseline="-25000" dirty="0" smtClean="0"/>
              <a:t>(</a:t>
            </a:r>
            <a:r>
              <a:rPr lang="es-ES_tradnl" sz="2400" baseline="-25000" dirty="0" err="1" smtClean="0"/>
              <a:t>s</a:t>
            </a:r>
            <a:r>
              <a:rPr lang="es-ES_tradnl" sz="2400" baseline="-25000" dirty="0" smtClean="0"/>
              <a:t>)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→</a:t>
            </a:r>
            <a:r>
              <a:rPr lang="es-ES_tradnl" sz="2400" dirty="0" smtClean="0"/>
              <a:t> Ti </a:t>
            </a:r>
            <a:r>
              <a:rPr lang="es-ES_tradnl" sz="2400" baseline="-25000" dirty="0" smtClean="0"/>
              <a:t>(</a:t>
            </a:r>
            <a:r>
              <a:rPr lang="es-ES_tradnl" sz="2400" baseline="-25000" dirty="0" err="1" smtClean="0"/>
              <a:t>s</a:t>
            </a:r>
            <a:r>
              <a:rPr lang="es-ES_tradnl" sz="2400" baseline="-25000" dirty="0" smtClean="0"/>
              <a:t>)</a:t>
            </a:r>
            <a:r>
              <a:rPr lang="es-ES_tradnl" sz="2400" dirty="0" smtClean="0"/>
              <a:t> + 4 </a:t>
            </a:r>
            <a:r>
              <a:rPr lang="es-ES_tradnl" sz="2400" dirty="0" err="1" smtClean="0"/>
              <a:t>NaCl</a:t>
            </a:r>
            <a:r>
              <a:rPr lang="es-ES_tradnl" sz="2400" baseline="-25000" dirty="0" err="1" smtClean="0"/>
              <a:t>(s</a:t>
            </a:r>
            <a:r>
              <a:rPr lang="es-ES_tradnl" sz="2400" baseline="-25000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64446" y="846667"/>
            <a:ext cx="469899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es-ES_tradnl" dirty="0"/>
              <a:t>R</a:t>
            </a:r>
            <a:r>
              <a:rPr lang="es-ES_tradnl" dirty="0" smtClean="0"/>
              <a:t>educción de ésteres orgánicos</a:t>
            </a:r>
          </a:p>
          <a:p>
            <a:pPr algn="ctr">
              <a:buFont typeface="Arial"/>
              <a:buChar char="•"/>
            </a:pPr>
            <a:endParaRPr lang="es-ES_tradnl" dirty="0" smtClean="0"/>
          </a:p>
          <a:p>
            <a:pPr algn="ctr">
              <a:buFont typeface="Arial"/>
              <a:buChar char="•"/>
            </a:pPr>
            <a:r>
              <a:rPr lang="es-ES_tradnl" dirty="0" smtClean="0"/>
              <a:t>El sodio, aleado con un 78% de potasio: refrigerante de reactores nucleares.</a:t>
            </a:r>
          </a:p>
          <a:p>
            <a:pPr algn="ctr">
              <a:buFont typeface="Arial"/>
              <a:buChar char="•"/>
            </a:pPr>
            <a:endParaRPr lang="es-ES_tradnl" dirty="0" smtClean="0"/>
          </a:p>
          <a:p>
            <a:pPr algn="ctr">
              <a:buFont typeface="Arial"/>
              <a:buChar char="•"/>
            </a:pPr>
            <a:r>
              <a:rPr lang="es-ES_tradnl" dirty="0"/>
              <a:t>O</a:t>
            </a:r>
            <a:r>
              <a:rPr lang="es-ES_tradnl" dirty="0" smtClean="0"/>
              <a:t>btención electrolítica industrial de cloro, hidrógeno e hidróxido de sodio.</a:t>
            </a:r>
          </a:p>
          <a:p>
            <a:pPr algn="ctr">
              <a:buFont typeface="Arial"/>
              <a:buChar char="•"/>
            </a:pPr>
            <a:endParaRPr lang="es-ES_tradnl" dirty="0" smtClean="0"/>
          </a:p>
          <a:p>
            <a:pPr algn="ctr">
              <a:buFont typeface="Arial"/>
              <a:buChar char="•"/>
            </a:pPr>
            <a:r>
              <a:rPr lang="es-ES_tradnl" dirty="0" smtClean="0"/>
              <a:t>Iluminación de lámparas mediante vapor de </a:t>
            </a:r>
            <a:r>
              <a:rPr lang="es-ES_tradnl" dirty="0" err="1" smtClean="0"/>
              <a:t>Na</a:t>
            </a:r>
            <a:endParaRPr lang="es-ES_tradnl" dirty="0" smtClean="0"/>
          </a:p>
          <a:p>
            <a:pPr algn="ctr">
              <a:buFont typeface="Arial"/>
              <a:buChar char="•"/>
            </a:pPr>
            <a:endParaRPr lang="es-ES_tradnl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6" y="3924300"/>
            <a:ext cx="3289300" cy="24638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275667" y="41910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/>
              <a:buChar char="•"/>
            </a:pPr>
            <a:r>
              <a:rPr lang="es-ES_tradnl" dirty="0" smtClean="0"/>
              <a:t>El peróxido de sodio tiene importancia para detergentes y </a:t>
            </a:r>
            <a:r>
              <a:rPr lang="es-ES_tradnl" dirty="0" err="1" smtClean="0"/>
              <a:t>blanqueantes</a:t>
            </a:r>
            <a:r>
              <a:rPr lang="es-ES_tradnl" dirty="0" smtClean="0"/>
              <a:t>.</a:t>
            </a:r>
          </a:p>
          <a:p>
            <a:pPr algn="ctr">
              <a:buFont typeface="Arial"/>
              <a:buChar char="•"/>
            </a:pPr>
            <a:endParaRPr lang="es-ES_tradnl" dirty="0" smtClean="0"/>
          </a:p>
          <a:p>
            <a:pPr algn="ctr">
              <a:buFont typeface="Arial"/>
              <a:buChar char="•"/>
            </a:pPr>
            <a:r>
              <a:rPr lang="es-ES_tradnl" dirty="0" smtClean="0"/>
              <a:t>Desodorantes, en combinación con ácidos grasos</a:t>
            </a:r>
          </a:p>
          <a:p>
            <a:pPr algn="ctr"/>
            <a:endParaRPr lang="es-ES_tradnl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40" y="1428633"/>
            <a:ext cx="2108200" cy="2463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019" y="349899"/>
            <a:ext cx="1826093" cy="18260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47282"/>
            <a:ext cx="8229600" cy="1143000"/>
          </a:xfrm>
        </p:spPr>
        <p:txBody>
          <a:bodyPr/>
          <a:lstStyle/>
          <a:p>
            <a:r>
              <a:rPr lang="es-ES_tradnl" dirty="0" smtClean="0"/>
              <a:t>Datos curiosos</a:t>
            </a:r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508000" y="1376273"/>
            <a:ext cx="2709333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s-ES_tradnl" dirty="0"/>
              <a:t>Es el metal alcalino más abundante y es el cuarto elemento metálico más abundante en la Tierra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8000" y="3084432"/>
            <a:ext cx="267364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s-ES_tradnl" dirty="0"/>
              <a:t>Es bastante abundante en el Sol y las estrellas.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79335" y="1558328"/>
            <a:ext cx="2419350" cy="2031325"/>
          </a:xfrm>
          <a:prstGeom prst="rect">
            <a:avLst/>
          </a:prstGeom>
          <a:solidFill>
            <a:srgbClr val="FF6FCF"/>
          </a:solidFill>
        </p:spPr>
        <p:txBody>
          <a:bodyPr wrap="square">
            <a:spAutoFit/>
          </a:bodyPr>
          <a:lstStyle/>
          <a:p>
            <a:r>
              <a:rPr lang="es-ES_tradnl" dirty="0" smtClean="0"/>
              <a:t>El ion </a:t>
            </a:r>
            <a:r>
              <a:rPr lang="es-ES_tradnl" dirty="0" err="1" smtClean="0"/>
              <a:t>Na</a:t>
            </a:r>
            <a:r>
              <a:rPr lang="es-ES_tradnl" baseline="30000" dirty="0" smtClean="0"/>
              <a:t>+</a:t>
            </a:r>
            <a:r>
              <a:rPr lang="es-ES_tradnl" dirty="0" smtClean="0"/>
              <a:t> es muy importante para los seres vivos, para la transmisión del impulso nervioso, el mantenimiento del volumen celular.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61" y="274281"/>
            <a:ext cx="2374900" cy="34163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54774" y="4135082"/>
            <a:ext cx="4572000" cy="2308324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es-ES_tradnl" dirty="0"/>
              <a:t>Los minerales más importantes </a:t>
            </a:r>
            <a:r>
              <a:rPr lang="es-ES_tradnl" dirty="0" smtClean="0"/>
              <a:t>son:</a:t>
            </a:r>
          </a:p>
          <a:p>
            <a:r>
              <a:rPr lang="es-ES_tradnl" dirty="0" smtClean="0"/>
              <a:t>el </a:t>
            </a:r>
            <a:r>
              <a:rPr lang="es-ES_tradnl" dirty="0"/>
              <a:t>feldespato de sodio o albita [</a:t>
            </a:r>
            <a:r>
              <a:rPr lang="es-ES_tradnl" dirty="0" err="1"/>
              <a:t>NaAlSi</a:t>
            </a:r>
            <a:r>
              <a:rPr lang="es-ES_tradnl" baseline="-25000" dirty="0" err="1"/>
              <a:t>3</a:t>
            </a:r>
            <a:r>
              <a:rPr lang="es-ES_tradnl" dirty="0" err="1"/>
              <a:t>O</a:t>
            </a:r>
            <a:r>
              <a:rPr lang="es-ES_tradnl" baseline="-25000" dirty="0" err="1"/>
              <a:t>8</a:t>
            </a:r>
            <a:r>
              <a:rPr lang="es-ES_tradnl" dirty="0"/>
              <a:t>]</a:t>
            </a:r>
            <a:r>
              <a:rPr lang="es-ES_tradnl" dirty="0" smtClean="0"/>
              <a:t>,</a:t>
            </a:r>
          </a:p>
          <a:p>
            <a:r>
              <a:rPr lang="es-ES_tradnl" dirty="0" smtClean="0"/>
              <a:t>la </a:t>
            </a:r>
            <a:r>
              <a:rPr lang="es-ES_tradnl" dirty="0"/>
              <a:t>sal </a:t>
            </a:r>
            <a:r>
              <a:rPr lang="es-ES_tradnl" dirty="0" smtClean="0"/>
              <a:t>común [</a:t>
            </a:r>
            <a:r>
              <a:rPr lang="es-ES_tradnl" dirty="0" err="1"/>
              <a:t>NaCl</a:t>
            </a:r>
            <a:r>
              <a:rPr lang="es-ES_tradnl" dirty="0"/>
              <a:t>],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nitrato </a:t>
            </a:r>
            <a:r>
              <a:rPr lang="es-ES_tradnl" dirty="0"/>
              <a:t>de </a:t>
            </a:r>
            <a:r>
              <a:rPr lang="es-ES_tradnl" dirty="0" smtClean="0"/>
              <a:t>sodio (</a:t>
            </a:r>
            <a:r>
              <a:rPr lang="es-ES_tradnl" dirty="0" err="1"/>
              <a:t>NaNO</a:t>
            </a:r>
            <a:r>
              <a:rPr lang="es-ES_tradnl" baseline="-25000" dirty="0" err="1"/>
              <a:t>3</a:t>
            </a:r>
            <a:r>
              <a:rPr lang="es-ES_tradnl" dirty="0"/>
              <a:t>),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la </a:t>
            </a:r>
            <a:r>
              <a:rPr lang="es-ES_tradnl" dirty="0"/>
              <a:t>sosa o </a:t>
            </a:r>
            <a:r>
              <a:rPr lang="es-ES_tradnl" dirty="0" err="1" smtClean="0"/>
              <a:t>natrón[</a:t>
            </a:r>
            <a:r>
              <a:rPr lang="es-ES_tradnl" dirty="0" err="1"/>
              <a:t>Na</a:t>
            </a:r>
            <a:r>
              <a:rPr lang="es-ES_tradnl" baseline="-25000" dirty="0" err="1"/>
              <a:t>2</a:t>
            </a:r>
            <a:r>
              <a:rPr lang="es-ES_tradnl" dirty="0" err="1"/>
              <a:t>CO</a:t>
            </a:r>
            <a:r>
              <a:rPr lang="es-ES_tradnl" baseline="-25000" dirty="0" err="1"/>
              <a:t>3</a:t>
            </a:r>
            <a:r>
              <a:rPr lang="es-ES_tradnl" dirty="0"/>
              <a:t>.10H</a:t>
            </a:r>
            <a:r>
              <a:rPr lang="es-ES_tradnl" baseline="-25000" dirty="0"/>
              <a:t>2</a:t>
            </a:r>
            <a:r>
              <a:rPr lang="es-ES_tradnl" dirty="0"/>
              <a:t>O],</a:t>
            </a:r>
            <a:r>
              <a:rPr lang="es-ES_tradnl" dirty="0" smtClean="0"/>
              <a:t> </a:t>
            </a:r>
          </a:p>
          <a:p>
            <a:r>
              <a:rPr lang="es-ES_tradnl" dirty="0" err="1" smtClean="0"/>
              <a:t>mirabilita</a:t>
            </a:r>
            <a:r>
              <a:rPr lang="es-ES_tradnl" dirty="0" smtClean="0"/>
              <a:t> </a:t>
            </a:r>
            <a:r>
              <a:rPr lang="es-ES_tradnl" dirty="0"/>
              <a:t>o sal de </a:t>
            </a:r>
            <a:r>
              <a:rPr lang="es-ES_tradnl" dirty="0" err="1"/>
              <a:t>Glauber</a:t>
            </a:r>
            <a:r>
              <a:rPr lang="es-ES_tradnl" dirty="0"/>
              <a:t> [</a:t>
            </a:r>
            <a:r>
              <a:rPr lang="es-ES_tradnl" dirty="0" err="1"/>
              <a:t>Na</a:t>
            </a:r>
            <a:r>
              <a:rPr lang="es-ES_tradnl" baseline="-25000" dirty="0" err="1"/>
              <a:t>2</a:t>
            </a:r>
            <a:r>
              <a:rPr lang="es-ES_tradnl" dirty="0" err="1"/>
              <a:t>SO</a:t>
            </a:r>
            <a:r>
              <a:rPr lang="es-ES_tradnl" baseline="-25000" dirty="0" err="1"/>
              <a:t>4</a:t>
            </a:r>
            <a:r>
              <a:rPr lang="es-ES_tradnl" dirty="0"/>
              <a:t>.10H</a:t>
            </a:r>
            <a:r>
              <a:rPr lang="es-ES_tradnl" baseline="-25000" dirty="0"/>
              <a:t>2</a:t>
            </a:r>
            <a:r>
              <a:rPr lang="es-ES_tradnl" dirty="0"/>
              <a:t>O],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criolita </a:t>
            </a:r>
            <a:r>
              <a:rPr lang="es-ES_tradnl" dirty="0"/>
              <a:t>[</a:t>
            </a:r>
            <a:r>
              <a:rPr lang="es-ES_tradnl" dirty="0" err="1"/>
              <a:t>Na</a:t>
            </a:r>
            <a:r>
              <a:rPr lang="es-ES_tradnl" baseline="-25000" dirty="0" err="1"/>
              <a:t>3</a:t>
            </a:r>
            <a:r>
              <a:rPr lang="es-ES_tradnl" dirty="0" err="1"/>
              <a:t>AlF</a:t>
            </a:r>
            <a:r>
              <a:rPr lang="es-ES_tradnl" baseline="-25000" dirty="0" err="1"/>
              <a:t>6</a:t>
            </a:r>
            <a:r>
              <a:rPr lang="es-ES_tradnl" dirty="0"/>
              <a:t>],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lapislázuli </a:t>
            </a:r>
            <a:r>
              <a:rPr lang="es-ES_tradnl" dirty="0"/>
              <a:t>[</a:t>
            </a:r>
            <a:r>
              <a:rPr lang="es-ES_tradnl" dirty="0" err="1"/>
              <a:t>3NaAlSiO</a:t>
            </a:r>
            <a:r>
              <a:rPr lang="es-ES_tradnl" baseline="-25000" dirty="0" err="1"/>
              <a:t>4</a:t>
            </a:r>
            <a:r>
              <a:rPr lang="es-ES_tradnl" dirty="0"/>
              <a:t>.</a:t>
            </a:r>
            <a:r>
              <a:rPr lang="es-ES_tradnl" dirty="0" err="1"/>
              <a:t>Na</a:t>
            </a:r>
            <a:r>
              <a:rPr lang="es-ES_tradnl" baseline="-25000" dirty="0" err="1"/>
              <a:t>2</a:t>
            </a:r>
            <a:r>
              <a:rPr lang="es-ES_tradnl" dirty="0" err="1"/>
              <a:t>S</a:t>
            </a:r>
            <a:r>
              <a:rPr lang="es-ES_tradnl" dirty="0" smtClean="0"/>
              <a:t>], entre otros.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4" y="4276192"/>
            <a:ext cx="2533650" cy="18977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POTASIO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22960" y="1234281"/>
            <a:ext cx="752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/>
              <a:t>C</a:t>
            </a:r>
            <a:r>
              <a:rPr lang="es-ES" sz="2000" dirty="0" smtClean="0"/>
              <a:t>olor </a:t>
            </a:r>
            <a:r>
              <a:rPr lang="es-ES" sz="2000" dirty="0"/>
              <a:t>blanco-plateado, suave al cortarlo, abunda en la naturaleza en los elementos relacionados con el agua salada y otros minerales, se parece químicamente al </a:t>
            </a:r>
            <a:r>
              <a:rPr lang="es-ES" sz="2000" dirty="0" smtClean="0"/>
              <a:t>sodio.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22960" y="2599393"/>
            <a:ext cx="4694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2000" dirty="0"/>
              <a:t>Se conocen diecisiete isótopos de potasio, tres de ellos naturales </a:t>
            </a:r>
            <a:r>
              <a:rPr lang="es-ES" sz="2000" baseline="30000" dirty="0"/>
              <a:t>39</a:t>
            </a:r>
            <a:r>
              <a:rPr lang="es-ES" sz="2000" dirty="0"/>
              <a:t>K (93,3%), </a:t>
            </a:r>
            <a:r>
              <a:rPr lang="es-ES" sz="2000" baseline="30000" dirty="0"/>
              <a:t>40</a:t>
            </a:r>
            <a:r>
              <a:rPr lang="es-ES" sz="2000" dirty="0"/>
              <a:t>K (0,01%) y </a:t>
            </a:r>
            <a:r>
              <a:rPr lang="es-ES" sz="2000" baseline="30000" dirty="0"/>
              <a:t>41</a:t>
            </a:r>
            <a:r>
              <a:rPr lang="es-ES" sz="2000" dirty="0"/>
              <a:t>K (6,7%). El isótopo </a:t>
            </a:r>
            <a:r>
              <a:rPr lang="es-ES" sz="2000" baseline="30000" dirty="0"/>
              <a:t>40</a:t>
            </a:r>
            <a:r>
              <a:rPr lang="es-ES" sz="2000" dirty="0"/>
              <a:t>K, con un periodo de semidesintegración de 1,277×10</a:t>
            </a:r>
            <a:r>
              <a:rPr lang="es-ES" sz="2000" baseline="30000" dirty="0"/>
              <a:t>9</a:t>
            </a:r>
            <a:r>
              <a:rPr lang="es-ES" sz="2000" dirty="0"/>
              <a:t> años, decae a </a:t>
            </a:r>
            <a:r>
              <a:rPr lang="es-ES" sz="2000" baseline="30000" dirty="0"/>
              <a:t>40</a:t>
            </a:r>
            <a:r>
              <a:rPr lang="es-ES" sz="2000" dirty="0"/>
              <a:t>Ar (11,2%) estable mediante captura electrónica y emisión de un positrón, y el 88,8% restante a </a:t>
            </a:r>
            <a:r>
              <a:rPr lang="es-ES" sz="2000" baseline="30000" dirty="0"/>
              <a:t>40</a:t>
            </a:r>
            <a:r>
              <a:rPr lang="es-ES" sz="2000" dirty="0"/>
              <a:t>Ca mediante desintegración β.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244" y="2599393"/>
            <a:ext cx="2109249" cy="31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Usos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22960" y="1257280"/>
            <a:ext cx="7520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dirty="0" smtClean="0"/>
              <a:t>Fertilizantes</a:t>
            </a:r>
          </a:p>
          <a:p>
            <a:pPr marL="342900" indent="-342900">
              <a:buFont typeface="Arial"/>
              <a:buChar char="•"/>
            </a:pPr>
            <a:endParaRPr lang="es-ES" sz="2000" dirty="0"/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Pirotecnia.</a:t>
            </a:r>
          </a:p>
          <a:p>
            <a:pPr marL="342900" indent="-342900">
              <a:buFont typeface="Arial"/>
              <a:buChar char="•"/>
            </a:pPr>
            <a:endParaRPr lang="es-ES" sz="2000" dirty="0" smtClean="0"/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Fabricación de jabones.</a:t>
            </a:r>
          </a:p>
          <a:p>
            <a:pPr marL="342900" indent="-342900">
              <a:buFont typeface="Arial"/>
              <a:buChar char="•"/>
            </a:pPr>
            <a:endParaRPr lang="es-ES" sz="2000" dirty="0" smtClean="0"/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Fabricación de cristales.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811825"/>
            <a:ext cx="3353929" cy="2518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76" y="1257280"/>
            <a:ext cx="3410324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4400" dirty="0" err="1" smtClean="0"/>
              <a:t>Historia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1315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El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</a:t>
            </a:r>
            <a:r>
              <a:rPr lang="en-US" sz="1800" dirty="0" err="1" smtClean="0"/>
              <a:t>fue</a:t>
            </a:r>
            <a:r>
              <a:rPr lang="en-US" sz="1800" dirty="0" smtClean="0"/>
              <a:t> </a:t>
            </a:r>
            <a:r>
              <a:rPr lang="en-US" sz="1800" dirty="0" err="1" smtClean="0"/>
              <a:t>descrito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primera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/>
              <a:t>T. Von </a:t>
            </a:r>
            <a:r>
              <a:rPr lang="en-US" sz="1800" dirty="0" err="1"/>
              <a:t>Hohenheim</a:t>
            </a:r>
            <a:r>
              <a:rPr lang="en-US" sz="1800" dirty="0"/>
              <a:t> </a:t>
            </a:r>
            <a:r>
              <a:rPr lang="en-US" sz="1800" dirty="0" smtClean="0"/>
              <a:t> en el </a:t>
            </a:r>
            <a:r>
              <a:rPr lang="en-US" sz="1800" dirty="0" err="1" smtClean="0"/>
              <a:t>siglo</a:t>
            </a:r>
            <a:r>
              <a:rPr lang="en-US" sz="1800" dirty="0" smtClean="0"/>
              <a:t> XV </a:t>
            </a:r>
            <a:r>
              <a:rPr lang="en-US" sz="1800" dirty="0" err="1" smtClean="0"/>
              <a:t>obteniendolo</a:t>
            </a:r>
            <a:r>
              <a:rPr lang="en-US" sz="1800" dirty="0" smtClean="0"/>
              <a:t> </a:t>
            </a:r>
            <a:r>
              <a:rPr lang="en-US" sz="1800" dirty="0" err="1" smtClean="0"/>
              <a:t>empíricamente</a:t>
            </a:r>
            <a:r>
              <a:rPr lang="en-US" sz="1800" dirty="0" smtClean="0"/>
              <a:t> de la </a:t>
            </a:r>
            <a:r>
              <a:rPr lang="en-US" sz="1800" dirty="0" err="1" smtClean="0"/>
              <a:t>mezcla</a:t>
            </a:r>
            <a:r>
              <a:rPr lang="en-US" sz="1800" dirty="0" smtClean="0"/>
              <a:t> de </a:t>
            </a:r>
            <a:r>
              <a:rPr lang="en-US" sz="1800" dirty="0" err="1" smtClean="0"/>
              <a:t>metales</a:t>
            </a:r>
            <a:r>
              <a:rPr lang="en-US" sz="1800" dirty="0" smtClean="0"/>
              <a:t> y </a:t>
            </a:r>
            <a:r>
              <a:rPr lang="en-US" sz="1800" dirty="0" err="1" smtClean="0"/>
              <a:t>ácidos</a:t>
            </a:r>
            <a:r>
              <a:rPr lang="en-US" sz="1800" dirty="0"/>
              <a:t>.</a:t>
            </a:r>
            <a:endParaRPr lang="en-US" sz="1800" dirty="0" smtClean="0"/>
          </a:p>
          <a:p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En 1671 R. Boyle </a:t>
            </a:r>
            <a:r>
              <a:rPr lang="en-US" sz="1800" dirty="0" err="1" smtClean="0"/>
              <a:t>redescubrió</a:t>
            </a:r>
            <a:r>
              <a:rPr lang="en-US" sz="1800" dirty="0" smtClean="0"/>
              <a:t> al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y </a:t>
            </a:r>
            <a:r>
              <a:rPr lang="en-US" sz="1800" dirty="0" err="1" smtClean="0"/>
              <a:t>fue</a:t>
            </a:r>
            <a:r>
              <a:rPr lang="en-US" sz="1800" dirty="0" smtClean="0"/>
              <a:t> el </a:t>
            </a:r>
            <a:r>
              <a:rPr lang="en-US" sz="1800" dirty="0" err="1" smtClean="0"/>
              <a:t>primero</a:t>
            </a:r>
            <a:r>
              <a:rPr lang="en-US" sz="1800" dirty="0" smtClean="0"/>
              <a:t> en </a:t>
            </a:r>
            <a:r>
              <a:rPr lang="en-US" sz="1800" dirty="0" err="1" smtClean="0"/>
              <a:t>describir</a:t>
            </a:r>
            <a:r>
              <a:rPr lang="en-US" sz="1800" dirty="0" smtClean="0"/>
              <a:t> la </a:t>
            </a:r>
            <a:r>
              <a:rPr lang="en-US" sz="1800" dirty="0" err="1" smtClean="0"/>
              <a:t>reacción</a:t>
            </a:r>
            <a:r>
              <a:rPr lang="en-US" sz="1800" dirty="0" smtClean="0"/>
              <a:t> entre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limaduras</a:t>
            </a:r>
            <a:r>
              <a:rPr lang="en-US" sz="1800" dirty="0" smtClean="0"/>
              <a:t> de </a:t>
            </a:r>
            <a:r>
              <a:rPr lang="en-US" sz="1800" dirty="0" err="1" smtClean="0"/>
              <a:t>hierro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usaba</a:t>
            </a:r>
            <a:r>
              <a:rPr lang="en-US" sz="1800" dirty="0" smtClean="0"/>
              <a:t>, y el </a:t>
            </a:r>
            <a:r>
              <a:rPr lang="en-US" sz="1800" dirty="0" err="1" smtClean="0"/>
              <a:t>ácido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que</a:t>
            </a:r>
            <a:r>
              <a:rPr lang="en-US" sz="1800" dirty="0"/>
              <a:t> </a:t>
            </a:r>
            <a:r>
              <a:rPr lang="en-US" sz="1800" dirty="0" smtClean="0"/>
              <a:t>se le </a:t>
            </a:r>
            <a:r>
              <a:rPr lang="en-US" sz="1800" dirty="0" err="1" smtClean="0"/>
              <a:t>hacía</a:t>
            </a:r>
            <a:r>
              <a:rPr lang="en-US" sz="1800" dirty="0" smtClean="0"/>
              <a:t> </a:t>
            </a:r>
            <a:r>
              <a:rPr lang="en-US" sz="1800" dirty="0" err="1" smtClean="0"/>
              <a:t>reaccionar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En 1766 H. Cavendish </a:t>
            </a:r>
            <a:r>
              <a:rPr lang="en-US" sz="1800" dirty="0" err="1" smtClean="0"/>
              <a:t>fue</a:t>
            </a:r>
            <a:r>
              <a:rPr lang="en-US" sz="1800" dirty="0" smtClean="0"/>
              <a:t> el </a:t>
            </a:r>
            <a:r>
              <a:rPr lang="en-US" sz="1800" dirty="0" err="1" smtClean="0"/>
              <a:t>primero</a:t>
            </a:r>
            <a:r>
              <a:rPr lang="en-US" sz="1800" dirty="0" smtClean="0"/>
              <a:t> en </a:t>
            </a:r>
            <a:r>
              <a:rPr lang="en-US" sz="1800" dirty="0" err="1" smtClean="0"/>
              <a:t>reconocer</a:t>
            </a:r>
            <a:r>
              <a:rPr lang="en-US" sz="1800" dirty="0" smtClean="0"/>
              <a:t> al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</a:t>
            </a:r>
            <a:r>
              <a:rPr lang="en-US" sz="1800" dirty="0" err="1" smtClean="0"/>
              <a:t>sustancia</a:t>
            </a:r>
            <a:r>
              <a:rPr lang="en-US" sz="1800" dirty="0" smtClean="0"/>
              <a:t> y en </a:t>
            </a:r>
            <a:r>
              <a:rPr lang="en-US" sz="1800" dirty="0" err="1" smtClean="0"/>
              <a:t>descubrir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reacción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éste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oxigeno</a:t>
            </a:r>
            <a:r>
              <a:rPr lang="en-US" sz="1800" dirty="0" smtClean="0"/>
              <a:t>, </a:t>
            </a:r>
            <a:r>
              <a:rPr lang="en-US" sz="1800" dirty="0" err="1" smtClean="0"/>
              <a:t>producía</a:t>
            </a:r>
            <a:r>
              <a:rPr lang="en-US" sz="1800" dirty="0" smtClean="0"/>
              <a:t> </a:t>
            </a:r>
            <a:r>
              <a:rPr lang="en-US" sz="1800" dirty="0" err="1" smtClean="0"/>
              <a:t>agua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En 1783 A. Lavoisier </a:t>
            </a:r>
            <a:r>
              <a:rPr lang="en-US" sz="1800" dirty="0" err="1" smtClean="0"/>
              <a:t>dio</a:t>
            </a:r>
            <a:r>
              <a:rPr lang="en-US" sz="1800" dirty="0" smtClean="0"/>
              <a:t> al </a:t>
            </a:r>
            <a:r>
              <a:rPr lang="en-US" sz="1800" dirty="0" err="1" smtClean="0"/>
              <a:t>elemento</a:t>
            </a:r>
            <a:r>
              <a:rPr lang="en-US" sz="1800" dirty="0" smtClean="0"/>
              <a:t> el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de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,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raiz</a:t>
            </a:r>
            <a:r>
              <a:rPr lang="en-US" sz="1800" dirty="0" smtClean="0"/>
              <a:t> </a:t>
            </a:r>
            <a:r>
              <a:rPr lang="en-US" sz="1800" dirty="0" err="1" smtClean="0"/>
              <a:t>latina</a:t>
            </a:r>
            <a:r>
              <a:rPr lang="en-US" sz="1800" dirty="0" smtClean="0"/>
              <a:t> </a:t>
            </a:r>
            <a:r>
              <a:rPr lang="en-US" sz="1800" dirty="0" err="1" smtClean="0"/>
              <a:t>generador</a:t>
            </a:r>
            <a:r>
              <a:rPr lang="en-US" sz="1800" dirty="0" smtClean="0"/>
              <a:t> de </a:t>
            </a:r>
            <a:r>
              <a:rPr lang="en-US" sz="1800" dirty="0" err="1" smtClean="0"/>
              <a:t>agua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728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oBTENCIÓN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22960" y="1166842"/>
            <a:ext cx="75209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Se le encuentra en </a:t>
            </a:r>
            <a:r>
              <a:rPr lang="es-ES" dirty="0"/>
              <a:t>antiguos lechos marinos y de lagos existen grandes depósitos de minerales de potasio (carnalita, langbeinita, </a:t>
            </a:r>
            <a:r>
              <a:rPr lang="es-ES" dirty="0" smtClean="0"/>
              <a:t>polihalita </a:t>
            </a:r>
            <a:r>
              <a:rPr lang="es-ES" dirty="0"/>
              <a:t>y silvina) en los que la extracción del metal y sus sales es económicamente </a:t>
            </a:r>
            <a:r>
              <a:rPr lang="es-ES" dirty="0" smtClean="0"/>
              <a:t>viable.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método consistente en fundir la potasa y hacerla atravesar hierro calentado al blanco para obtener el </a:t>
            </a:r>
            <a:r>
              <a:rPr lang="es-ES" dirty="0" smtClean="0"/>
              <a:t>potasio. </a:t>
            </a:r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La </a:t>
            </a:r>
            <a:r>
              <a:rPr lang="es-ES" dirty="0"/>
              <a:t>obtención del potasio se realiza por electrólisis de hidróxido de potasio fundido, que siendo químicamente muy activo reacciona con el agua formando hidróxido </a:t>
            </a:r>
            <a:r>
              <a:rPr lang="es-ES" dirty="0" smtClean="0"/>
              <a:t>de potasio </a:t>
            </a:r>
            <a:r>
              <a:rPr lang="es-ES" dirty="0"/>
              <a:t>con emisión de hidrógeno en estado gaseoso, que se enciende en llama</a:t>
            </a:r>
            <a:r>
              <a:rPr lang="es-E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Reacciones</a:t>
            </a:r>
            <a:r>
              <a:rPr lang="en-US" sz="4400" dirty="0" smtClean="0"/>
              <a:t> </a:t>
            </a:r>
            <a:r>
              <a:rPr lang="en-US" sz="4400" dirty="0" err="1" smtClean="0"/>
              <a:t>más</a:t>
            </a:r>
            <a:r>
              <a:rPr lang="en-US" sz="4400" dirty="0" smtClean="0"/>
              <a:t> </a:t>
            </a:r>
            <a:r>
              <a:rPr lang="en-US" sz="4400" dirty="0" err="1" smtClean="0"/>
              <a:t>comunes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22960" y="10283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/>
              <a:t>Se oxida al exponerlo al </a:t>
            </a:r>
            <a:r>
              <a:rPr lang="es-ES" sz="2000" dirty="0" smtClean="0"/>
              <a:t>aire. </a:t>
            </a:r>
            <a:endParaRPr lang="en-US" sz="2000" dirty="0"/>
          </a:p>
          <a:p>
            <a:r>
              <a:rPr lang="es-ES" sz="2000" dirty="0"/>
              <a:t>K</a:t>
            </a:r>
            <a:r>
              <a:rPr lang="es-ES" sz="2000" baseline="-25000" dirty="0"/>
              <a:t>(s)</a:t>
            </a:r>
            <a:r>
              <a:rPr lang="es-ES" sz="2000" dirty="0"/>
              <a:t> + </a:t>
            </a:r>
            <a:r>
              <a:rPr lang="es-ES" sz="2000" dirty="0" smtClean="0"/>
              <a:t>1/2O</a:t>
            </a:r>
            <a:r>
              <a:rPr lang="es-ES" sz="2000" baseline="-25000" dirty="0" smtClean="0"/>
              <a:t>2</a:t>
            </a:r>
            <a:r>
              <a:rPr lang="es-ES" sz="2000" baseline="-25000" dirty="0"/>
              <a:t>(</a:t>
            </a:r>
            <a:r>
              <a:rPr lang="es-ES" sz="2000" baseline="-25000" dirty="0" smtClean="0"/>
              <a:t>g) </a:t>
            </a:r>
            <a:r>
              <a:rPr lang="es-ES" sz="2000" dirty="0" smtClean="0"/>
              <a:t>---------</a:t>
            </a:r>
            <a:r>
              <a:rPr lang="es-ES" sz="2000" dirty="0" smtClean="0">
                <a:sym typeface="Wingdings"/>
              </a:rPr>
              <a:t></a:t>
            </a:r>
            <a:r>
              <a:rPr lang="es-ES" sz="2000" dirty="0" smtClean="0"/>
              <a:t>  </a:t>
            </a:r>
            <a:r>
              <a:rPr lang="es-ES" sz="2000" dirty="0" smtClean="0"/>
              <a:t>K</a:t>
            </a:r>
            <a:r>
              <a:rPr lang="es-ES" sz="2000" baseline="-25000" dirty="0" smtClean="0"/>
              <a:t>2</a:t>
            </a:r>
            <a:r>
              <a:rPr lang="es-ES" sz="2000" dirty="0" smtClean="0"/>
              <a:t>O</a:t>
            </a:r>
            <a:r>
              <a:rPr lang="es-ES" sz="2000" baseline="-25000" dirty="0" smtClean="0"/>
              <a:t>(</a:t>
            </a:r>
            <a:r>
              <a:rPr lang="es-ES" sz="2000" baseline="-25000" dirty="0"/>
              <a:t>s)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s-ES" sz="2000" dirty="0"/>
              <a:t>Reacciona violentamente con el </a:t>
            </a:r>
            <a:r>
              <a:rPr lang="es-ES" sz="2000" dirty="0" smtClean="0"/>
              <a:t>agua. </a:t>
            </a:r>
            <a:endParaRPr lang="es-ES" sz="2000" dirty="0"/>
          </a:p>
          <a:p>
            <a:r>
              <a:rPr lang="en-US" sz="2000" dirty="0" smtClean="0"/>
              <a:t>2K</a:t>
            </a:r>
            <a:r>
              <a:rPr lang="en-US" sz="2000" baseline="-25000" dirty="0"/>
              <a:t>(s)</a:t>
            </a:r>
            <a:r>
              <a:rPr lang="en-US" sz="2000" dirty="0"/>
              <a:t> + 2H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(l)</a:t>
            </a:r>
            <a:r>
              <a:rPr lang="en-US" sz="2000" dirty="0"/>
              <a:t> --------------</a:t>
            </a:r>
            <a:r>
              <a:rPr lang="es-ES" sz="2000" dirty="0">
                <a:sym typeface="Wingdings"/>
              </a:rPr>
              <a:t></a:t>
            </a:r>
            <a:r>
              <a:rPr lang="es-ES" sz="2000" dirty="0"/>
              <a:t> </a:t>
            </a:r>
            <a:r>
              <a:rPr lang="en-US" sz="2000" dirty="0"/>
              <a:t>2KOH</a:t>
            </a:r>
            <a:r>
              <a:rPr lang="en-US" sz="2000" baseline="-25000" dirty="0"/>
              <a:t>(l)</a:t>
            </a:r>
            <a:r>
              <a:rPr lang="en-US" sz="2000" dirty="0"/>
              <a:t> + H</a:t>
            </a:r>
            <a:r>
              <a:rPr lang="en-US" sz="2000" baseline="-25000" dirty="0"/>
              <a:t>2(g)</a:t>
            </a:r>
            <a:endParaRPr lang="en-US" sz="2000" dirty="0"/>
          </a:p>
          <a:p>
            <a:pPr marL="285750" indent="-285750">
              <a:buFont typeface="Wingdings" charset="2"/>
              <a:buChar char="v"/>
            </a:pPr>
            <a:r>
              <a:rPr lang="es-ES" sz="2000" dirty="0"/>
              <a:t>Arde con llama violeta y presenta un color plateado en las superficies expuestas al aire, incluso puede inflamarse espontáneamente en presencia de agua.</a:t>
            </a:r>
            <a:endParaRPr lang="en-US" sz="2000" dirty="0"/>
          </a:p>
          <a:p>
            <a:pPr marL="285750" indent="-285750">
              <a:buFont typeface="Wingdings" charset="2"/>
              <a:buChar char="v"/>
            </a:pPr>
            <a:r>
              <a:rPr lang="es-ES" sz="2000" dirty="0"/>
              <a:t>Reacciones con halógenos</a:t>
            </a:r>
            <a:endParaRPr lang="en-US" sz="2000" dirty="0"/>
          </a:p>
          <a:p>
            <a:r>
              <a:rPr lang="en-US" sz="2000" dirty="0"/>
              <a:t>2K</a:t>
            </a:r>
            <a:r>
              <a:rPr lang="en-US" sz="2000" baseline="-25000" dirty="0"/>
              <a:t>(s)</a:t>
            </a:r>
            <a:r>
              <a:rPr lang="en-US" sz="2000" dirty="0"/>
              <a:t> + F</a:t>
            </a:r>
            <a:r>
              <a:rPr lang="en-US" sz="2000" baseline="-25000" dirty="0"/>
              <a:t>2(g)</a:t>
            </a:r>
            <a:r>
              <a:rPr lang="en-US" sz="2000" dirty="0"/>
              <a:t> -------</a:t>
            </a:r>
            <a:r>
              <a:rPr lang="es-ES" sz="2000" dirty="0" smtClean="0">
                <a:sym typeface="Wingdings"/>
              </a:rPr>
              <a:t>2</a:t>
            </a:r>
            <a:r>
              <a:rPr lang="en-US" sz="2000" dirty="0" smtClean="0"/>
              <a:t>KF</a:t>
            </a:r>
            <a:r>
              <a:rPr lang="en-US" sz="2000" baseline="-25000" dirty="0"/>
              <a:t>(s)</a:t>
            </a:r>
            <a:endParaRPr lang="en-US" sz="2000" dirty="0"/>
          </a:p>
          <a:p>
            <a:r>
              <a:rPr lang="en-US" sz="2000" dirty="0"/>
              <a:t>2K</a:t>
            </a:r>
            <a:r>
              <a:rPr lang="en-US" sz="2000" baseline="-25000" dirty="0"/>
              <a:t>(s)</a:t>
            </a:r>
            <a:r>
              <a:rPr lang="en-US" sz="2000" dirty="0"/>
              <a:t> + Cl</a:t>
            </a:r>
            <a:r>
              <a:rPr lang="en-US" sz="2000" baseline="-25000" dirty="0"/>
              <a:t>2(g)</a:t>
            </a:r>
            <a:r>
              <a:rPr lang="en-US" sz="2000" dirty="0"/>
              <a:t>--------</a:t>
            </a:r>
            <a:r>
              <a:rPr lang="es-ES" sz="2000" dirty="0" smtClean="0">
                <a:sym typeface="Wingdings"/>
              </a:rPr>
              <a:t>2</a:t>
            </a:r>
            <a:r>
              <a:rPr lang="en-US" sz="2000" dirty="0" err="1" smtClean="0"/>
              <a:t>KCl</a:t>
            </a:r>
            <a:r>
              <a:rPr lang="en-US" sz="2000" baseline="-25000" dirty="0"/>
              <a:t>(s)</a:t>
            </a:r>
            <a:endParaRPr lang="en-US" sz="2000" dirty="0"/>
          </a:p>
          <a:p>
            <a:r>
              <a:rPr lang="en-US" sz="2000" dirty="0"/>
              <a:t>2K</a:t>
            </a:r>
            <a:r>
              <a:rPr lang="en-US" sz="2000" baseline="-25000" dirty="0"/>
              <a:t>(s)</a:t>
            </a:r>
            <a:r>
              <a:rPr lang="en-US" sz="2000" dirty="0"/>
              <a:t> + Br</a:t>
            </a:r>
            <a:r>
              <a:rPr lang="en-US" sz="2000" baseline="-25000" dirty="0"/>
              <a:t>2(g)</a:t>
            </a:r>
            <a:r>
              <a:rPr lang="en-US" sz="2000" dirty="0"/>
              <a:t>------</a:t>
            </a:r>
            <a:r>
              <a:rPr lang="en-US" sz="2000" dirty="0" smtClean="0">
                <a:sym typeface="Wingdings"/>
              </a:rPr>
              <a:t>2</a:t>
            </a:r>
            <a:r>
              <a:rPr lang="en-US" sz="2000" dirty="0" smtClean="0"/>
              <a:t>KBr</a:t>
            </a:r>
            <a:r>
              <a:rPr lang="en-US" sz="2000" baseline="-25000" dirty="0"/>
              <a:t>(s)</a:t>
            </a:r>
            <a:endParaRPr lang="en-US" sz="2000" dirty="0"/>
          </a:p>
          <a:p>
            <a:r>
              <a:rPr lang="en-US" sz="2000" dirty="0"/>
              <a:t>2K</a:t>
            </a:r>
            <a:r>
              <a:rPr lang="en-US" sz="2000" baseline="-25000" dirty="0"/>
              <a:t>(s)</a:t>
            </a:r>
            <a:r>
              <a:rPr lang="en-US" sz="2000" dirty="0"/>
              <a:t> + I2</a:t>
            </a:r>
            <a:r>
              <a:rPr lang="en-US" sz="2000" baseline="-25000" dirty="0"/>
              <a:t>(g)</a:t>
            </a:r>
            <a:r>
              <a:rPr lang="en-US" sz="2000" dirty="0"/>
              <a:t>----------</a:t>
            </a:r>
            <a:r>
              <a:rPr lang="en-US" sz="2000" dirty="0" smtClean="0">
                <a:sym typeface="Wingdings"/>
              </a:rPr>
              <a:t>2</a:t>
            </a:r>
            <a:r>
              <a:rPr lang="en-US" sz="2000" dirty="0" smtClean="0"/>
              <a:t>KI</a:t>
            </a:r>
            <a:r>
              <a:rPr lang="en-US" sz="2000" baseline="-25000" dirty="0"/>
              <a:t>(s)</a:t>
            </a:r>
            <a:endParaRPr lang="en-US" sz="2000" dirty="0"/>
          </a:p>
          <a:p>
            <a:pPr marL="285750" indent="-285750">
              <a:buFont typeface="Wingdings" charset="2"/>
              <a:buChar char="²"/>
            </a:pPr>
            <a:r>
              <a:rPr lang="en-US" sz="2000" dirty="0" err="1"/>
              <a:t>Reacciones</a:t>
            </a:r>
            <a:r>
              <a:rPr lang="en-US" sz="2000" dirty="0"/>
              <a:t> con </a:t>
            </a:r>
            <a:r>
              <a:rPr lang="en-US" sz="2000" dirty="0" err="1"/>
              <a:t>acidos</a:t>
            </a:r>
            <a:endParaRPr lang="en-US" sz="2000" dirty="0"/>
          </a:p>
          <a:p>
            <a:r>
              <a:rPr lang="en-US" sz="2000" dirty="0"/>
              <a:t>2K</a:t>
            </a:r>
            <a:r>
              <a:rPr lang="en-US" sz="2000" baseline="-25000" dirty="0"/>
              <a:t>(s)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 </a:t>
            </a:r>
            <a:r>
              <a:rPr lang="en-US" sz="2000" dirty="0"/>
              <a:t>--------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2K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SO</a:t>
            </a:r>
            <a:r>
              <a:rPr lang="en-US" sz="2000" baseline="-25000" dirty="0"/>
              <a:t>4</a:t>
            </a:r>
            <a:r>
              <a:rPr lang="en-US" sz="2000" baseline="30000" dirty="0"/>
              <a:t>2-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 </a:t>
            </a:r>
            <a:r>
              <a:rPr lang="en-US" sz="2000" dirty="0"/>
              <a:t>+ H</a:t>
            </a:r>
            <a:r>
              <a:rPr lang="en-US" sz="2000" baseline="-25000" dirty="0"/>
              <a:t>2(g)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973" y="1171222"/>
            <a:ext cx="2445927" cy="24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propiedades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72124"/>
              </p:ext>
            </p:extLst>
          </p:nvPr>
        </p:nvGraphicFramePr>
        <p:xfrm>
          <a:off x="1030111" y="1128889"/>
          <a:ext cx="6096000" cy="2966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Número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atómico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Electrones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valencia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Estados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oxidación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Electronegatividad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Radio covalente (</a:t>
                      </a:r>
                      <a:r>
                        <a:rPr lang="es-ES" sz="1800" kern="1200" dirty="0" err="1" smtClean="0">
                          <a:effectLst/>
                        </a:rPr>
                        <a:t>Å</a:t>
                      </a:r>
                      <a:r>
                        <a:rPr lang="es-ES" sz="1800" kern="1200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Radio iónico (</a:t>
                      </a:r>
                      <a:r>
                        <a:rPr lang="es-ES" sz="1800" kern="1200" dirty="0" err="1" smtClean="0">
                          <a:effectLst/>
                        </a:rPr>
                        <a:t>Å</a:t>
                      </a:r>
                      <a:r>
                        <a:rPr lang="es-ES" sz="1800" kern="1200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Radio atómico (</a:t>
                      </a:r>
                      <a:r>
                        <a:rPr lang="es-ES" sz="1800" kern="1200" dirty="0" err="1" smtClean="0">
                          <a:effectLst/>
                        </a:rPr>
                        <a:t>Å</a:t>
                      </a:r>
                      <a:r>
                        <a:rPr lang="es-ES" sz="1800" kern="1200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Configuración electrónica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[Ar]4s</a:t>
                      </a:r>
                      <a:r>
                        <a:rPr lang="es-E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38463"/>
              </p:ext>
            </p:extLst>
          </p:nvPr>
        </p:nvGraphicFramePr>
        <p:xfrm>
          <a:off x="1030111" y="4123831"/>
          <a:ext cx="6096000" cy="21234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Primer potencial de ionización (eV)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Masa atómica (g/mol)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39.098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Densidad (g/ml)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Punto de ebullición (</a:t>
                      </a:r>
                      <a:r>
                        <a:rPr lang="es-ES" sz="1800" kern="1200" dirty="0" err="1" smtClean="0">
                          <a:effectLst/>
                        </a:rPr>
                        <a:t>ºC</a:t>
                      </a:r>
                      <a:r>
                        <a:rPr lang="es-ES" sz="1800" kern="1200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Punto de fusión (</a:t>
                      </a:r>
                      <a:r>
                        <a:rPr lang="es-ES" sz="1800" kern="1200" dirty="0" err="1" smtClean="0">
                          <a:effectLst/>
                        </a:rPr>
                        <a:t>ºC</a:t>
                      </a:r>
                      <a:r>
                        <a:rPr lang="es-ES" sz="1800" kern="1200" dirty="0" smtClean="0">
                          <a:effectLst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9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Rubidio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1" y="664454"/>
            <a:ext cx="3066151" cy="3412232"/>
          </a:xfrm>
          <a:prstGeom prst="rect">
            <a:avLst/>
          </a:prstGeom>
        </p:spPr>
      </p:pic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1" y="4092223"/>
            <a:ext cx="4251485" cy="253672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02" y="974372"/>
            <a:ext cx="4141787" cy="33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5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Reactividad</a:t>
            </a:r>
            <a:endParaRPr lang="en-US" sz="4400" dirty="0"/>
          </a:p>
        </p:txBody>
      </p:sp>
      <p:sp>
        <p:nvSpPr>
          <p:cNvPr id="3" name="CuadroTexto 4"/>
          <p:cNvSpPr txBox="1"/>
          <p:nvPr/>
        </p:nvSpPr>
        <p:spPr>
          <a:xfrm>
            <a:off x="822960" y="922572"/>
            <a:ext cx="70418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kern="1200" dirty="0" smtClean="0"/>
              <a:t>Al igual que los demás elementos del grupo 1 puede arder espontáneamente en aire con llama de color violeta amarillento.</a:t>
            </a:r>
          </a:p>
          <a:p>
            <a:r>
              <a:rPr lang="es-ES" sz="2000" kern="1200" dirty="0"/>
              <a:t> </a:t>
            </a:r>
            <a:r>
              <a:rPr lang="es-ES" sz="2000" kern="1200" dirty="0" smtClean="0"/>
              <a:t>      O</a:t>
            </a:r>
            <a:r>
              <a:rPr lang="es-ES" sz="2000" kern="1200" baseline="-25000" dirty="0" smtClean="0"/>
              <a:t>2(g)</a:t>
            </a:r>
            <a:r>
              <a:rPr lang="es-ES" sz="2000" kern="1200" dirty="0" smtClean="0"/>
              <a:t> + 4Rb(s)               2Rb</a:t>
            </a:r>
            <a:r>
              <a:rPr lang="es-ES" sz="2000" kern="1200" baseline="-25000" dirty="0" smtClean="0"/>
              <a:t>2</a:t>
            </a:r>
            <a:r>
              <a:rPr lang="es-ES" sz="2000" kern="1200" dirty="0" smtClean="0"/>
              <a:t>O(s)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kern="1200" dirty="0"/>
              <a:t>R</a:t>
            </a:r>
            <a:r>
              <a:rPr lang="es-ES" sz="2000" kern="1200" dirty="0" smtClean="0"/>
              <a:t>eacciona </a:t>
            </a:r>
            <a:r>
              <a:rPr lang="es-ES" sz="2000" kern="1200" dirty="0"/>
              <a:t>violentamente con el agua desprendiendo </a:t>
            </a:r>
            <a:r>
              <a:rPr lang="es-ES" sz="2000" kern="1200" dirty="0" smtClean="0"/>
              <a:t>hidrógeno.</a:t>
            </a:r>
          </a:p>
          <a:p>
            <a:r>
              <a:rPr lang="es-ES" sz="2000" kern="1200" dirty="0" smtClean="0"/>
              <a:t>       2Rb(s) </a:t>
            </a:r>
            <a:r>
              <a:rPr lang="es-ES" sz="2000" dirty="0" smtClean="0"/>
              <a:t>+</a:t>
            </a:r>
            <a:r>
              <a:rPr lang="es-ES" sz="2000" kern="1200" dirty="0" smtClean="0"/>
              <a:t>2H</a:t>
            </a:r>
            <a:r>
              <a:rPr lang="es-ES" sz="2000" kern="1200" baseline="-25000" dirty="0" smtClean="0"/>
              <a:t>2</a:t>
            </a:r>
            <a:r>
              <a:rPr lang="es-ES" sz="2000" kern="1200" dirty="0" smtClean="0"/>
              <a:t>O(</a:t>
            </a:r>
            <a:r>
              <a:rPr lang="es-ES" sz="2000" kern="1200" dirty="0" err="1" smtClean="0"/>
              <a:t>l,v</a:t>
            </a:r>
            <a:r>
              <a:rPr lang="es-ES" sz="2000" kern="1200" dirty="0" smtClean="0"/>
              <a:t>)   </a:t>
            </a:r>
            <a:r>
              <a:rPr lang="es-ES" sz="2000" kern="1200" dirty="0"/>
              <a:t> </a:t>
            </a:r>
            <a:r>
              <a:rPr lang="es-ES" sz="2000" kern="1200" dirty="0" smtClean="0"/>
              <a:t>                   2RbOH(</a:t>
            </a:r>
            <a:r>
              <a:rPr lang="es-ES" sz="2000" kern="1200" dirty="0" err="1" smtClean="0"/>
              <a:t>ac</a:t>
            </a:r>
            <a:r>
              <a:rPr lang="es-ES" sz="2000" kern="1200" dirty="0" smtClean="0"/>
              <a:t>) + H</a:t>
            </a:r>
            <a:r>
              <a:rPr lang="es-ES" sz="2000" kern="1200" baseline="-25000" dirty="0" smtClean="0"/>
              <a:t>2(g)</a:t>
            </a:r>
            <a:endParaRPr lang="es-ES" sz="2000" kern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kern="1200" dirty="0" smtClean="0"/>
              <a:t>Forma </a:t>
            </a:r>
            <a:r>
              <a:rPr lang="es-ES" sz="2000" kern="1200" dirty="0"/>
              <a:t>amalgama con </a:t>
            </a:r>
            <a:r>
              <a:rPr lang="es-ES" sz="2000" kern="1200" dirty="0" smtClean="0"/>
              <a:t>mercurio</a:t>
            </a:r>
            <a:r>
              <a:rPr lang="es-ES" sz="2000" kern="1200" dirty="0"/>
              <a:t> </a:t>
            </a:r>
            <a:r>
              <a:rPr lang="es-ES" sz="2000" kern="1200" dirty="0" smtClean="0"/>
              <a:t>al igual que los otros metales </a:t>
            </a:r>
            <a:r>
              <a:rPr lang="es-ES" sz="2000" kern="1200" dirty="0" err="1" smtClean="0"/>
              <a:t>alcalalinos</a:t>
            </a:r>
            <a:r>
              <a:rPr lang="es-ES" sz="2000" kern="12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kern="1200" dirty="0" smtClean="0"/>
              <a:t>Reaccionan </a:t>
            </a:r>
            <a:r>
              <a:rPr lang="es-ES" sz="2000" kern="1200" dirty="0"/>
              <a:t>directamente con los halógenos, el hidrógeno, el azufre y el fósforo originando los haluros, hidruros, sulfuros y fosfuros correspondientes</a:t>
            </a:r>
            <a:r>
              <a:rPr lang="es-ES" sz="2000" kern="1200" dirty="0" smtClean="0"/>
              <a:t>.</a:t>
            </a:r>
          </a:p>
          <a:p>
            <a:r>
              <a:rPr lang="es-ES" kern="1200" dirty="0"/>
              <a:t> </a:t>
            </a:r>
            <a:r>
              <a:rPr lang="es-ES" kern="1200" dirty="0" smtClean="0"/>
              <a:t>       </a:t>
            </a:r>
            <a:endParaRPr lang="es-ES" kern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1200" dirty="0"/>
          </a:p>
        </p:txBody>
      </p:sp>
      <p:cxnSp>
        <p:nvCxnSpPr>
          <p:cNvPr id="4" name="Conector recto de flecha 10"/>
          <p:cNvCxnSpPr/>
          <p:nvPr/>
        </p:nvCxnSpPr>
        <p:spPr>
          <a:xfrm>
            <a:off x="2592906" y="2138841"/>
            <a:ext cx="6181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6"/>
          <p:cNvCxnSpPr/>
          <p:nvPr/>
        </p:nvCxnSpPr>
        <p:spPr>
          <a:xfrm>
            <a:off x="3071532" y="2702894"/>
            <a:ext cx="1081826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5" y="4775953"/>
            <a:ext cx="2452488" cy="1856269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191" y="4355457"/>
            <a:ext cx="3076709" cy="22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MÉTODOS DE OBTENCIÓN</a:t>
            </a:r>
            <a:endParaRPr lang="en-US" sz="4400" dirty="0"/>
          </a:p>
        </p:txBody>
      </p:sp>
      <p:sp>
        <p:nvSpPr>
          <p:cNvPr id="3" name="CuadroTexto 4"/>
          <p:cNvSpPr txBox="1"/>
          <p:nvPr/>
        </p:nvSpPr>
        <p:spPr>
          <a:xfrm>
            <a:off x="822960" y="1075393"/>
            <a:ext cx="752094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s-ES" kern="1200" dirty="0"/>
              <a:t>El metal se obtiene, entre otros métodos, reduciendo el cloruro de rubidio con calcio en vacío, o calentando su hidróxido con magnesio en corriente de hidrógeno. </a:t>
            </a:r>
            <a:endParaRPr lang="es-ES" kern="1200" dirty="0" smtClean="0"/>
          </a:p>
          <a:p>
            <a:pPr marL="285750" indent="-285750">
              <a:buFont typeface="Wingdings" charset="2"/>
              <a:buChar char="ü"/>
            </a:pPr>
            <a:r>
              <a:rPr lang="es-ES" kern="1200" dirty="0" smtClean="0"/>
              <a:t>Pequeñas </a:t>
            </a:r>
            <a:r>
              <a:rPr lang="es-ES" kern="1200" dirty="0"/>
              <a:t>cantidades pueden obtenerse calentando sus compuestos con cloro mezclados con óxido de bario en vacío. La pureza del metal comercializado varía </a:t>
            </a:r>
            <a:r>
              <a:rPr lang="es-ES" kern="1200" dirty="0" smtClean="0"/>
              <a:t>entre 99 y 99,8%.</a:t>
            </a:r>
          </a:p>
          <a:p>
            <a:pPr algn="ctr"/>
            <a:r>
              <a:rPr lang="es-ES" kern="1200" dirty="0" smtClean="0"/>
              <a:t>2RbCl</a:t>
            </a:r>
            <a:r>
              <a:rPr lang="es-ES" dirty="0" smtClean="0"/>
              <a:t>(</a:t>
            </a:r>
            <a:r>
              <a:rPr lang="es-ES" dirty="0" err="1" smtClean="0"/>
              <a:t>ac</a:t>
            </a:r>
            <a:r>
              <a:rPr lang="es-ES" dirty="0" smtClean="0"/>
              <a:t>)</a:t>
            </a:r>
            <a:r>
              <a:rPr lang="es-ES" kern="1200" dirty="0" smtClean="0"/>
              <a:t> + Ca(s)                   CaCl</a:t>
            </a:r>
            <a:r>
              <a:rPr lang="es-ES" kern="1200" baseline="-25000" dirty="0" smtClean="0"/>
              <a:t>2(</a:t>
            </a:r>
            <a:r>
              <a:rPr lang="es-ES" kern="1200" baseline="-25000" dirty="0" err="1" smtClean="0"/>
              <a:t>ac</a:t>
            </a:r>
            <a:r>
              <a:rPr lang="es-ES" kern="1200" baseline="-25000" dirty="0" smtClean="0"/>
              <a:t>) </a:t>
            </a:r>
            <a:r>
              <a:rPr lang="es-ES" kern="1200" dirty="0" smtClean="0"/>
              <a:t>+ </a:t>
            </a:r>
            <a:r>
              <a:rPr lang="es-ES" kern="1200" dirty="0" smtClean="0"/>
              <a:t>2Rb</a:t>
            </a:r>
            <a:r>
              <a:rPr lang="es-ES" kern="1200" dirty="0" smtClean="0"/>
              <a:t>(s)</a:t>
            </a:r>
          </a:p>
          <a:p>
            <a:pPr marL="285750" indent="-285750">
              <a:buFont typeface="Wingdings" charset="2"/>
              <a:buChar char="q"/>
            </a:pPr>
            <a:r>
              <a:rPr lang="es-ES" kern="1200" dirty="0" smtClean="0"/>
              <a:t>Por </a:t>
            </a:r>
            <a:r>
              <a:rPr lang="es-ES" kern="1200" dirty="0"/>
              <a:t>calentamiento a vacío del </a:t>
            </a:r>
            <a:r>
              <a:rPr lang="es-ES" kern="1200" dirty="0" err="1" smtClean="0"/>
              <a:t>dicromáto</a:t>
            </a:r>
            <a:r>
              <a:rPr lang="es-ES" kern="1200" dirty="0" smtClean="0"/>
              <a:t> </a:t>
            </a:r>
            <a:r>
              <a:rPr lang="es-ES" kern="1200" dirty="0"/>
              <a:t>de rubidio con zirconio; el rubidio destila por encima de </a:t>
            </a:r>
            <a:r>
              <a:rPr lang="es-ES" kern="1200" dirty="0" smtClean="0"/>
              <a:t>39ºC</a:t>
            </a:r>
            <a:r>
              <a:rPr lang="es-ES" kern="1200" dirty="0"/>
              <a:t>.</a:t>
            </a:r>
          </a:p>
          <a:p>
            <a:endParaRPr lang="es-ES" kern="1200" dirty="0"/>
          </a:p>
        </p:txBody>
      </p:sp>
      <p:cxnSp>
        <p:nvCxnSpPr>
          <p:cNvPr id="4" name="Conector recto de flecha 7"/>
          <p:cNvCxnSpPr/>
          <p:nvPr/>
        </p:nvCxnSpPr>
        <p:spPr>
          <a:xfrm>
            <a:off x="9208981" y="7944440"/>
            <a:ext cx="8092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7"/>
          <p:cNvCxnSpPr/>
          <p:nvPr/>
        </p:nvCxnSpPr>
        <p:spPr>
          <a:xfrm>
            <a:off x="4368203" y="2935827"/>
            <a:ext cx="8092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796191"/>
            <a:ext cx="1740471" cy="1584939"/>
          </a:xfrm>
          <a:prstGeom prst="rect">
            <a:avLst/>
          </a:prstGeom>
        </p:spPr>
      </p:pic>
      <p:pic>
        <p:nvPicPr>
          <p:cNvPr id="8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32" y="3641383"/>
            <a:ext cx="5672478" cy="31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Curiosidades</a:t>
            </a:r>
            <a:endParaRPr lang="en-US" sz="4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28779" y="1199783"/>
            <a:ext cx="8291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kern="1200" dirty="0"/>
              <a:t>Se utiliza como </a:t>
            </a:r>
            <a:r>
              <a:rPr lang="es-ES" sz="2000" i="1" kern="1200" dirty="0" err="1"/>
              <a:t>getter</a:t>
            </a:r>
            <a:r>
              <a:rPr lang="es-ES" sz="2000" kern="1200" dirty="0"/>
              <a:t> de tubos de alto vacío (para eliminar trazas de gases).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kern="1200" dirty="0"/>
              <a:t>Se emplea para la datación de rocas por el método del Rb-Sr: el </a:t>
            </a:r>
            <a:r>
              <a:rPr lang="es-ES" sz="2000" kern="1200" baseline="30000" dirty="0"/>
              <a:t>87</a:t>
            </a:r>
            <a:r>
              <a:rPr lang="es-ES" sz="2000" kern="1200" dirty="0"/>
              <a:t>Rb se desintegra a </a:t>
            </a:r>
            <a:r>
              <a:rPr lang="es-ES" sz="2000" kern="1200" baseline="30000" dirty="0"/>
              <a:t>87</a:t>
            </a:r>
            <a:r>
              <a:rPr lang="es-ES" sz="2000" kern="1200" dirty="0"/>
              <a:t>Sr, sabiendo la relación </a:t>
            </a:r>
            <a:r>
              <a:rPr lang="es-ES" sz="2000" kern="1200" baseline="30000" dirty="0"/>
              <a:t>87</a:t>
            </a:r>
            <a:r>
              <a:rPr lang="es-ES" sz="2000" kern="1200" dirty="0"/>
              <a:t>Sr/</a:t>
            </a:r>
            <a:r>
              <a:rPr lang="es-ES" sz="2000" kern="1200" baseline="30000" dirty="0"/>
              <a:t>87</a:t>
            </a:r>
            <a:r>
              <a:rPr lang="es-ES" sz="2000" kern="1200" dirty="0"/>
              <a:t>Rb (medida con un espectrómetro de masas) es posible deducir la edad de rocas.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kern="1200" dirty="0" smtClean="0"/>
              <a:t>Un </a:t>
            </a:r>
            <a:r>
              <a:rPr lang="es-ES" sz="2000" kern="1200" dirty="0"/>
              <a:t>isótopo del rubidio, el </a:t>
            </a:r>
            <a:r>
              <a:rPr lang="es-ES" sz="2000" kern="1200" baseline="30000" dirty="0" smtClean="0"/>
              <a:t>82</a:t>
            </a:r>
            <a:r>
              <a:rPr lang="es-ES" sz="2000" kern="1200" dirty="0" smtClean="0"/>
              <a:t>Rb, </a:t>
            </a:r>
            <a:r>
              <a:rPr lang="es-ES" sz="2000" kern="1200" dirty="0"/>
              <a:t>se </a:t>
            </a:r>
            <a:r>
              <a:rPr lang="es-ES" sz="2000" kern="1200" dirty="0" smtClean="0"/>
              <a:t>utiliza </a:t>
            </a:r>
            <a:r>
              <a:rPr lang="es-ES" sz="2000" kern="1200" dirty="0"/>
              <a:t>para mejorar la imagen médica del corazón en pacientes con sobrepeso</a:t>
            </a:r>
            <a:r>
              <a:rPr lang="es-ES" sz="2000" kern="1200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s-ES" sz="2000" dirty="0" smtClean="0"/>
              <a:t>Algunas de sus sales se usan en la pirotecnia para dar el color Rojo-Violeta.</a:t>
            </a:r>
            <a:endParaRPr lang="es-ES" sz="2000" kern="1200" dirty="0"/>
          </a:p>
          <a:p>
            <a:endParaRPr lang="es-ES" kern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9" y="4226817"/>
            <a:ext cx="2264383" cy="1840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62" y="4226817"/>
            <a:ext cx="3180318" cy="2130814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06" y="4118252"/>
            <a:ext cx="3061188" cy="22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4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Cesio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271890"/>
            <a:ext cx="36925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000" dirty="0"/>
              <a:t>El cesio es un metal alcalino de apariencia plateada, con un bajo punto de fusión, que se encuentra dentro del grupo 1 de la tabla periódica tiene una alta reactividad debido a su acomodo molecular, es un reductor increíblemente fuerte siendo capaz de reducir incluso al hidrogeno del </a:t>
            </a:r>
            <a:r>
              <a:rPr lang="es-MX" sz="2000" dirty="0" smtClean="0"/>
              <a:t>agua.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09" y="1340556"/>
            <a:ext cx="3662991" cy="36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6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Reactividad</a:t>
            </a:r>
            <a:r>
              <a:rPr lang="en-US" sz="4400" dirty="0" smtClean="0"/>
              <a:t> del </a:t>
            </a:r>
            <a:r>
              <a:rPr lang="en-US" sz="4400" dirty="0" err="1" smtClean="0"/>
              <a:t>cesio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22960" y="1213556"/>
            <a:ext cx="7520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dirty="0"/>
              <a:t>Su reacción mas característica, es como con todos los metales alcalinos, la reducción del hidrogeno del agua obteniendo hidróxido de cesio e hidrogeno gaseoso, esta reacción es increíblemente </a:t>
            </a:r>
            <a:r>
              <a:rPr lang="es-MX" dirty="0" smtClean="0"/>
              <a:t>exotérmica. </a:t>
            </a:r>
          </a:p>
          <a:p>
            <a:pPr marL="285750" indent="-285750">
              <a:buFont typeface="Arial"/>
              <a:buChar char="•"/>
            </a:pPr>
            <a:endParaRPr lang="es-MX" dirty="0"/>
          </a:p>
          <a:p>
            <a:pPr marL="285750" indent="-285750">
              <a:buFont typeface="Arial"/>
              <a:buChar char="•"/>
            </a:pPr>
            <a:r>
              <a:rPr lang="es-MX" dirty="0" smtClean="0"/>
              <a:t>siendo </a:t>
            </a:r>
            <a:r>
              <a:rPr lang="es-MX" dirty="0"/>
              <a:t>una de las reacciones mas violentas para los metales </a:t>
            </a:r>
            <a:r>
              <a:rPr lang="es-MX" dirty="0" smtClean="0"/>
              <a:t>alcalinos.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1072445" y="3837521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Cs</a:t>
            </a:r>
            <a:r>
              <a:rPr lang="en-US" sz="2800" baseline="-25000" dirty="0" smtClean="0"/>
              <a:t>(s)</a:t>
            </a:r>
            <a:r>
              <a:rPr lang="en-US" sz="2800" dirty="0" smtClean="0"/>
              <a:t> + 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r>
              <a:rPr lang="en-US" sz="2800" baseline="-25000" dirty="0" smtClean="0"/>
              <a:t>(l</a:t>
            </a:r>
            <a:r>
              <a:rPr lang="es-ES" sz="2800" baseline="-25000" dirty="0" smtClean="0"/>
              <a:t>) </a:t>
            </a:r>
            <a:r>
              <a:rPr lang="es-ES" sz="2800" dirty="0"/>
              <a:t>---------</a:t>
            </a:r>
            <a:r>
              <a:rPr lang="es-ES" sz="2800" dirty="0">
                <a:sym typeface="Wingdings"/>
              </a:rPr>
              <a:t></a:t>
            </a:r>
            <a:r>
              <a:rPr lang="en-US" sz="2800" dirty="0" smtClean="0"/>
              <a:t> 2CsOH + 2H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4900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Reactividad</a:t>
            </a:r>
            <a:r>
              <a:rPr lang="en-US" sz="4400" dirty="0" smtClean="0"/>
              <a:t> del </a:t>
            </a:r>
            <a:r>
              <a:rPr lang="en-US" sz="4400" dirty="0" err="1" smtClean="0"/>
              <a:t>cesio</a:t>
            </a:r>
            <a:r>
              <a:rPr lang="en-US" sz="4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21556"/>
            <a:ext cx="2963156" cy="2215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78" y="1270000"/>
            <a:ext cx="3556000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9263" y="4655445"/>
            <a:ext cx="6326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Cs</a:t>
            </a:r>
            <a:r>
              <a:rPr lang="en-US" sz="2800" baseline="-25000" dirty="0"/>
              <a:t>(s)</a:t>
            </a:r>
            <a:r>
              <a:rPr lang="en-US" sz="2800" dirty="0"/>
              <a:t> +  2H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en-US" sz="2800" baseline="-25000" dirty="0"/>
              <a:t>(l</a:t>
            </a:r>
            <a:r>
              <a:rPr lang="es-ES" sz="2800" baseline="-25000" dirty="0"/>
              <a:t>) </a:t>
            </a:r>
            <a:r>
              <a:rPr lang="es-ES" sz="2800" dirty="0"/>
              <a:t>---------</a:t>
            </a:r>
            <a:r>
              <a:rPr lang="es-ES" sz="2800" dirty="0">
                <a:sym typeface="Wingdings"/>
              </a:rPr>
              <a:t></a:t>
            </a:r>
            <a:r>
              <a:rPr lang="en-US" sz="2800" dirty="0"/>
              <a:t> 2CsOH + 2H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92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32462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Información</a:t>
            </a:r>
            <a:r>
              <a:rPr lang="en-US" dirty="0" smtClean="0"/>
              <a:t> general: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067440"/>
              </p:ext>
            </p:extLst>
          </p:nvPr>
        </p:nvGraphicFramePr>
        <p:xfrm>
          <a:off x="822324" y="1552224"/>
          <a:ext cx="7521576" cy="3120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3040"/>
                <a:gridCol w="4788536"/>
              </a:tblGrid>
              <a:tr h="4601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Hidrógeno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Bloque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S   </a:t>
                      </a:r>
                      <a:r>
                        <a:rPr lang="en-US" baseline="0" dirty="0" err="1" smtClean="0"/>
                        <a:t>Serie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Química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Sigue</a:t>
                      </a:r>
                      <a:r>
                        <a:rPr lang="en-US" baseline="0" dirty="0" smtClean="0"/>
                        <a:t> en debate</a:t>
                      </a:r>
                      <a:endParaRPr lang="en-US" dirty="0"/>
                    </a:p>
                  </a:txBody>
                  <a:tcPr/>
                </a:tc>
              </a:tr>
              <a:tr h="4601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Símbolo</a:t>
                      </a:r>
                      <a:r>
                        <a:rPr lang="en-US" dirty="0" smtClean="0"/>
                        <a:t>:     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Estructura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cristalina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Hexagonal</a:t>
                      </a:r>
                    </a:p>
                  </a:txBody>
                  <a:tcPr/>
                </a:tc>
              </a:tr>
              <a:tr h="4601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atómica</a:t>
                      </a:r>
                      <a:r>
                        <a:rPr lang="en-US" dirty="0" smtClean="0"/>
                        <a:t>: 1.00797u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Config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Electrónica</a:t>
                      </a:r>
                      <a:r>
                        <a:rPr lang="en-US" baseline="0" dirty="0" smtClean="0"/>
                        <a:t>: 1S</a:t>
                      </a:r>
                      <a:r>
                        <a:rPr lang="es-ES_tradnl" baseline="30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60122">
                <a:tc>
                  <a:txBody>
                    <a:bodyPr/>
                    <a:lstStyle/>
                    <a:p>
                      <a:r>
                        <a:rPr lang="en-US" dirty="0" smtClean="0"/>
                        <a:t>E.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Ionzación</a:t>
                      </a:r>
                      <a:r>
                        <a:rPr lang="en-US" baseline="0" dirty="0" smtClean="0"/>
                        <a:t>: 1312 KJ/</a:t>
                      </a:r>
                      <a:r>
                        <a:rPr lang="en-US" baseline="0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Ebullición</a:t>
                      </a:r>
                      <a:r>
                        <a:rPr lang="en-US" baseline="0" dirty="0" smtClean="0"/>
                        <a:t>: 20.26K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60122">
                <a:tc>
                  <a:txBody>
                    <a:bodyPr/>
                    <a:lstStyle/>
                    <a:p>
                      <a:r>
                        <a:rPr lang="en-US" dirty="0" smtClean="0"/>
                        <a:t>P. </a:t>
                      </a:r>
                      <a:r>
                        <a:rPr lang="en-US" dirty="0" err="1" smtClean="0"/>
                        <a:t>Fusión</a:t>
                      </a:r>
                      <a:r>
                        <a:rPr lang="en-US" dirty="0" smtClean="0"/>
                        <a:t>: 14.02K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Electronegatividad</a:t>
                      </a:r>
                      <a:r>
                        <a:rPr lang="en-US" dirty="0" smtClean="0"/>
                        <a:t>: 2.2 (Pauling)</a:t>
                      </a:r>
                      <a:endParaRPr lang="en-US" dirty="0"/>
                    </a:p>
                  </a:txBody>
                  <a:tcPr/>
                </a:tc>
              </a:tr>
              <a:tr h="460122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atómico</a:t>
                      </a:r>
                      <a:r>
                        <a:rPr lang="en-US" baseline="0" dirty="0" smtClean="0"/>
                        <a:t>. 0.53pm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41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Obtención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298222"/>
            <a:ext cx="75209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000" dirty="0"/>
              <a:t>Al ser un metal con una muy baja electronegatividad es necesario llevara acabo una electrolisis del cianuro de cesio para reducirlo y obtener cesio </a:t>
            </a:r>
            <a:r>
              <a:rPr lang="es-MX" sz="2000" dirty="0" smtClean="0"/>
              <a:t>metálico.</a:t>
            </a:r>
          </a:p>
          <a:p>
            <a:pPr marL="342900" indent="-342900">
              <a:buFont typeface="Arial"/>
              <a:buChar char="•"/>
            </a:pPr>
            <a:endParaRPr lang="es-MX" sz="2000" dirty="0"/>
          </a:p>
          <a:p>
            <a:pPr marL="342900" indent="-342900">
              <a:buFont typeface="Arial"/>
              <a:buChar char="•"/>
            </a:pPr>
            <a:r>
              <a:rPr lang="es-MX" sz="2000" dirty="0"/>
              <a:t>E</a:t>
            </a:r>
            <a:r>
              <a:rPr lang="es-MX" sz="2000" dirty="0" smtClean="0"/>
              <a:t>ste </a:t>
            </a:r>
            <a:r>
              <a:rPr lang="es-MX" sz="2000" dirty="0"/>
              <a:t>proceso es complicado debido a que se debe de realizar dentro de una atmosfera inerte ya que de otra manera el cesio reaccionaria con el agua del ambiente </a:t>
            </a:r>
            <a:r>
              <a:rPr lang="es-MX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s-MX" sz="2000" dirty="0"/>
          </a:p>
          <a:p>
            <a:pPr marL="342900" indent="-342900">
              <a:buFont typeface="Arial"/>
              <a:buChar char="•"/>
            </a:pPr>
            <a:r>
              <a:rPr lang="es-MX" sz="2000" dirty="0" smtClean="0"/>
              <a:t>Es uno de los problemas más comúnes para la obtención de éste metal tan reactivo. </a:t>
            </a:r>
            <a:endParaRPr lang="es-MX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2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Curiosidad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439333"/>
            <a:ext cx="75209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2400" dirty="0" smtClean="0"/>
              <a:t>En </a:t>
            </a:r>
            <a:r>
              <a:rPr lang="es-MX" sz="2400" dirty="0"/>
              <a:t>el año 1967 se establece en la conferencia de pesos y medidas en París que un segundo es igual a 9 192 631 770 períodos de radiación correspondiente a la transición entre los dos niveles hiperfinos del estado fundamental del isótopo 133 del átomo de cesio (</a:t>
            </a:r>
            <a:r>
              <a:rPr lang="es-MX" sz="2400" baseline="30000" dirty="0"/>
              <a:t>133</a:t>
            </a:r>
            <a:r>
              <a:rPr lang="es-MX" sz="2400" dirty="0"/>
              <a:t>Cs), medidos a 0 K</a:t>
            </a:r>
            <a:r>
              <a:rPr lang="es-MX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s-MX" sz="2400" dirty="0"/>
          </a:p>
          <a:p>
            <a:pPr marL="285750" indent="-285750">
              <a:buFont typeface="Arial"/>
              <a:buChar char="•"/>
            </a:pPr>
            <a:r>
              <a:rPr lang="es-MX" sz="2400" dirty="0" smtClean="0"/>
              <a:t>En resúmen, nuestros relojes se intentan sincronizar el base a los periodos de radiación del cesio.</a:t>
            </a:r>
            <a:endParaRPr lang="es-MX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62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Francio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241778"/>
            <a:ext cx="752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01504"/>
              </p:ext>
            </p:extLst>
          </p:nvPr>
        </p:nvGraphicFramePr>
        <p:xfrm>
          <a:off x="822960" y="1412520"/>
          <a:ext cx="7442394" cy="448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5613400" imgH="2819400" progId="Word.Document.12">
                  <p:embed/>
                </p:oleObj>
              </mc:Choice>
              <mc:Fallback>
                <p:oleObj name="Document" r:id="rId3" imgW="5613400" imgH="281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" y="1412520"/>
                        <a:ext cx="7442394" cy="4485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69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Historia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1227667"/>
            <a:ext cx="7520940" cy="268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dirty="0" smtClean="0"/>
              <a:t>Su </a:t>
            </a:r>
            <a:r>
              <a:rPr lang="es-MX" dirty="0"/>
              <a:t>nombre se debe a Francia, país donde fue descubierto.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MX" dirty="0" smtClean="0"/>
              <a:t>En </a:t>
            </a:r>
            <a:r>
              <a:rPr lang="es-MX" dirty="0"/>
              <a:t>1870 Mendeleiev predijo su existencia, lo llamo </a:t>
            </a:r>
            <a:r>
              <a:rPr lang="es-MX" i="1" dirty="0"/>
              <a:t>“eka-cesio</a:t>
            </a:r>
            <a:r>
              <a:rPr lang="es-MX" dirty="0"/>
              <a:t>” por sus propiedades semejantes a las del cesio</a:t>
            </a:r>
            <a:r>
              <a:rPr lang="es-MX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s-MX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MX" dirty="0" smtClean="0"/>
              <a:t>En </a:t>
            </a:r>
            <a:r>
              <a:rPr lang="es-MX" dirty="0"/>
              <a:t>139 Marguerite Perey descubrió este elemento observando un producto de la desintegración alfa de Actinio, el cual se reconoció como </a:t>
            </a:r>
            <a:r>
              <a:rPr lang="es-MX" baseline="30000" dirty="0"/>
              <a:t>223</a:t>
            </a:r>
            <a:r>
              <a:rPr lang="es-MX" dirty="0"/>
              <a:t>Fr.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Imagen 13" descr="francio0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441" y="3914556"/>
            <a:ext cx="3070225" cy="27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0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Características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30598"/>
              </p:ext>
            </p:extLst>
          </p:nvPr>
        </p:nvGraphicFramePr>
        <p:xfrm>
          <a:off x="1524000" y="1397000"/>
          <a:ext cx="6096000" cy="458723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Liquido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temperatura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ambiente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- Entalpia de vaporización: 65J/mol</a:t>
                      </a:r>
                      <a:r>
                        <a:rPr lang="es-MX" sz="1800" kern="1200" baseline="30000" dirty="0" smtClean="0">
                          <a:effectLst/>
                        </a:rPr>
                        <a:t>-1</a:t>
                      </a:r>
                      <a:r>
                        <a:rPr lang="es-MX" sz="1800" kern="1200" dirty="0" smtClean="0">
                          <a:effectLst/>
                        </a:rPr>
                        <a:t>                                   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Densidad: 1870kg/m</a:t>
                      </a:r>
                      <a:r>
                        <a:rPr lang="es-MX" sz="1800" kern="1200" baseline="30000" dirty="0" smtClean="0">
                          <a:effectLst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Radio iónico: 194 pm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MX" sz="1800" kern="1200" dirty="0" smtClean="0">
                          <a:effectLst/>
                        </a:rPr>
                        <a:t>Edo de oxidación: 1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- Entalpia de fusión: 25KJ/mol</a:t>
                      </a:r>
                      <a:r>
                        <a:rPr lang="es-MX" sz="1800" kern="1200" baseline="30000" dirty="0" smtClean="0">
                          <a:effectLst/>
                        </a:rPr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- Punto de fusión: 25°C (300K)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800" kern="1200" dirty="0" smtClean="0">
                          <a:effectLst/>
                        </a:rPr>
                        <a:t>Radio Covalente 260 pm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Oxido: base fuerte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effectLst/>
                        </a:rPr>
                        <a:t>- Estructura cristalina: Cubico centrado en el cuerpo           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effectLst/>
                        </a:rPr>
                        <a:t>Punto de ebullición: 677°C (450K)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effectLst/>
                        </a:rPr>
                        <a:t>Energía de ionización: 380 KJ/mol</a:t>
                      </a:r>
                      <a:r>
                        <a:rPr lang="es-MX" sz="1800" kern="1200" baseline="30000" dirty="0" smtClean="0">
                          <a:effectLst/>
                        </a:rPr>
                        <a:t>-1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800" kern="1200" dirty="0" smtClean="0">
                          <a:effectLst/>
                        </a:rPr>
                        <a:t>Radio atómico: 2.70 pm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3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Más</a:t>
            </a:r>
            <a:r>
              <a:rPr lang="en-US" sz="4400" dirty="0" smtClean="0"/>
              <a:t> </a:t>
            </a:r>
            <a:r>
              <a:rPr lang="en-US" sz="4400" dirty="0" err="1" smtClean="0"/>
              <a:t>características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326444"/>
            <a:ext cx="7629596" cy="369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MX" dirty="0" smtClean="0"/>
              <a:t>Es </a:t>
            </a:r>
            <a:r>
              <a:rPr lang="es-MX" dirty="0"/>
              <a:t>un elemento radioactivo y tóxico</a:t>
            </a:r>
            <a:r>
              <a:rPr lang="es-MX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MX" dirty="0" smtClean="0"/>
              <a:t>Se </a:t>
            </a:r>
            <a:r>
              <a:rPr lang="es-MX" dirty="0"/>
              <a:t>distingue por su inestabilidad nuclear, ya que existe sólo en formas radiactivas de vida corta. El más estable tiene una vida media de 21 minutos</a:t>
            </a:r>
            <a:r>
              <a:rPr lang="es-MX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MX" dirty="0" smtClean="0"/>
              <a:t>El </a:t>
            </a:r>
            <a:r>
              <a:rPr lang="es-MX" dirty="0"/>
              <a:t>principal isótopo del francio es el actinio-K, isótopo de masa 223, el cual proviene del decaimiento del actinio radiactivo y es el único que se encuentra en la naturaleza. El de menor período de desintegración es el 215-Fr (86 nanosegundos).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31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3221" y="790222"/>
            <a:ext cx="7831667" cy="274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es-MX" dirty="0" smtClean="0"/>
              <a:t>Podemos </a:t>
            </a:r>
            <a:r>
              <a:rPr lang="es-MX" dirty="0"/>
              <a:t>obtener francio artificialmente bombardeando el elemento con </a:t>
            </a:r>
            <a:r>
              <a:rPr lang="es-MX" dirty="0" smtClean="0"/>
              <a:t>protones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es-MX" dirty="0" smtClean="0"/>
              <a:t>Es </a:t>
            </a:r>
            <a:r>
              <a:rPr lang="es-MX" dirty="0"/>
              <a:t>el más inestable de los 101 primeros elementos</a:t>
            </a:r>
            <a:r>
              <a:rPr lang="es-MX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es-MX" dirty="0" smtClean="0"/>
              <a:t>Se </a:t>
            </a:r>
            <a:r>
              <a:rPr lang="es-MX" dirty="0"/>
              <a:t>encuentra en los minerales del uranio</a:t>
            </a:r>
            <a:r>
              <a:rPr lang="es-MX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endParaRPr lang="en-US" dirty="0"/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es-MX" dirty="0" smtClean="0"/>
              <a:t>En </a:t>
            </a:r>
            <a:r>
              <a:rPr lang="es-MX" dirty="0"/>
              <a:t>la corteza terrestre no habrá más de 30 gramos de francio.</a:t>
            </a:r>
            <a:endParaRPr lang="en-US" dirty="0"/>
          </a:p>
        </p:txBody>
      </p:sp>
      <p:pic>
        <p:nvPicPr>
          <p:cNvPr id="6" name="irc_mi" descr="http://2.bp.blogspot.com/-LQmUOVZi5Ao/T8UegF_hWlI/AAAAAAAAAI4/QvUZSbWNKak/s320/FRANCI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20" y="3767666"/>
            <a:ext cx="4007557" cy="283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42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Referencias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1270000" y="1807613"/>
            <a:ext cx="6745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hlinkClick r:id="rId2"/>
              </a:rPr>
              <a:t>http://www.quimicaweb.net/tablaperiodica/paginas/sodio.htm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3"/>
              </a:rPr>
              <a:t>http://quimica.laguia2000.com/reacciones-quimicas/obtencion-del-sodio</a:t>
            </a:r>
            <a:endParaRPr lang="es-ES_tradnl" dirty="0" smtClean="0"/>
          </a:p>
          <a:p>
            <a:endParaRPr lang="es-ES_tradnl" dirty="0"/>
          </a:p>
          <a:p>
            <a:r>
              <a:rPr lang="es-MX" dirty="0"/>
              <a:t>http://tablaperiodica.iespana.es/francio.htmhttp://www.uam.es/docencia/elementos/spV21/conmarcos</a:t>
            </a:r>
            <a:endParaRPr lang="en-US" dirty="0"/>
          </a:p>
          <a:p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1269999" y="4029165"/>
            <a:ext cx="6745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hlinkClick r:id="rId4"/>
              </a:rPr>
              <a:t>http://www.profesorenlinea.cl/Quimica/Potasio.htm</a:t>
            </a:r>
            <a:endParaRPr lang="en-US" dirty="0"/>
          </a:p>
          <a:p>
            <a:r>
              <a:rPr lang="es-ES" b="1" dirty="0"/>
              <a:t>http://</a:t>
            </a:r>
            <a:r>
              <a:rPr lang="es-ES" b="1" dirty="0" err="1"/>
              <a:t>www.webelements.com</a:t>
            </a:r>
            <a:r>
              <a:rPr lang="es-ES" b="1" dirty="0"/>
              <a:t>/</a:t>
            </a:r>
            <a:r>
              <a:rPr lang="es-ES" b="1" dirty="0" err="1"/>
              <a:t>potasium</a:t>
            </a:r>
            <a:r>
              <a:rPr lang="es-ES" b="1" dirty="0"/>
              <a:t>/</a:t>
            </a:r>
            <a:r>
              <a:rPr lang="es-ES" b="1" dirty="0" err="1"/>
              <a:t>chemistry.html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65668"/>
            <a:ext cx="7520940" cy="6138332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/>
              <a:buChar char="•"/>
            </a:pPr>
            <a:r>
              <a:rPr lang="en-US" sz="1800" dirty="0" smtClean="0"/>
              <a:t>El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</a:t>
            </a:r>
            <a:r>
              <a:rPr lang="en-US" sz="1800" dirty="0" err="1" smtClean="0"/>
              <a:t>presente</a:t>
            </a:r>
            <a:r>
              <a:rPr lang="en-US" sz="1800" dirty="0" smtClean="0"/>
              <a:t> en el </a:t>
            </a:r>
            <a:r>
              <a:rPr lang="en-US" sz="1800" dirty="0" err="1" smtClean="0"/>
              <a:t>agua</a:t>
            </a:r>
            <a:r>
              <a:rPr lang="en-US" sz="1800" dirty="0" smtClean="0"/>
              <a:t> y en </a:t>
            </a:r>
            <a:r>
              <a:rPr lang="en-US" sz="1800" dirty="0" err="1" smtClean="0"/>
              <a:t>todos</a:t>
            </a:r>
            <a:r>
              <a:rPr lang="en-US" sz="1800" dirty="0" smtClean="0"/>
              <a:t> los </a:t>
            </a:r>
            <a:r>
              <a:rPr lang="en-US" sz="1800" dirty="0" err="1" smtClean="0"/>
              <a:t>compuestos</a:t>
            </a:r>
            <a:r>
              <a:rPr lang="en-US" sz="1800" dirty="0" smtClean="0"/>
              <a:t> </a:t>
            </a:r>
            <a:r>
              <a:rPr lang="en-US" sz="1800" dirty="0" err="1" smtClean="0"/>
              <a:t>orgánicos</a:t>
            </a:r>
            <a:r>
              <a:rPr lang="en-US" sz="1800" dirty="0" smtClean="0"/>
              <a:t>.</a:t>
            </a:r>
          </a:p>
          <a:p>
            <a:pPr lvl="1">
              <a:buFont typeface="Arial"/>
              <a:buChar char="•"/>
            </a:pPr>
            <a:endParaRPr lang="en-US" sz="1800" dirty="0" smtClean="0"/>
          </a:p>
          <a:p>
            <a:pPr lvl="1">
              <a:buFont typeface="Arial"/>
              <a:buChar char="•"/>
            </a:pP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reaccionar</a:t>
            </a:r>
            <a:r>
              <a:rPr lang="en-US" sz="1800" dirty="0" smtClean="0"/>
              <a:t> con </a:t>
            </a:r>
            <a:r>
              <a:rPr lang="en-US" sz="1800" dirty="0" err="1" smtClean="0"/>
              <a:t>cási</a:t>
            </a:r>
            <a:r>
              <a:rPr lang="en-US" sz="1800" dirty="0" smtClean="0"/>
              <a:t> </a:t>
            </a:r>
            <a:r>
              <a:rPr lang="en-US" sz="1800" dirty="0" err="1" smtClean="0"/>
              <a:t>todos</a:t>
            </a:r>
            <a:r>
              <a:rPr lang="en-US" sz="1800" dirty="0" smtClean="0"/>
              <a:t> los </a:t>
            </a:r>
            <a:r>
              <a:rPr lang="en-US" sz="1800" dirty="0" err="1" smtClean="0"/>
              <a:t>elementos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tabla</a:t>
            </a:r>
            <a:r>
              <a:rPr lang="en-US" sz="1800" dirty="0" smtClean="0"/>
              <a:t> </a:t>
            </a:r>
            <a:r>
              <a:rPr lang="en-US" sz="1800" dirty="0" err="1" smtClean="0"/>
              <a:t>periódica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err="1" smtClean="0"/>
              <a:t>Representa</a:t>
            </a:r>
            <a:r>
              <a:rPr lang="en-US" sz="1800" dirty="0" smtClean="0"/>
              <a:t> el 74% de la </a:t>
            </a:r>
            <a:r>
              <a:rPr lang="en-US" sz="1800" dirty="0" err="1" smtClean="0"/>
              <a:t>materia</a:t>
            </a:r>
            <a:r>
              <a:rPr lang="en-US" sz="1800" dirty="0" smtClean="0"/>
              <a:t> visible en el </a:t>
            </a:r>
            <a:r>
              <a:rPr lang="en-US" sz="1800" dirty="0" err="1" smtClean="0"/>
              <a:t>universo</a:t>
            </a:r>
            <a:r>
              <a:rPr lang="en-US" sz="1800" dirty="0" smtClean="0"/>
              <a:t>. Y de </a:t>
            </a:r>
            <a:r>
              <a:rPr lang="en-US" sz="1800" dirty="0" err="1" smtClean="0"/>
              <a:t>manera</a:t>
            </a:r>
            <a:r>
              <a:rPr lang="en-US" sz="1800" dirty="0" smtClean="0"/>
              <a:t> natural se </a:t>
            </a:r>
            <a:r>
              <a:rPr lang="en-US" sz="1800" dirty="0" err="1" smtClean="0"/>
              <a:t>encuentra</a:t>
            </a:r>
            <a:r>
              <a:rPr lang="en-US" sz="1800" dirty="0" smtClean="0"/>
              <a:t> </a:t>
            </a:r>
            <a:r>
              <a:rPr lang="en-US" sz="1800" dirty="0" err="1" smtClean="0"/>
              <a:t>dimerizado</a:t>
            </a:r>
            <a:r>
              <a:rPr lang="en-US" sz="1800" dirty="0" smtClean="0"/>
              <a:t>,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/>
              <a:t> </a:t>
            </a:r>
            <a:r>
              <a:rPr lang="en-US" sz="1800" dirty="0" smtClean="0"/>
              <a:t>la forma en </a:t>
            </a:r>
            <a:r>
              <a:rPr lang="en-US" sz="1800" dirty="0" err="1" smtClean="0"/>
              <a:t>que</a:t>
            </a:r>
            <a:r>
              <a:rPr lang="en-US" sz="1800" dirty="0" smtClean="0"/>
              <a:t> lo </a:t>
            </a:r>
            <a:r>
              <a:rPr lang="en-US" sz="1800" dirty="0" err="1" smtClean="0"/>
              <a:t>conocemos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err="1" smtClean="0"/>
              <a:t>Actualmente</a:t>
            </a:r>
            <a:r>
              <a:rPr lang="en-US" sz="1800" dirty="0" smtClean="0"/>
              <a:t> se </a:t>
            </a:r>
            <a:r>
              <a:rPr lang="en-US" sz="1800" dirty="0" err="1" smtClean="0"/>
              <a:t>desea</a:t>
            </a:r>
            <a:r>
              <a:rPr lang="en-US" sz="1800" dirty="0" smtClean="0"/>
              <a:t> </a:t>
            </a:r>
            <a:r>
              <a:rPr lang="en-US" sz="1800" dirty="0" err="1" smtClean="0"/>
              <a:t>usar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combustible no </a:t>
            </a:r>
            <a:r>
              <a:rPr lang="en-US" sz="1800" dirty="0" err="1" smtClean="0"/>
              <a:t>contaminante</a:t>
            </a:r>
            <a:r>
              <a:rPr lang="en-US" sz="1800" dirty="0" smtClean="0"/>
              <a:t>, </a:t>
            </a:r>
            <a:r>
              <a:rPr lang="en-US" sz="1800" dirty="0" err="1" smtClean="0"/>
              <a:t>debido</a:t>
            </a:r>
            <a:r>
              <a:rPr lang="en-US" sz="1800" dirty="0" smtClean="0"/>
              <a:t> a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combustión</a:t>
            </a:r>
            <a:r>
              <a:rPr lang="en-US" sz="1800" dirty="0" smtClean="0"/>
              <a:t> produce </a:t>
            </a:r>
            <a:r>
              <a:rPr lang="en-US" sz="1800" dirty="0" err="1" smtClean="0"/>
              <a:t>agua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err="1" smtClean="0"/>
              <a:t>Cabe</a:t>
            </a:r>
            <a:r>
              <a:rPr lang="en-US" sz="1800" dirty="0" smtClean="0"/>
              <a:t> </a:t>
            </a:r>
            <a:r>
              <a:rPr lang="en-US" sz="1800" dirty="0" err="1" smtClean="0"/>
              <a:t>mencionar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H+ o </a:t>
            </a:r>
            <a:r>
              <a:rPr lang="en-US" sz="1800" dirty="0" err="1" smtClean="0"/>
              <a:t>protón</a:t>
            </a:r>
            <a:r>
              <a:rPr lang="en-US" sz="1800" dirty="0" smtClean="0"/>
              <a:t> no </a:t>
            </a:r>
            <a:r>
              <a:rPr lang="en-US" sz="1800" dirty="0" err="1" smtClean="0"/>
              <a:t>existe</a:t>
            </a:r>
            <a:r>
              <a:rPr lang="en-US" sz="1800" dirty="0" smtClean="0"/>
              <a:t>, </a:t>
            </a:r>
            <a:r>
              <a:rPr lang="en-US" sz="1800" dirty="0" err="1" smtClean="0"/>
              <a:t>debido</a:t>
            </a:r>
            <a:r>
              <a:rPr lang="en-US" sz="1800" dirty="0" smtClean="0"/>
              <a:t> a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increible</a:t>
            </a:r>
            <a:r>
              <a:rPr lang="en-US" sz="1800" dirty="0" smtClean="0"/>
              <a:t> </a:t>
            </a:r>
            <a:r>
              <a:rPr lang="en-US" sz="1800" dirty="0" err="1" smtClean="0"/>
              <a:t>capacidad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unirse</a:t>
            </a:r>
            <a:r>
              <a:rPr lang="en-US" sz="1800" dirty="0" smtClean="0"/>
              <a:t> a </a:t>
            </a:r>
            <a:r>
              <a:rPr lang="en-US" sz="1800" dirty="0" err="1" smtClean="0"/>
              <a:t>otros</a:t>
            </a:r>
            <a:r>
              <a:rPr lang="en-US" sz="1800" dirty="0" smtClean="0"/>
              <a:t> </a:t>
            </a:r>
            <a:r>
              <a:rPr lang="en-US" sz="1800" dirty="0" err="1" smtClean="0"/>
              <a:t>elementos</a:t>
            </a:r>
            <a:r>
              <a:rPr lang="en-US" sz="1800" dirty="0" smtClean="0"/>
              <a:t> o </a:t>
            </a:r>
            <a:r>
              <a:rPr lang="en-US" sz="1800" dirty="0" err="1" smtClean="0"/>
              <a:t>compuestos</a:t>
            </a:r>
            <a:r>
              <a:rPr lang="en-US" sz="1800" dirty="0" smtClean="0"/>
              <a:t> con </a:t>
            </a:r>
            <a:r>
              <a:rPr lang="en-US" sz="1800" dirty="0" err="1" smtClean="0"/>
              <a:t>electrones</a:t>
            </a:r>
            <a:r>
              <a:rPr lang="en-US" sz="1800" dirty="0" smtClean="0"/>
              <a:t> en un enlace </a:t>
            </a:r>
            <a:r>
              <a:rPr lang="en-US" sz="1800" dirty="0" err="1" smtClean="0"/>
              <a:t>coordinado</a:t>
            </a:r>
            <a:r>
              <a:rPr lang="en-US" sz="1800" dirty="0" smtClean="0"/>
              <a:t>,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eso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precisar</a:t>
            </a:r>
            <a:r>
              <a:rPr lang="en-US" sz="1800" dirty="0" smtClean="0"/>
              <a:t>, se </a:t>
            </a:r>
            <a:r>
              <a:rPr lang="en-US" sz="1800" dirty="0" err="1" smtClean="0"/>
              <a:t>debe</a:t>
            </a:r>
            <a:r>
              <a:rPr lang="en-US" sz="1800" dirty="0" smtClean="0"/>
              <a:t> </a:t>
            </a:r>
            <a:r>
              <a:rPr lang="en-US" sz="1800" dirty="0" err="1" smtClean="0"/>
              <a:t>hacer</a:t>
            </a:r>
            <a:r>
              <a:rPr lang="en-US" sz="1800" dirty="0" smtClean="0"/>
              <a:t> </a:t>
            </a:r>
            <a:r>
              <a:rPr lang="en-US" sz="1800" dirty="0" err="1" smtClean="0"/>
              <a:t>referencia</a:t>
            </a:r>
            <a:r>
              <a:rPr lang="en-US" sz="1800" dirty="0" smtClean="0"/>
              <a:t> al H</a:t>
            </a:r>
            <a:r>
              <a:rPr lang="en-US" sz="1200" dirty="0" smtClean="0"/>
              <a:t>3</a:t>
            </a:r>
            <a:r>
              <a:rPr lang="en-US" sz="1800" dirty="0" smtClean="0"/>
              <a:t>O+ o </a:t>
            </a:r>
            <a:r>
              <a:rPr lang="en-US" sz="1800" dirty="0" err="1" smtClean="0"/>
              <a:t>ión</a:t>
            </a:r>
            <a:r>
              <a:rPr lang="en-US" sz="1800" dirty="0" smtClean="0"/>
              <a:t> </a:t>
            </a:r>
            <a:r>
              <a:rPr lang="en-US" sz="1800" dirty="0" err="1" smtClean="0"/>
              <a:t>hidronio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formar</a:t>
            </a:r>
            <a:r>
              <a:rPr lang="en-US" sz="1800" dirty="0" smtClean="0"/>
              <a:t> </a:t>
            </a:r>
            <a:r>
              <a:rPr lang="en-US" sz="1800" dirty="0" err="1" smtClean="0"/>
              <a:t>hidruros</a:t>
            </a:r>
            <a:r>
              <a:rPr lang="en-US" sz="1800" dirty="0" smtClean="0"/>
              <a:t> con </a:t>
            </a:r>
            <a:r>
              <a:rPr lang="en-US" sz="1800" dirty="0" err="1" smtClean="0"/>
              <a:t>metales</a:t>
            </a:r>
            <a:r>
              <a:rPr lang="en-US" sz="1800" dirty="0" smtClean="0"/>
              <a:t> </a:t>
            </a:r>
            <a:r>
              <a:rPr lang="en-US" sz="1800" dirty="0" err="1" smtClean="0"/>
              <a:t>poco</a:t>
            </a:r>
            <a:r>
              <a:rPr lang="en-US" sz="1800" dirty="0" smtClean="0"/>
              <a:t> </a:t>
            </a:r>
            <a:r>
              <a:rPr lang="en-US" sz="1800" dirty="0" err="1" smtClean="0"/>
              <a:t>electronegativos</a:t>
            </a:r>
            <a:r>
              <a:rPr lang="en-US" sz="1800" dirty="0" smtClean="0"/>
              <a:t>, </a:t>
            </a:r>
            <a:r>
              <a:rPr lang="en-US" sz="1800" dirty="0" err="1" smtClean="0"/>
              <a:t>pudiendo</a:t>
            </a:r>
            <a:r>
              <a:rPr lang="en-US" sz="1800" dirty="0" smtClean="0"/>
              <a:t> </a:t>
            </a:r>
            <a:r>
              <a:rPr lang="en-US" sz="1800" dirty="0" err="1" smtClean="0"/>
              <a:t>así</a:t>
            </a:r>
            <a:r>
              <a:rPr lang="en-US" sz="1800" dirty="0" smtClean="0"/>
              <a:t> </a:t>
            </a:r>
            <a:r>
              <a:rPr lang="en-US" sz="1800" dirty="0" err="1" smtClean="0"/>
              <a:t>ganar</a:t>
            </a:r>
            <a:r>
              <a:rPr lang="en-US" sz="1800" dirty="0" smtClean="0"/>
              <a:t> un </a:t>
            </a:r>
            <a:r>
              <a:rPr lang="en-US" sz="1800" dirty="0" err="1" smtClean="0"/>
              <a:t>electrón</a:t>
            </a:r>
            <a:r>
              <a:rPr lang="en-US" sz="1800" dirty="0" smtClean="0"/>
              <a:t> y </a:t>
            </a:r>
            <a:r>
              <a:rPr lang="en-US" sz="1800" dirty="0" err="1" smtClean="0"/>
              <a:t>obtener</a:t>
            </a:r>
            <a:r>
              <a:rPr lang="en-US" sz="1800" dirty="0" smtClean="0"/>
              <a:t> </a:t>
            </a:r>
            <a:r>
              <a:rPr lang="en-US" sz="1800" dirty="0" err="1" smtClean="0"/>
              <a:t>configuración</a:t>
            </a:r>
            <a:r>
              <a:rPr lang="en-US" sz="1800" dirty="0" smtClean="0"/>
              <a:t> de gas noble (He)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Los </a:t>
            </a:r>
            <a:r>
              <a:rPr lang="en-US" sz="1800" dirty="0" err="1" smtClean="0"/>
              <a:t>puentes</a:t>
            </a:r>
            <a:r>
              <a:rPr lang="en-US" sz="1800" dirty="0" smtClean="0"/>
              <a:t> de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son </a:t>
            </a:r>
            <a:r>
              <a:rPr lang="en-US" sz="1800" dirty="0" err="1" smtClean="0"/>
              <a:t>otra</a:t>
            </a:r>
            <a:r>
              <a:rPr lang="en-US" sz="1800" dirty="0" smtClean="0"/>
              <a:t> gran </a:t>
            </a:r>
            <a:r>
              <a:rPr lang="en-US" sz="1800" dirty="0" err="1" smtClean="0"/>
              <a:t>característica</a:t>
            </a:r>
            <a:r>
              <a:rPr lang="en-US" sz="1800" dirty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lo </a:t>
            </a:r>
            <a:r>
              <a:rPr lang="en-US" sz="1800" dirty="0" err="1" smtClean="0"/>
              <a:t>hacen</a:t>
            </a:r>
            <a:r>
              <a:rPr lang="en-US" sz="1800" dirty="0" smtClean="0"/>
              <a:t> </a:t>
            </a:r>
            <a:r>
              <a:rPr lang="en-US" sz="1800" dirty="0" err="1" smtClean="0"/>
              <a:t>destacar</a:t>
            </a:r>
            <a:r>
              <a:rPr lang="en-US" sz="1800" dirty="0" smtClean="0"/>
              <a:t>, </a:t>
            </a:r>
            <a:r>
              <a:rPr lang="en-US" sz="1800" dirty="0" err="1" smtClean="0"/>
              <a:t>siendo</a:t>
            </a:r>
            <a:r>
              <a:rPr lang="en-US" sz="1800" dirty="0" smtClean="0"/>
              <a:t> con </a:t>
            </a:r>
            <a:r>
              <a:rPr lang="en-US" sz="1800" dirty="0" err="1" smtClean="0"/>
              <a:t>oxígeno</a:t>
            </a:r>
            <a:r>
              <a:rPr lang="en-US" sz="1800" dirty="0" smtClean="0"/>
              <a:t> los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fuertes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917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20889"/>
            <a:ext cx="7520940" cy="488244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err="1" smtClean="0"/>
              <a:t>Cabe</a:t>
            </a:r>
            <a:r>
              <a:rPr lang="en-US" sz="1800" dirty="0" smtClean="0"/>
              <a:t> </a:t>
            </a:r>
            <a:r>
              <a:rPr lang="en-US" sz="1800" dirty="0" err="1" smtClean="0"/>
              <a:t>mencionar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teoría</a:t>
            </a:r>
            <a:r>
              <a:rPr lang="en-US" sz="1800" dirty="0" smtClean="0"/>
              <a:t> </a:t>
            </a:r>
            <a:r>
              <a:rPr lang="en-US" sz="1800" dirty="0" err="1" smtClean="0"/>
              <a:t>cuántica</a:t>
            </a:r>
            <a:r>
              <a:rPr lang="en-US" sz="1800" dirty="0" smtClean="0"/>
              <a:t> </a:t>
            </a:r>
            <a:r>
              <a:rPr lang="en-US" sz="1800" dirty="0" err="1" smtClean="0"/>
              <a:t>gira</a:t>
            </a:r>
            <a:r>
              <a:rPr lang="en-US" sz="1800" dirty="0" smtClean="0"/>
              <a:t> </a:t>
            </a:r>
            <a:r>
              <a:rPr lang="en-US" sz="1800" dirty="0" err="1" smtClean="0"/>
              <a:t>entorno</a:t>
            </a:r>
            <a:r>
              <a:rPr lang="en-US" sz="1800" dirty="0" smtClean="0"/>
              <a:t> al </a:t>
            </a:r>
            <a:r>
              <a:rPr lang="en-US" sz="1800" dirty="0" err="1" smtClean="0"/>
              <a:t>átomo</a:t>
            </a:r>
            <a:r>
              <a:rPr lang="en-US" sz="1800" dirty="0" smtClean="0"/>
              <a:t> de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, </a:t>
            </a:r>
            <a:r>
              <a:rPr lang="en-US" sz="1800" dirty="0" err="1" smtClean="0"/>
              <a:t>ya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ecuación</a:t>
            </a:r>
            <a:r>
              <a:rPr lang="en-US" sz="1800" dirty="0" smtClean="0"/>
              <a:t> de Schrödinger solo </a:t>
            </a:r>
            <a:r>
              <a:rPr lang="en-US" sz="1800" dirty="0" err="1" smtClean="0"/>
              <a:t>tiene</a:t>
            </a:r>
            <a:r>
              <a:rPr lang="en-US" sz="1800" dirty="0" smtClean="0"/>
              <a:t> </a:t>
            </a:r>
            <a:r>
              <a:rPr lang="en-US" sz="1800" dirty="0" err="1" smtClean="0"/>
              <a:t>solución</a:t>
            </a:r>
            <a:r>
              <a:rPr lang="en-US" sz="1800" dirty="0" smtClean="0"/>
              <a:t> </a:t>
            </a:r>
            <a:r>
              <a:rPr lang="en-US" sz="1800" dirty="0" err="1" smtClean="0"/>
              <a:t>analítica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éste</a:t>
            </a:r>
            <a:r>
              <a:rPr lang="en-US" sz="1800" dirty="0" smtClean="0"/>
              <a:t> </a:t>
            </a:r>
            <a:r>
              <a:rPr lang="en-US" sz="1800" dirty="0" err="1" smtClean="0"/>
              <a:t>átomo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err="1" smtClean="0"/>
              <a:t>Es</a:t>
            </a:r>
            <a:r>
              <a:rPr lang="en-US" sz="1800" dirty="0" smtClean="0"/>
              <a:t> el </a:t>
            </a:r>
            <a:r>
              <a:rPr lang="en-US" sz="1800" dirty="0" err="1" smtClean="0"/>
              <a:t>punto</a:t>
            </a:r>
            <a:r>
              <a:rPr lang="en-US" sz="1800" dirty="0" smtClean="0"/>
              <a:t> central de la </a:t>
            </a:r>
            <a:r>
              <a:rPr lang="en-US" sz="1800" dirty="0" err="1" smtClean="0"/>
              <a:t>teoría</a:t>
            </a:r>
            <a:r>
              <a:rPr lang="en-US" sz="1800" dirty="0" smtClean="0"/>
              <a:t> </a:t>
            </a:r>
            <a:r>
              <a:rPr lang="en-US" sz="1800" dirty="0" err="1" smtClean="0"/>
              <a:t>atómica</a:t>
            </a:r>
            <a:r>
              <a:rPr lang="en-US" sz="1800" dirty="0" smtClean="0"/>
              <a:t> de Bohr.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Un </a:t>
            </a:r>
            <a:r>
              <a:rPr lang="en-US" sz="1800" dirty="0" err="1" smtClean="0"/>
              <a:t>dato</a:t>
            </a:r>
            <a:r>
              <a:rPr lang="en-US" sz="1800" dirty="0" smtClean="0"/>
              <a:t> </a:t>
            </a:r>
            <a:r>
              <a:rPr lang="en-US" sz="1800" dirty="0" err="1" smtClean="0"/>
              <a:t>curioso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tan </a:t>
            </a:r>
            <a:r>
              <a:rPr lang="en-US" sz="1800" dirty="0" err="1" smtClean="0"/>
              <a:t>pequeño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escapar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medio</a:t>
            </a:r>
            <a:r>
              <a:rPr lang="en-US" sz="1800" dirty="0" smtClean="0"/>
              <a:t> de </a:t>
            </a:r>
            <a:r>
              <a:rPr lang="en-US" sz="1800" dirty="0" err="1" smtClean="0"/>
              <a:t>difusión</a:t>
            </a:r>
            <a:r>
              <a:rPr lang="en-US" sz="1800" dirty="0" smtClean="0"/>
              <a:t>, </a:t>
            </a:r>
            <a:r>
              <a:rPr lang="en-US" sz="1800" dirty="0" err="1" smtClean="0"/>
              <a:t>siendo</a:t>
            </a:r>
            <a:r>
              <a:rPr lang="en-US" sz="1800" dirty="0" smtClean="0"/>
              <a:t> en </a:t>
            </a:r>
            <a:r>
              <a:rPr lang="en-US" sz="1800" dirty="0" err="1" smtClean="0"/>
              <a:t>extremo</a:t>
            </a:r>
            <a:r>
              <a:rPr lang="en-US" sz="1800" dirty="0" smtClean="0"/>
              <a:t> </a:t>
            </a:r>
            <a:r>
              <a:rPr lang="en-US" sz="1800" dirty="0" err="1" smtClean="0"/>
              <a:t>dificil</a:t>
            </a:r>
            <a:r>
              <a:rPr lang="en-US" sz="1800" dirty="0" smtClean="0"/>
              <a:t> </a:t>
            </a:r>
            <a:r>
              <a:rPr lang="en-US" sz="1800" dirty="0" err="1" smtClean="0"/>
              <a:t>evitar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perdidas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La </a:t>
            </a:r>
            <a:r>
              <a:rPr lang="en-US" sz="1800" dirty="0" err="1" smtClean="0"/>
              <a:t>combustión</a:t>
            </a:r>
            <a:r>
              <a:rPr lang="en-US" sz="1800" dirty="0" smtClean="0"/>
              <a:t> del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produce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flama</a:t>
            </a:r>
            <a:r>
              <a:rPr lang="en-US" sz="1800" dirty="0" smtClean="0"/>
              <a:t> </a:t>
            </a:r>
            <a:r>
              <a:rPr lang="en-US" sz="1800" dirty="0" err="1" smtClean="0"/>
              <a:t>naranja</a:t>
            </a:r>
            <a:r>
              <a:rPr lang="en-US" sz="1800" dirty="0" smtClean="0"/>
              <a:t>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tenue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Con la </a:t>
            </a:r>
            <a:r>
              <a:rPr lang="en-US" sz="1800" dirty="0" err="1" smtClean="0"/>
              <a:t>concetración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hidrógeno</a:t>
            </a:r>
            <a:r>
              <a:rPr lang="en-US" sz="1800" dirty="0" smtClean="0"/>
              <a:t> y </a:t>
            </a:r>
            <a:r>
              <a:rPr lang="en-US" sz="1800" dirty="0" err="1" smtClean="0"/>
              <a:t>oxígeno</a:t>
            </a:r>
            <a:r>
              <a:rPr lang="en-US" sz="1800" dirty="0" smtClean="0"/>
              <a:t> </a:t>
            </a:r>
            <a:r>
              <a:rPr lang="en-US" sz="1800" dirty="0" err="1" smtClean="0"/>
              <a:t>correctas</a:t>
            </a:r>
            <a:r>
              <a:rPr lang="en-US" sz="1800" dirty="0" smtClean="0"/>
              <a:t>, se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hacer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implosión</a:t>
            </a:r>
            <a:r>
              <a:rPr lang="en-US" sz="1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90" y="3838223"/>
            <a:ext cx="3426832" cy="256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820" y="3684411"/>
            <a:ext cx="422382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LITIO</a:t>
            </a:r>
            <a:endParaRPr lang="en-US" sz="4400" dirty="0"/>
          </a:p>
        </p:txBody>
      </p:sp>
      <p:pic>
        <p:nvPicPr>
          <p:cNvPr id="4" name="Picture 7" descr="http://mediateca.educa.madrid.org/imagen/miniatura.php?id_imagen=4kmnen4k7ac8k1f7&amp;t=3&amp;ra=1&amp;na=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8" y="365760"/>
            <a:ext cx="1498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encrypted-tbn2.gstatic.com/images?q=tbn:ANd9GcTqn5ReeVH0RyPog5i9gYTBwMiVGbdBg8MTBFKy5cacUcNz4p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87" y="1371424"/>
            <a:ext cx="2791980" cy="12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estaticos01.cache.el-mundo.net/elmundosalud/imagenes/2006/07/31/115410527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423"/>
            <a:ext cx="1455973" cy="18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7592"/>
              </p:ext>
            </p:extLst>
          </p:nvPr>
        </p:nvGraphicFramePr>
        <p:xfrm>
          <a:off x="822960" y="2684969"/>
          <a:ext cx="3668890" cy="39082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34445"/>
                <a:gridCol w="1834445"/>
              </a:tblGrid>
              <a:tr h="53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Electronegatividad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0,98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3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Radio atómico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167pm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3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Estado de oxidación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(base fuerte)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9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1ª Energía de Ionización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520,2kJ/mol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3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Estructura cristalina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bcc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3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Estado ordinario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Sólido (no magnético)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3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Densidad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535 kg/m3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3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Punto de fusión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453,69 K (181 °C)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39183"/>
              </p:ext>
            </p:extLst>
          </p:nvPr>
        </p:nvGraphicFramePr>
        <p:xfrm>
          <a:off x="4600222" y="3485445"/>
          <a:ext cx="3743678" cy="1320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71839"/>
                <a:gridCol w="187183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Punto de ebullición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1615 K (1342 °C)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Entalpía de vaporización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145,92 kJ/mol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Entalpía de fusión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kJ/mol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48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OBTENCIÓN</a:t>
            </a:r>
            <a:endParaRPr lang="en-US" sz="4400" dirty="0"/>
          </a:p>
        </p:txBody>
      </p:sp>
      <p:pic>
        <p:nvPicPr>
          <p:cNvPr id="4" name="Picture 7" descr="465x282_2296f593cdf7a031a4af6d8b5d047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914400"/>
            <a:ext cx="41052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oto1Pag3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0151"/>
            <a:ext cx="2352647" cy="22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tal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35" y="2950809"/>
            <a:ext cx="1977035" cy="14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pidolit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2" y="2950809"/>
            <a:ext cx="17351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unzite Nourist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2" y="5268120"/>
            <a:ext cx="1511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2470" y="4572084"/>
            <a:ext cx="139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/>
              <a:t>Petalita</a:t>
            </a:r>
            <a:endParaRPr lang="en-US" dirty="0"/>
          </a:p>
          <a:p>
            <a:pPr algn="ctr"/>
            <a:r>
              <a:rPr lang="en-US" dirty="0"/>
              <a:t>LiAlSi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10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83111" y="4433585"/>
            <a:ext cx="23607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/>
              <a:t>Lepidolita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(KLi</a:t>
            </a:r>
            <a:r>
              <a:rPr lang="en-US" baseline="-25000" dirty="0"/>
              <a:t>2</a:t>
            </a:r>
            <a:r>
              <a:rPr lang="en-US" dirty="0"/>
              <a:t>Al(</a:t>
            </a:r>
            <a:r>
              <a:rPr lang="en-US" dirty="0" err="1"/>
              <a:t>Al,Si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10</a:t>
            </a:r>
            <a:r>
              <a:rPr lang="en-US" dirty="0"/>
              <a:t>(F,OH)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64074" y="6028532"/>
            <a:ext cx="1944688" cy="64135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kern="1200"/>
              <a:t>Espodumena</a:t>
            </a:r>
            <a:endParaRPr lang="en-US" kern="1200"/>
          </a:p>
          <a:p>
            <a:pPr algn="ctr"/>
            <a:r>
              <a:rPr lang="en-US" kern="1200"/>
              <a:t>LiAlSi</a:t>
            </a:r>
            <a:r>
              <a:rPr lang="en-US" kern="1200" baseline="-25000"/>
              <a:t>2</a:t>
            </a:r>
            <a:r>
              <a:rPr lang="en-US" kern="1200"/>
              <a:t>O</a:t>
            </a:r>
            <a:r>
              <a:rPr lang="en-US" kern="1200" baseline="-25000"/>
              <a:t>6</a:t>
            </a:r>
            <a:r>
              <a:rPr lang="en-US" kern="120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" y="3439530"/>
            <a:ext cx="235264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s-ES_tradnl" dirty="0"/>
              <a:t>Por cada tonelada de litio extraída se evaporan alrededor de dos millones de litros de agua</a:t>
            </a:r>
            <a:endParaRPr lang="en-US" dirty="0"/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323850" y="5105575"/>
            <a:ext cx="31670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kern="1200" dirty="0" err="1"/>
              <a:t>LiCl</a:t>
            </a:r>
            <a:r>
              <a:rPr lang="es-ES_tradnl" kern="1200" dirty="0"/>
              <a:t>(s) </a:t>
            </a:r>
            <a:r>
              <a:rPr lang="es-ES_tradnl" kern="1200" dirty="0">
                <a:sym typeface="Wingdings" charset="0"/>
              </a:rPr>
              <a:t> Li(s)  +  Cl</a:t>
            </a:r>
            <a:r>
              <a:rPr lang="es-ES_tradnl" kern="1200" baseline="-25000" dirty="0">
                <a:sym typeface="Wingdings" charset="0"/>
              </a:rPr>
              <a:t>2</a:t>
            </a:r>
            <a:r>
              <a:rPr lang="es-ES_tradnl" kern="1200" dirty="0">
                <a:sym typeface="Wingdings" charset="0"/>
              </a:rPr>
              <a:t>(g)</a:t>
            </a:r>
          </a:p>
          <a:p>
            <a:pPr algn="ctr" eaLnBrk="1" hangingPunct="1"/>
            <a:r>
              <a:rPr lang="es-ES_tradnl" kern="1200" dirty="0"/>
              <a:t>Li</a:t>
            </a:r>
            <a:r>
              <a:rPr lang="es-ES_tradnl" kern="1200" baseline="30000" dirty="0"/>
              <a:t>+</a:t>
            </a:r>
            <a:r>
              <a:rPr lang="es-ES_tradnl" kern="1200" dirty="0"/>
              <a:t> + 1e</a:t>
            </a:r>
            <a:r>
              <a:rPr lang="es-ES_tradnl" kern="1200" baseline="30000" dirty="0"/>
              <a:t>- </a:t>
            </a:r>
            <a:r>
              <a:rPr lang="es-ES_tradnl" kern="1200" dirty="0">
                <a:sym typeface="Wingdings" charset="0"/>
              </a:rPr>
              <a:t> Li</a:t>
            </a:r>
          </a:p>
          <a:p>
            <a:pPr algn="ctr" eaLnBrk="1" hangingPunct="1"/>
            <a:r>
              <a:rPr lang="es-ES_tradnl" kern="1200" dirty="0">
                <a:sym typeface="Wingdings" charset="0"/>
              </a:rPr>
              <a:t>2Cl</a:t>
            </a:r>
            <a:r>
              <a:rPr lang="es-ES_tradnl" kern="1200" baseline="30000" dirty="0">
                <a:sym typeface="Wingdings" charset="0"/>
              </a:rPr>
              <a:t>-</a:t>
            </a:r>
            <a:r>
              <a:rPr lang="es-ES_tradnl" kern="1200" dirty="0">
                <a:sym typeface="Wingdings" charset="0"/>
              </a:rPr>
              <a:t>  Cl</a:t>
            </a:r>
            <a:r>
              <a:rPr lang="es-ES_tradnl" kern="1200" baseline="-25000" dirty="0">
                <a:sym typeface="Wingdings" charset="0"/>
              </a:rPr>
              <a:t>2</a:t>
            </a:r>
            <a:r>
              <a:rPr lang="es-ES_tradnl" kern="1200" dirty="0">
                <a:sym typeface="Wingdings" charset="0"/>
              </a:rPr>
              <a:t> + 2e</a:t>
            </a:r>
            <a:r>
              <a:rPr lang="es-ES_tradnl" kern="1200" baseline="30000" dirty="0" smtClean="0">
                <a:sym typeface="Wingdings" charset="0"/>
              </a:rPr>
              <a:t>-</a:t>
            </a:r>
          </a:p>
          <a:p>
            <a:pPr algn="ctr" eaLnBrk="1" hangingPunct="1"/>
            <a:endParaRPr lang="es-ES_tradnl" kern="1200" baseline="300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23850" y="6028532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kern="1200" dirty="0"/>
              <a:t>Electrólisis del cloruro de litio fundido (</a:t>
            </a:r>
            <a:r>
              <a:rPr lang="es-ES" kern="1200" dirty="0" err="1"/>
              <a:t>LiCl</a:t>
            </a:r>
            <a:r>
              <a:rPr lang="es-ES" kern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110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APLICACIONES</a:t>
            </a:r>
            <a:endParaRPr lang="en-US" sz="4400" dirty="0"/>
          </a:p>
        </p:txBody>
      </p:sp>
      <p:pic>
        <p:nvPicPr>
          <p:cNvPr id="4" name="Picture 3" descr="Bateria-de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7" y="914400"/>
            <a:ext cx="4852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45986" y="3485710"/>
            <a:ext cx="25193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1600" kern="1200" dirty="0"/>
              <a:t>Pilas de Litio (Ión-Litio)</a:t>
            </a:r>
            <a:endParaRPr lang="en-US" sz="1600" kern="1200" dirty="0"/>
          </a:p>
        </p:txBody>
      </p:sp>
      <p:pic>
        <p:nvPicPr>
          <p:cNvPr id="6" name="Picture 5" descr="http://www.psicofarmacos.info/images/farmacos4/plenur-lit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48" y="4034984"/>
            <a:ext cx="9810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606778" y="6124222"/>
            <a:ext cx="267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1600" kern="1200" dirty="0"/>
              <a:t>Citrato de Litio</a:t>
            </a:r>
            <a:r>
              <a:rPr lang="en-US" sz="1600" kern="1200" dirty="0"/>
              <a:t> (Li</a:t>
            </a:r>
            <a:r>
              <a:rPr lang="en-US" sz="1600" kern="1200" baseline="-25000" dirty="0"/>
              <a:t>3</a:t>
            </a:r>
            <a:r>
              <a:rPr lang="en-US" sz="1600" kern="1200" dirty="0"/>
              <a:t>C</a:t>
            </a:r>
            <a:r>
              <a:rPr lang="en-US" sz="1600" kern="1200" baseline="-25000" dirty="0"/>
              <a:t>6</a:t>
            </a:r>
            <a:r>
              <a:rPr lang="en-US" sz="1600" kern="1200" dirty="0"/>
              <a:t>H</a:t>
            </a:r>
            <a:r>
              <a:rPr lang="en-US" sz="1600" kern="1200" baseline="-25000" dirty="0"/>
              <a:t>5</a:t>
            </a:r>
            <a:r>
              <a:rPr lang="en-US" sz="1600" kern="1200" dirty="0"/>
              <a:t>O</a:t>
            </a:r>
            <a:r>
              <a:rPr lang="en-US" sz="1600" kern="1200" baseline="-25000" dirty="0"/>
              <a:t>7</a:t>
            </a:r>
            <a:r>
              <a:rPr lang="en-US" sz="1600" kern="1200" dirty="0"/>
              <a:t>)</a:t>
            </a:r>
          </a:p>
          <a:p>
            <a:pPr algn="ctr"/>
            <a:r>
              <a:rPr lang="es-ES" sz="1600" kern="1200" dirty="0"/>
              <a:t>Carbonato de Litio </a:t>
            </a:r>
            <a:r>
              <a:rPr lang="en-US" sz="1600" kern="1200" dirty="0"/>
              <a:t>(Li</a:t>
            </a:r>
            <a:r>
              <a:rPr lang="en-US" sz="1600" kern="1200" baseline="-25000" dirty="0"/>
              <a:t>2</a:t>
            </a:r>
            <a:r>
              <a:rPr lang="en-US" sz="1600" kern="1200" dirty="0"/>
              <a:t>CO</a:t>
            </a:r>
            <a:r>
              <a:rPr lang="en-US" sz="1600" kern="1200" baseline="-25000" dirty="0"/>
              <a:t>3</a:t>
            </a:r>
            <a:r>
              <a:rPr lang="en-US" sz="1600" kern="1200" dirty="0"/>
              <a:t>)</a:t>
            </a:r>
            <a:endParaRPr lang="es-ES_tradnl" sz="1600" kern="1200" dirty="0"/>
          </a:p>
        </p:txBody>
      </p:sp>
      <p:pic>
        <p:nvPicPr>
          <p:cNvPr id="8" name="Picture 7" descr="http://roshfrans.com/wp-content/uploads/2012/01/16-chasis-el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19" y="4034984"/>
            <a:ext cx="15144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Rectángulo"/>
          <p:cNvSpPr>
            <a:spLocks noChangeArrowheads="1"/>
          </p:cNvSpPr>
          <p:nvPr/>
        </p:nvSpPr>
        <p:spPr bwMode="auto">
          <a:xfrm>
            <a:off x="3808413" y="6370285"/>
            <a:ext cx="1781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1600" kern="1200" dirty="0"/>
              <a:t>Estearato de Litio</a:t>
            </a:r>
          </a:p>
        </p:txBody>
      </p:sp>
      <p:pic>
        <p:nvPicPr>
          <p:cNvPr id="10" name="Picture 9" descr="http://upload.wikimedia.org/wikipedia/commons/thumb/1/12/Lithium_stearate.svg/300px-Lithium_stearat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28" y="5982178"/>
            <a:ext cx="2667000" cy="3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us.123rf.com/400wm/400/400/yayayoy/yayayoy1110/yayayoy111000011/10870489-submar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28" y="3668889"/>
            <a:ext cx="3022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6073335" y="5620456"/>
            <a:ext cx="176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1600" kern="1200"/>
              <a:t>Hidróxido de Litio</a:t>
            </a:r>
          </a:p>
          <a:p>
            <a:pPr algn="ctr"/>
            <a:r>
              <a:rPr lang="es-ES_tradnl" sz="1600" kern="1200"/>
              <a:t>LiOH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6350441" y="6068043"/>
            <a:ext cx="2087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1600" kern="1200" dirty="0"/>
              <a:t>Secantes: </a:t>
            </a:r>
            <a:r>
              <a:rPr lang="es-ES_tradnl" sz="1600" kern="1200" dirty="0" err="1"/>
              <a:t>LiBr</a:t>
            </a:r>
            <a:r>
              <a:rPr lang="es-ES_tradnl" sz="1600" kern="1200" dirty="0"/>
              <a:t> y </a:t>
            </a:r>
            <a:r>
              <a:rPr lang="es-ES_tradnl" sz="1600" kern="1200" dirty="0" err="1"/>
              <a:t>LiCl</a:t>
            </a:r>
            <a:endParaRPr lang="es-ES_tradnl" sz="1600" kern="1200" dirty="0"/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6382015" y="1141500"/>
            <a:ext cx="2814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sz="2000" kern="1200" dirty="0"/>
              <a:t>Reacciones:</a:t>
            </a:r>
          </a:p>
        </p:txBody>
      </p:sp>
      <p:sp>
        <p:nvSpPr>
          <p:cNvPr id="15" name="1 Rectángulo"/>
          <p:cNvSpPr/>
          <p:nvPr/>
        </p:nvSpPr>
        <p:spPr>
          <a:xfrm>
            <a:off x="5068447" y="1864336"/>
            <a:ext cx="3901281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S" sz="1400" kern="1200" dirty="0"/>
              <a:t>De Cloruro de Litio:</a:t>
            </a:r>
          </a:p>
          <a:p>
            <a:pPr marL="285750" indent="-285750" algn="just"/>
            <a:r>
              <a:rPr lang="pt-BR" sz="1400" kern="1200" dirty="0"/>
              <a:t>2 </a:t>
            </a:r>
            <a:r>
              <a:rPr lang="es-ES" sz="1400" kern="1200" dirty="0" err="1"/>
              <a:t>LiCl</a:t>
            </a:r>
            <a:r>
              <a:rPr lang="es-ES" sz="1400" kern="1200" dirty="0"/>
              <a:t>(</a:t>
            </a:r>
            <a:r>
              <a:rPr lang="es-ES" sz="1400" kern="1200" dirty="0" err="1"/>
              <a:t>aq</a:t>
            </a:r>
            <a:r>
              <a:rPr lang="es-ES" sz="1400" kern="1200" dirty="0"/>
              <a:t>) + Pb(NO</a:t>
            </a:r>
            <a:r>
              <a:rPr lang="es-ES" sz="1400" kern="1200" baseline="-25000" dirty="0"/>
              <a:t>3</a:t>
            </a:r>
            <a:r>
              <a:rPr lang="es-ES" sz="1400" kern="1200" dirty="0"/>
              <a:t>)</a:t>
            </a:r>
            <a:r>
              <a:rPr lang="es-ES" sz="1400" kern="1200" baseline="-25000" dirty="0"/>
              <a:t>2</a:t>
            </a:r>
            <a:r>
              <a:rPr lang="es-ES" sz="1400" kern="1200" dirty="0"/>
              <a:t>(</a:t>
            </a:r>
            <a:r>
              <a:rPr lang="es-ES" sz="1400" kern="1200" dirty="0" err="1"/>
              <a:t>aq</a:t>
            </a:r>
            <a:r>
              <a:rPr lang="es-ES" sz="1400" kern="1200" dirty="0"/>
              <a:t>) → PbCl</a:t>
            </a:r>
            <a:r>
              <a:rPr lang="es-ES" sz="1400" kern="1200" baseline="-25000" dirty="0"/>
              <a:t>2</a:t>
            </a:r>
            <a:r>
              <a:rPr lang="es-ES" sz="1400" kern="1200" dirty="0"/>
              <a:t>(s) + 2 LiNO</a:t>
            </a:r>
            <a:r>
              <a:rPr lang="es-ES" sz="1400" kern="1200" baseline="-25000" dirty="0"/>
              <a:t>3</a:t>
            </a:r>
            <a:r>
              <a:rPr lang="es-ES" sz="1400" kern="1200" dirty="0"/>
              <a:t>(</a:t>
            </a:r>
            <a:r>
              <a:rPr lang="es-ES" sz="1400" kern="1200" dirty="0" err="1"/>
              <a:t>aq</a:t>
            </a:r>
            <a:r>
              <a:rPr lang="es-ES" sz="1400" kern="1200" dirty="0"/>
              <a:t>)</a:t>
            </a:r>
          </a:p>
          <a:p>
            <a:pPr marL="285750" indent="-285750" algn="just"/>
            <a:endParaRPr lang="es-ES" sz="1400" kern="1200" dirty="0"/>
          </a:p>
          <a:p>
            <a:pPr marL="285750" indent="-285750" algn="just">
              <a:buFont typeface="Arial" charset="0"/>
              <a:buChar char="•"/>
            </a:pPr>
            <a:r>
              <a:rPr lang="es-ES" sz="1400" kern="1200" dirty="0"/>
              <a:t>Pila de Ión-Litio:</a:t>
            </a:r>
          </a:p>
          <a:p>
            <a:pPr marL="285750" indent="-285750" algn="just"/>
            <a:r>
              <a:rPr lang="es-ES_tradnl" sz="1400" kern="1200" dirty="0"/>
              <a:t>Li(s/</a:t>
            </a:r>
            <a:r>
              <a:rPr lang="es-ES_tradnl" sz="1400" kern="1200" dirty="0" err="1"/>
              <a:t>aq</a:t>
            </a:r>
            <a:r>
              <a:rPr lang="es-ES_tradnl" sz="1400" kern="1200" dirty="0"/>
              <a:t>)) + 1e</a:t>
            </a:r>
            <a:r>
              <a:rPr lang="es-ES_tradnl" sz="1400" kern="1200" baseline="30000" dirty="0"/>
              <a:t>-</a:t>
            </a:r>
            <a:r>
              <a:rPr lang="es-ES_tradnl" sz="1400" kern="1200" dirty="0"/>
              <a:t>  </a:t>
            </a:r>
            <a:r>
              <a:rPr lang="es-ES_tradnl" sz="1400" kern="1200" dirty="0">
                <a:sym typeface="Wingdings" charset="0"/>
              </a:rPr>
              <a:t>  Li</a:t>
            </a:r>
            <a:r>
              <a:rPr lang="es-ES_tradnl" sz="1400" kern="1200" baseline="30000" dirty="0">
                <a:sym typeface="Wingdings" charset="0"/>
              </a:rPr>
              <a:t>+</a:t>
            </a:r>
          </a:p>
          <a:p>
            <a:pPr marL="285750" indent="-285750" algn="just"/>
            <a:endParaRPr lang="es-ES_tradnl" sz="1400" kern="1200" baseline="30000" dirty="0">
              <a:sym typeface="Wingdings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_tradnl" sz="1400" kern="1200" dirty="0"/>
              <a:t>Litio y Agua:</a:t>
            </a:r>
          </a:p>
          <a:p>
            <a:pPr marL="285750" indent="-285750" algn="just"/>
            <a:r>
              <a:rPr lang="es-ES_tradnl" sz="1400" kern="1200" dirty="0"/>
              <a:t>Li(s) + H</a:t>
            </a:r>
            <a:r>
              <a:rPr lang="es-ES_tradnl" sz="1400" kern="1200" baseline="-25000" dirty="0"/>
              <a:t>2</a:t>
            </a:r>
            <a:r>
              <a:rPr lang="es-ES_tradnl" sz="1400" kern="1200" dirty="0"/>
              <a:t>O(l) </a:t>
            </a:r>
            <a:r>
              <a:rPr lang="es-ES_tradnl" sz="1400" kern="1200" dirty="0">
                <a:sym typeface="Wingdings" charset="0"/>
              </a:rPr>
              <a:t> </a:t>
            </a:r>
            <a:r>
              <a:rPr lang="es-ES_tradnl" sz="1400" kern="1200" dirty="0" err="1">
                <a:sym typeface="Wingdings" charset="0"/>
              </a:rPr>
              <a:t>LiOH</a:t>
            </a:r>
            <a:r>
              <a:rPr lang="es-ES_tradnl" sz="1400" kern="1200" dirty="0">
                <a:sym typeface="Wingdings" charset="0"/>
              </a:rPr>
              <a:t>(</a:t>
            </a:r>
            <a:r>
              <a:rPr lang="es-ES_tradnl" sz="1400" kern="1200" dirty="0" err="1">
                <a:sym typeface="Wingdings" charset="0"/>
              </a:rPr>
              <a:t>aq</a:t>
            </a:r>
            <a:r>
              <a:rPr lang="es-ES_tradnl" sz="1400" kern="1200" dirty="0">
                <a:sym typeface="Wingdings" charset="0"/>
              </a:rPr>
              <a:t>) + H</a:t>
            </a:r>
            <a:endParaRPr lang="es-ES_tradnl" sz="1400" kern="1200" dirty="0"/>
          </a:p>
        </p:txBody>
      </p:sp>
    </p:spTree>
    <p:extLst>
      <p:ext uri="{BB962C8B-B14F-4D97-AF65-F5344CB8AC3E}">
        <p14:creationId xmlns:p14="http://schemas.microsoft.com/office/powerpoint/2010/main" val="200628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uSOS</a:t>
            </a:r>
            <a:r>
              <a:rPr lang="en-US" sz="4400" dirty="0" smtClean="0"/>
              <a:t> DEL LITIO</a:t>
            </a:r>
            <a:endParaRPr lang="en-US" sz="4400" dirty="0"/>
          </a:p>
        </p:txBody>
      </p:sp>
      <p:pic>
        <p:nvPicPr>
          <p:cNvPr id="4" name="Picture 3" descr="http://s3-eu-west-1.amazonaws.com/rankia/blog/upload/images/blogs/etfs-pm/1%20Usos%20del%20Lit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914401"/>
            <a:ext cx="5715971" cy="26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tecmovia.com/wp-content/uploads/2012/04/16989_Reuse_of_Rare_Earth_Metals_Contained_in_Used_Par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3612445"/>
            <a:ext cx="4219080" cy="29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eabolivia.com/images/stories/ea/bateria-lit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4" y="3612445"/>
            <a:ext cx="4315283" cy="30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14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259</TotalTime>
  <Words>2408</Words>
  <Application>Microsoft Macintosh PowerPoint</Application>
  <PresentationFormat>On-screen Show (4:3)</PresentationFormat>
  <Paragraphs>311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Angles</vt:lpstr>
      <vt:lpstr>Document</vt:lpstr>
      <vt:lpstr>                Hidrógeno </vt:lpstr>
      <vt:lpstr>                            Historia</vt:lpstr>
      <vt:lpstr>                  Información general:</vt:lpstr>
      <vt:lpstr>PowerPoint Presentation</vt:lpstr>
      <vt:lpstr>PowerPoint Presentation</vt:lpstr>
      <vt:lpstr>LITIO</vt:lpstr>
      <vt:lpstr>OBTENCIÓN</vt:lpstr>
      <vt:lpstr>APLICACIONES</vt:lpstr>
      <vt:lpstr>uSOS DEL LITIO</vt:lpstr>
      <vt:lpstr>curiosidades</vt:lpstr>
      <vt:lpstr>Na SODIO</vt:lpstr>
      <vt:lpstr>PowerPoint Presentation</vt:lpstr>
      <vt:lpstr>Métodos de  obtención </vt:lpstr>
      <vt:lpstr>PowerPoint Presentation</vt:lpstr>
      <vt:lpstr>Aplicaciones</vt:lpstr>
      <vt:lpstr>PowerPoint Presentation</vt:lpstr>
      <vt:lpstr>Datos curiosos</vt:lpstr>
      <vt:lpstr>POTASIO</vt:lpstr>
      <vt:lpstr>Usos</vt:lpstr>
      <vt:lpstr>oBTENCIÓN.</vt:lpstr>
      <vt:lpstr>Reacciones más comunes.</vt:lpstr>
      <vt:lpstr>propiedades</vt:lpstr>
      <vt:lpstr>Rubidio.</vt:lpstr>
      <vt:lpstr>Reactividad</vt:lpstr>
      <vt:lpstr>MÉTODOS DE OBTENCIÓN</vt:lpstr>
      <vt:lpstr>Curiosidades</vt:lpstr>
      <vt:lpstr>Cesio</vt:lpstr>
      <vt:lpstr>Reactividad del cesio</vt:lpstr>
      <vt:lpstr>Reactividad del cesio.</vt:lpstr>
      <vt:lpstr>Obtención</vt:lpstr>
      <vt:lpstr>Curiosidad</vt:lpstr>
      <vt:lpstr>Francio</vt:lpstr>
      <vt:lpstr>Historia</vt:lpstr>
      <vt:lpstr>Características</vt:lpstr>
      <vt:lpstr>Más características</vt:lpstr>
      <vt:lpstr>PowerPoint Presentation</vt:lpstr>
      <vt:lpstr>Referencias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SODIO</dc:title>
  <dc:creator>Mariana Martínez Heredia</dc:creator>
  <cp:lastModifiedBy>Cesar Gabriel Vera</cp:lastModifiedBy>
  <cp:revision>43</cp:revision>
  <dcterms:created xsi:type="dcterms:W3CDTF">2013-10-09T23:56:33Z</dcterms:created>
  <dcterms:modified xsi:type="dcterms:W3CDTF">2013-10-15T00:06:29Z</dcterms:modified>
</cp:coreProperties>
</file>