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261" r:id="rId2"/>
    <p:sldId id="256" r:id="rId3"/>
    <p:sldId id="258" r:id="rId4"/>
    <p:sldId id="262" r:id="rId5"/>
    <p:sldId id="259" r:id="rId6"/>
    <p:sldId id="260" r:id="rId7"/>
    <p:sldId id="257"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93"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E791"/>
    <a:srgbClr val="2AF2D1"/>
    <a:srgbClr val="62F8D1"/>
    <a:srgbClr val="682F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8" d="100"/>
          <a:sy n="68" d="100"/>
        </p:scale>
        <p:origin x="-1452"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3119D-72BA-41E9-9767-AA72149D500A}" type="datetimeFigureOut">
              <a:rPr lang="es-MX" smtClean="0"/>
              <a:pPr/>
              <a:t>08/11/2011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B7716-C96B-45D2-B22A-5C757AF23AFC}"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A8930D-48DA-4679-B7D6-975F2FD250FD}" type="datetimeFigureOut">
              <a:rPr lang="es-MX" smtClean="0"/>
              <a:pPr/>
              <a:t>08/11/2011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CC8C305-619F-48D1-AF7E-361F98071209}"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8930D-48DA-4679-B7D6-975F2FD250FD}" type="datetimeFigureOut">
              <a:rPr lang="es-MX" smtClean="0"/>
              <a:pPr/>
              <a:t>08/11/2011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8C305-619F-48D1-AF7E-361F9807120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http://www.gruponeva.es/blog/noticia/403/first-solar-se-hace-de-oro-gracias-a-sus-paneles-solares-ultraligeros.html"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hyperlink" Target="http://www.ecured.cu/images/f/fa/Marie_curie.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260648"/>
            <a:ext cx="7920880" cy="6371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251520" y="548680"/>
            <a:ext cx="2627784" cy="1569660"/>
          </a:xfrm>
          <a:prstGeom prst="rect">
            <a:avLst/>
          </a:prstGeom>
          <a:noFill/>
        </p:spPr>
        <p:txBody>
          <a:bodyPr wrap="square" rtlCol="0">
            <a:spAutoFit/>
          </a:bodyPr>
          <a:lstStyle/>
          <a:p>
            <a:r>
              <a:rPr lang="es-MX" sz="3200" dirty="0" err="1" smtClean="0">
                <a:solidFill>
                  <a:srgbClr val="92D050"/>
                </a:solidFill>
              </a:rPr>
              <a:t>Alótropos</a:t>
            </a:r>
            <a:endParaRPr lang="es-MX" sz="3200" dirty="0" smtClean="0">
              <a:solidFill>
                <a:srgbClr val="92D050"/>
              </a:solidFill>
            </a:endParaRPr>
          </a:p>
          <a:p>
            <a:endParaRPr lang="es-MX" sz="3200" dirty="0" smtClean="0">
              <a:solidFill>
                <a:schemeClr val="tx2">
                  <a:lumMod val="50000"/>
                </a:schemeClr>
              </a:solidFill>
            </a:endParaRPr>
          </a:p>
          <a:p>
            <a:endParaRPr lang="es-MX" sz="3200" dirty="0">
              <a:solidFill>
                <a:schemeClr val="tx2">
                  <a:lumMod val="50000"/>
                </a:schemeClr>
              </a:solidFill>
            </a:endParaRPr>
          </a:p>
        </p:txBody>
      </p:sp>
      <p:pic>
        <p:nvPicPr>
          <p:cNvPr id="23553" name="Picture 1"/>
          <p:cNvPicPr>
            <a:picLocks noChangeAspect="1" noChangeArrowheads="1"/>
          </p:cNvPicPr>
          <p:nvPr/>
        </p:nvPicPr>
        <p:blipFill>
          <a:blip r:embed="rId3" cstate="print"/>
          <a:srcRect/>
          <a:stretch>
            <a:fillRect/>
          </a:stretch>
        </p:blipFill>
        <p:spPr bwMode="auto">
          <a:xfrm>
            <a:off x="54699" y="1484784"/>
            <a:ext cx="6029469" cy="1872208"/>
          </a:xfrm>
          <a:prstGeom prst="rect">
            <a:avLst/>
          </a:prstGeom>
          <a:noFill/>
          <a:ln w="9525">
            <a:noFill/>
            <a:miter lim="800000"/>
            <a:headEnd/>
            <a:tailEnd/>
          </a:ln>
        </p:spPr>
      </p:pic>
      <p:pic>
        <p:nvPicPr>
          <p:cNvPr id="23555" name="Picture 3" descr="http://t3.gstatic.com/images?q=tbn:ANd9GcTjxVGSRNalh8Vi9XM5oCsGHAofaHFZJl8w1kZh4HHMxdVeZ_3x"/>
          <p:cNvPicPr>
            <a:picLocks noChangeAspect="1" noChangeArrowheads="1"/>
          </p:cNvPicPr>
          <p:nvPr/>
        </p:nvPicPr>
        <p:blipFill>
          <a:blip r:embed="rId4" cstate="print"/>
          <a:srcRect/>
          <a:stretch>
            <a:fillRect/>
          </a:stretch>
        </p:blipFill>
        <p:spPr bwMode="auto">
          <a:xfrm>
            <a:off x="6228184" y="620688"/>
            <a:ext cx="2293552" cy="1494284"/>
          </a:xfrm>
          <a:prstGeom prst="rect">
            <a:avLst/>
          </a:prstGeom>
          <a:noFill/>
        </p:spPr>
      </p:pic>
      <p:pic>
        <p:nvPicPr>
          <p:cNvPr id="23557" name="Picture 5" descr="http://t3.gstatic.com/images?q=tbn:ANd9GcQbE-az-0rbkaY6FFT5Gnzuc4ouGSskJ62im5hTWL8v762ELOv6Cg"/>
          <p:cNvPicPr>
            <a:picLocks noChangeAspect="1" noChangeArrowheads="1"/>
          </p:cNvPicPr>
          <p:nvPr/>
        </p:nvPicPr>
        <p:blipFill>
          <a:blip r:embed="rId5" cstate="print"/>
          <a:srcRect/>
          <a:stretch>
            <a:fillRect/>
          </a:stretch>
        </p:blipFill>
        <p:spPr bwMode="auto">
          <a:xfrm>
            <a:off x="6300192" y="2564904"/>
            <a:ext cx="2213492" cy="1435993"/>
          </a:xfrm>
          <a:prstGeom prst="rect">
            <a:avLst/>
          </a:prstGeom>
          <a:noFill/>
        </p:spPr>
      </p:pic>
      <p:sp>
        <p:nvSpPr>
          <p:cNvPr id="23559" name="AutoShape 7" descr="data:image/jpg;base64,/9j/4AAQSkZJRgABAQAAAQABAAD/2wCEAAkGBhQSERUUExQVFRUWGBgXFxgUGBgYGhcVFRcXFxcYGhgXHCYeFyAkHBYUHy8gIycpLCwsGB4xNTAqNSYrLCkBCQoKDgwOGg8PGiwkHyQsLCwsLC8sLCwsLywsLCwsLCwsLCwsLCwsLCwsLCwsKSwsLCwsLCwsLCwsLCwsLCwsLP/AABEIALUBFgMBIgACEQEDEQH/xAAbAAACAwEBAQAAAAAAAAAAAAADBAACBQEGB//EADsQAAEDAgQDBgUDAgYCAwAAAAEAAhEDIQQSMUEFUWETInGBkfAGMqGxwULR4RRSBxUjYnLxgtIzkqL/xAAaAQADAQEBAQAAAAAAAAAAAAACAwQBAAUG/8QALxEAAgICAgEDAwIFBQEAAAAAAAECEQMhEjEEIkFRE2FxMqEUkbHB8DOB0eHxI//aAAwDAQACEQMRAD8A+e8RpOo1YowHA9qJjNTDTYOtAtsSNPBfTuC44YqhTqbOEOIsDUbZ0DkSC4dCvlWO4929OmX5Q5kMbYE5dzAMN2MxMgL1X+G/ESGYijfPPaUgbNhoyvyhxzH9HkCvnfOwOeDlJeqP+f8AZ6XjZFHJS6YP/ETjbC0Ydjm5yYdMjI3mTpfSF4Q0i1rSSQ5olly8OAOgIs0C5jxTXGW5akuOZzi4kgyc4cQZtYSCIHTktTgv+HeIr0m1M4p0XtL5MyQNwzfTUkc9Fd48Mfi4Um6Xz8sTmySyzujV+E8JUN8kPAaS9oA7s5wI0mTva3kvTcOqPJqNe0NIcS2CC0h1z4d7MfNd4bwZmHbFBhENkmZNQxa7jbnoAJlUZTe/MYe0lts0DKZ7xvHhrPNeH5E/rSk1VF+F/Sir7HaNEBuoKT/zg0nho1fa4EdDdX4fiSXva6xB0tawkE81muqUald2aHdneLCIsQT6GOimxY3zfIpnmXCxjF0DAyzex5kK3w9RDajwQC4tg5uQiOeqthMPUqVCWtinJuT8p1t0HLqm8PS7PtBae6ZmTeRcHY5YjomOTjFxYmWTl0MYsQwADNY/NMHySlTFgho3foDzFiLcralOYyqcggu0EixNr3G3Oeo5ysQVHtY2Kbgc2s3DTLw062h2h6eK7HG1YFm1hybZjttpaR9oVsbhQ8QSTI0VeGtz0dRLHFpi3K5G3NMsbr4Qm/VcWdSPIYvhUGAO8Zgi26pR4Y5gLvXefBeor0RmHPn0Stel5Wi24Kf9dtUasKuzPOFtpforUcAYiFo4ZosmyAqoS0DOOzLo8MyppsNCZdolXap12Lor2hRaRQXPGyPh6a5syh+k1HFlSkEYU1iBaL00cIbVcFaCXCsqgrsrjDqi5K6uOOqKLq4wiii4VphFFwriw0+GsohlI5oy2LgMocYIMNnY2PK3NaOF+JDTNN7GgvpA5QA4y0kjM9wgOADrwbknTVPV+HNJDQ1xblHeZz7oLxIGW8zznU6rL4lhmsAlhPzAxJN5E906COmhR+nJqSJ7cejNwnDDjMVEjPWdqNC6oSQQNoANjJsd4X2OpTbSosptDsjBlaIzlzWtAERJsNRfTyXhf8P/AIVbWc6tUB7FogGchdVaATobNEyTubaSvoLcOyX1C3vAZQbZhIHdbJ0iO7F+qi87IpSUPZDcSdWYpxTmuIcO7FgZHeBiDAy38TdY/Gm1gaRL3gEOc6BnZMtsC0CRc91wP2jfw2EYXAPa4XdmLiY3JBM/7YGkDkhcRxWczmyUwcpIAg3y6gkwLAx4SLhSQqErS/z9xz9S2xGixjnU2NiXCJB+XKO87u2mxAJPTolq/CBL3ucCxndlpcXBpgWgxoROnPmtaq5obkaGGAWOn/aAXAN6hzPMIGIqF4luWG5s4J/TEskAw4Xabx4LOTTtBJXpnfh+u1jOya5zhAgkZSYnpfWevVOtoglziD/bblrt1WTVbTaTZ2ZroaQTmzZe6G6gyDr1C2cI+WsmQ5zQeREiCPupMqfLl8jo/poE94FJxytqEA2tPdgAAkaEEdfFZf8AT5qYa17gQGz2jCCZGQCLQA4RO2U30WrUecwnZsjNGhsCdxr43WRXwpbTqdm9oe9wLJOTKT3LyDmaNb6md03F8e4Js/D8w9py2IHdttyNxaPVaDaVhI2usvgTg3MQ4OcTDpOYh1wQSCZMz9FsMG+uv8+ST5MqmOiriZ+IwxBkXGySqVBK9C1gcI2+oXmeL0y1y7Fk3Q7H6tAWYiHEJ2nWBXmMRUcO9y1H5RsHxTqvbxtSWhGSLi9npwbJTENWY/isbomG4uHpqTQou2mZ1WthlntGY2K0aNkEp+wSiPU3plqUotTYKNMUywVwhgqwWgBAV1UCssMOroXF0Ljiy6qyuytMOrhKkqpK6ziLqrmUXHHz/F4qicOaZdFQXLQC50OcWRYFuuX/APJsdF6PCKj8NUOUtaD3AXFphwkMOUeZtY+aLhcOwNqFzW9qxw7WHEZ5JdOYC5Aa7W1x53r8RxNR5ax7abMsTDWuc2J3+Ql0jqNylu9qPze/7CPyeh4exjMPSoNlmRrQ9rjMZu84H+6YcZ8ouQn306ZysAa4QZabkE6PA05+ANtIXleAg1mVQX3pHLnGpkHvSI/VuNo5ImEx9aOwqsLwNKrZAg3ykNEgmCMwjyOsWTHLk9j4yTQ7xPCEOc7Lm7MB93TmyG1MCSYgE30vzVsbxFv+o3s+/TALSKZdJBOYHLZxM6zJurGs1+Vhc7ulhIEyQx2bukG5nKTP5svW4uaTrf6jancLflfqRItDTrt9VidpBqITGV2MoZmteS4Q1pMXBlpDv0tII83Aaqjy22aAHNzue0GH5cpLW2vrF9botRtN7BFU91oA7XutyNcHCxGZ7rCL/mcviEtIgEBjmdmJzFodZ4AjadTpEckOnoNRJVqZm2aTIBDw0AtDZ7gfO/QbkTZbPDMO5lGmIuMpk35HU6iJWFjMUWsaA4sBBYTUEOJcQZbcSOpExyiVsfDOJNXD05ghstBkkuDXOZJBM7EXv9kGWL4X7WEqTL12Q46uidjLiJLL6ep29U2YlovZz3gEAATczLg0xbLJvp1lamLc4fWAADHhyuOuqzcBgstOnDiTlhziNXAa9OVr93olR6tmoNw2uA57abgYOaW27xJmx0g7dd9Vt4CpmBmxBgSdvXxWJwxr87xqwAZMxMm9ySSTrIHgnWcQDDmvDZGhvbWBr5BblhyKIq4aNHPludNz12Wbx5geMwTRxTXZYILXAG86ETpshYgDJlGi8/8ARIdj00/c82MMPws93BIMtB23NluGjBTeGZzCuXkShtFcscZdnnqfAnn9QncR+FML8Ohrpc+N4FreJW1xThjqpbkqGmAZOWe9Gk3AQ63AS4y6o4nbT3smrypSW5/sSvDC9RK4fEMaLbWTWHrApccKjclEpUMvMoseaKfYE4NmtRqI4estodCawxO69GEk1oilGh9pRAgMKKCisCggKsEMFXC2waOqKLkrrMLSuyqSpK6zCxKqXKSqkrrNo4ouSouNo+Z4nib2Frmgl3fJBktcXWh3fLiblwK0MZWL6LHMYflOcNIs83AINgL2FyRsuYrHUjd5yuDM5OUEODQDA/unvdbpnhFTDPr9m8tc14lo0BcTvpMklum0aGVjkquuiSmKfBvEDmIECm4S50BxziG0xMxOtjzPivU8Viix1QjPa4G9o106JuwOQNktEkgAAGwi/SLAeiyOM1HFhYXNbDgQTqOhBs7QXsoss1kndUOxqlRmcdzOoCpTp5HlhygEgjvN/tO4bpM28Vk4LilUsmq3tg6IOYlzWwc2WNy1wuY19TYPBVm03htTMzQEObEuFrkmTBEQdQOdlcFVyOIL2syd1ziCHAAADKBOwE68lVjjHi1p1+TJSdmxUpsfTY5rnFwYD2TgRly/M0662bbyCS4bjqhc8Gm+k1xDSHgOywQQ6Gi5i2u0mzUHAYX+qY59Nwb2Z+cugxMQ5h0JjMTpfXRerxPDWjKyk3O1oEvMfpAGdzjJfbNYaaC2i8ijj0//AAKMpPowcRhGms0OxDrXZnDiC2ZBt+kgkE2BykHVbPw6zLnGpDsw0sHkkgDUCcpvBl2ll5fG4AYZ/b5czszgHAGGuE3Lb2OhjbyW/wDBlI/02dw7zy90nNLgTAPeu0Eyb6+CXnX/AMuSetBQl6qG347tTplgw4uuLQYB0312jdLYXiNOnSeSGtaKj2xOQljyHA3Nz3nctCncJDARAcSSenSylSqeg/4iP5XnrMk6r9z0v4e+hDAcQLqwEP7N9MuzwS0uMaO0523nwT+Ip5oy2KXdXJ0QnYki6zJJ5GmlRXhw8Pcdp0yNdZ05+avVrRqQFkVuJkjVZOMxDj1WQ8dzeyhePbts36uMaLyPX8IP+cDQCV5Z9QnUeg/KtTZvMe+isXiRS2ylYYo9K/i55fVDHFv9g85Kxm1z4+M/uriqT+lcsKj7B8YpG0ONH+0eUhGw/FczgI1geawMpPMLVwGKMAPEiZm4uN53KXlxqrE5IRrSN+nrCappSjiQRZMNOhRePN8dni5Y0xhquCgZlZtRehGVkrQdpVwUs16I16KwaDSoVSV0FcZRZSVwlULlx1FsyoXKEqhKyzaCAqIWdcW2dR44/ClQgE1GtLcrjyBAILMx0neL6cgElhMRVa5xyMBNrAGwiNI5bQvZU+D097x/cZ+ibZQYLCB5D7D8rzl5Mqp7HvFhvp/0PNYTjGJbTIbGaTHdkAEWAk2AjeT6LDxPDcRVOavDnDcCAPACw12Gusr6I1s2DoHvYIVVjP7ifJdDyZQdxq/wa44n3H9zyOAeKbcjmQ2ZsJ73O6DicLRGY9s+Xuk5adwJJgW+l16qpgabt48oSNThLOc+AQLyJcrdlDxeNNfB5vD8RpsJptpRSIgy2S827xk6xIvzWr/m7KbGsw9Jz+9DWjuHvETcyALudPMX6N/5Cwm0krb4RwhtMf6bQ5+7zAHOJN48Bfoty+XHtr/b5/IuXj4Yr0sBS4WWta0kusBza3n479ECrg8thLoPlqSfqSV6D+sDQA+C6/eGhvz1tpoh4ostmET0leRLPNvew8XpeomE2gSYT1HgmbUxy1/CYblZNpnRGwVUuvy+qB5JPobkyy9jMq8DI3Q3/DruS0+IYwNgnb+PqqUMWC5xt63GnpujWSdWapTpMwK/AXTdLO+H3/pBXqqZDnXRsVUJgN3MGOSOPk5Ohzzzg0jw7uBO3CvS+HHO0Hrb7r15ecpjUSNdSHRoecJfK/OM1/wfNP8A4jId/FT+xiUfhA7uaPOfwnqXwnl3afE/wtllbvEWtzH59EV1RTT8rJe2Tzz5H7mK74fjUt8pP4UrcM7gZMgf2jz/AAtWpdBc/XTogjmk/cXzfyYXYhhggzKLTxBHO2xReJXyuGt58NEkKt56L0Mc2kVxissbZp5xFih0qhSVKvdN0HhepilyjZDlx8XTHQVdpQWOlEbYppO0HBVsyGChmpC2waDOch51XPKrmXWdQXMhucql6rKyzaLZlFUKLjaK9q7NGW25JED0vty3RHNJ0y/+Id+UQUhM5De/SfBFZQkHMBG0/svEtewbYk6lEEuBOwn+bIYrmbQPqjGk1h0nx/ZR9QaNbCHm30El8kdfUz76IQYSYR30+7aJsL9eSG5o6xFvzJ3XSnSGY8d7YTD4YmALk6+HM+58NiuquDuzElulu6SSb+H36oVA5TPTYkbIzcuUyTmOkBRydsp41+BsYenOXIOWn7JXF0A0GH6aDUx+N1TB5QSC6/ME+kp1sDQ7HrIE7+PNK3F0L3jfdmJUxJtPmtHB1MxJad46ECyweJVCHWi/LY+ynOFVnZTlvcQPHUhVSx+i0VZMScbQ3xqkX9znb16pJ2GFMtA8J6xefL7J9lSSSZkajlY+/VK4+oM7TNgAb7k2JRRTUaFY7/QM4VwL/X8lcw+PDqhDdWjebXufLTzS2HrZHidifrZBZj6dIulxuIIGs238kePGm2Hnhb18DeE4ux2ctkkT66THvdEq1g3Le0SZnxnkFh8FpFr5gZTIJ6bfWLrW4k3Lhnkgk5SCDYxp/Kc8aukJlBKVI0S2SYPP3CJKzuFtAp0y65dTbBJm+WTrv+y0uzMclBnx0xE/S6F65i6DU+YbTaPFGxVPu3IjokcLWl5kyW/bQLcWO9MxdWcr0oJEk2PLa6yCDnBAWxxN00yQINov6x5SsNmImVXCLXZf418WWPzaLQo6LGbVvfmVqYeqMoMq/DLiqYPkQbdj9A3TCzxiQN0VmLBVKmmQyxsbzKjihjEA7qpJXWKaoJmVS9UhcIWcgSznLoK4ZUyldZ1lwVFA1RbZtoIGVZ+aOhOb6Qi9g+TnIIi2Ud6esi31V3WMTO1v3P4XagtBv00HnuV4Lk0MAii25gDxd/Cnd0AJ8CTP0RBhWxJv6ABArOyOgOh+oGhj3aUULZqVujooXByw3kekAqV6sXMTy2CHVqHMS4yRaRoY3ss5+Lk398kDjyl9i/HjvbH/AOsO4jTaNd1Z1e08hZZba0z5fdOms0sMDoD+66WNIa4JAziJI6H8qzsTLSIMtJuTa5MR9UpRxAk20J05hVo1yWXFy5M4V7BOGyvFDDm+E2+yJg8QWMJFikuIOl8DbVWpulhuncfSkN42kmarMVDDJ1Ekn31SeIxJdETEZRG4t+6qwwx8ahoifH+Ehj+Mf07GOyZgDcTEi8nx0W48XJpLsW1xbZs4tpmdMzfqNVl4mhmDQB+q58IMH1+i1G4vtabnRADwG88rhv11QsLBOXrPv3siiuMjLbxfgbwbIpDw9Sbx9CicRxefDNiRndlII0uZCu+plZAIAAkk7a/iVg0MW4sc8uJa0l0E2nfzhOolird/cJx/MyhSqNMOaLX071vBen/qczGOAcA4BwnWCM2/ivL/ABDUa6k2lnGeSA3TMJNhz1avZVsN3AJsxsecRKHJji1Gxed0lf3MvGYw9mIbcmJ+miWweGAcZ+YxKZxLGhoiJaRPPn9kDD1R2oLtL26/ndFHElbQuK1otjhLAIvf9gvM4CrmaXcyvRfEmIyUHOG0i/Mi31heU4cSKfktlD0tl/iL0th6whsjb9kek45PCfTVCce6esfdN4G4I5i3Xmlt6GZdCWDfeCTe37LSpOGkwduvRZ7qeV1v+o0WjhqDanzSJmCOY1WSe7R2Zas4a140dyOnkUahiy2zwfFDr08oy1JP9rgs7iL6rWzJfTO7YEf8uSZCbbokeJSPSB4cJBnw2VgzZef4dxLQzB66/wArZo40b2Hv0TeXySZMEo9B3MV2NV8vsFXbEoiVgHN9yojOoT739/ZRaamMgOIiADy3jmY0SOat33AMc0EBsTNvmOWbjzGirmzFxBc8OMFpJkxoWtBFvdkyatWkCSBA0DAJidYJ7tua8hKvuWrHXf7le0741hrZl0tAfrGgbIka9dUXK1hDnSXOgFw0EXHlMmSg46uHhoLCGkh02kC9gOuk2VaeBNiHuiLTBsRsNgtkw4wVW9C3E3w50aTqPqsmjRzOdMr0HEWWY20Bv/Q8gsyk2HG2tl0ZUnRZhl6ATcMGtmbnXw2VqTwZHWfpH4Xa7gSRy0SzGjtm8y1w8Yut/UnY1b7Lmm1jXcz9zuo6qRT+qO/DADmdUPFH/TA3JC1SujVsxGtLnEn3KdwwlloUxTWtbmiBBcTrp032sl/hdznYemXCD3jf/m66plvHz+Gl/X/g36icuJtYXDPdny2BETZeZ+IGHMGnTK4+LgYP49V7LhteJb5+S8T8WVsuMY0nuua4W2JMlH4qcp6+CXJkau/sbvDHHsiP+B9DH5R6L4qiTqQPVJ8JcTTPi1p8pP7JqoxvasnTfx5fVKl/qFOOvpOzU4m9vZPAH6CSeugleRZBYWneLjoZPrZa3GccHANYdY0uIGxSFSm5rIEXtOmolVJdIlguKFn49lephjPfZWbmABjLnAJk6zY+q+l4t3dcvj3DXRi6Ddu1pg9e+0L6zxSsA0jeVRlgkl8CM0W5IyXOMmdIE/W3nIS9SBXYDoSXT6/v9FH1D2oANv8A16rr2E16Z3y6fX8pN2NUa/kM/EFJrqFVpcD3S4HkW3H1C8tgyBTC9Rx6nFCpYXY77LybBYALJ7VD/E/S/wAhSwOLQTAmfQafULRwNPM9xnQiIOg0WVWZJAFovCe4JWaHnOQ3lJi8j35JMl6RmTptDnFMHlIcNz6IOEdDoPktrK2oHtMEHQ67Lz9amWktPzNSe1RmJ8o8Wb1NrarC12o9ghZOR1NxaDYGPXoq4fHEROo32hXxeKa8y25PL7fshprQEcbi2n0Gfw2nUEAZHaiBY+X7JOvwurTBIdLdy0zHiDouOxk6tgjXrB18Vo4fiUNJJBjYzJ8DF/NMTlExxnFa39jOocTqs5Ebgi30+62cNxtjhc5TyP4O6VrY+lUHeDgecQfUa+aGME0gmC4R3SDGXxHvRH9RrsRkxQmrkmma1Pi1Pn781FiuwBA+a3O6iD6z+RX8Jjfuejw4Ac1jZIgua6ZyjkdxrA81bG5miR56yOoE3P8ACZpP7sxG/wC5Wc+r/UAhrnU3iJ3t+0+7qdUxMU3K/ZDOLrEgAvYG2NwSDEWLtBMdEucUHv7wgNBIIflkHzG1+a5g8WS9wc6WhhMMgiBtcGSRf79FcPTOYvY2WgmM0WHWN1zVIqhjq79v7/yD02WBEm/dje6txGlk7xgF0WNySNTOgVS55cWC2Y5soMjnsmKrQXgZYnUTMkDvDzkpSdDG6dmY7Dt5ST9B7hZ9cZMQx2jTI/8AsIH4Xq8Zh2GSDBAJNtzoDOhlZuMwTXtO4gEW9wjU6dP8B48qfYlVJJIST6ge/umQANOqfxlFzKbSe8SItrPVC4Zw5ob3nR5SYix+y2NJWNUklYTCYTtGib9Ex/leRkggAHS5uT9E7g8HldHSbdU01wbrobHwQudojll4y9JlYKk3PfdI8X+Fs7w9p02InrqtLF0Sx7jpOkb+7efimMJWuBzHUHkUWPI4vQc9rkjz1HAOpNIItIIPk4HrySnEKwEEkCx18hK3PiKoZa0HrG86Lz/FMNma2fHzVMPVLky7x48saT9zI4hxfTsid5JA3jTl4rKq4hzvmcT4klalXCQkadO9h9F6uNxrRXHAkhRuZjmuEyCCPEXC+r4vG9tSZVjK17WPDZmMwB28Y8l85rYXQnVe6oZjhKIMA9m0WOsAR4WhK8iacSLyMSUosBZr5dmg2b0sNveiPh6wNfXRsX2NkpD3vGhDB+n8+iLw7Dd5ztwYIPjJ+6kchMor3GviTFZaLhuWx62/K89haExtI56QnfiDHZyKY1Bl3ht9Y9EIfpjl9PcIuohYouMaKtpCSD5dIQquFG2qZcyUN1NKUhyQs7DlukjwKjazplxLvEyY8SmHAkIA5Ex46Ik7CoaDwdE3iMEIDtQQIPhssxtO5g+ifo4olgpkgASZNvf/AElSTXQM09UCbhZPdk8wNY3QKlGHGBAm08vS608MwBwOpvc3bEaFsSfVCq1AB/uMjWYHndcpgp7oUwwBMGBOhKew+JdRcRAI0IBH3G6Sc1MNe4NAkFtyBaQdL7rmZON99HocLUa8SDHPn91FjjikGWtbcAEGYkbiFFiPOl4870epq4oB2WCBE5jAaPNZ2L4ezOXuAcDoGiImBII15crprGtpZs9UyIIaDoOZA57TyQ8Hh2MADW5S4mJkmwsTs0xsl6StCIPirVma7uuLTNxADRvawsLSNuSfwNRuUNLv/GIvvMaqzMUyk4tqR/dmA1NuQmdUlQrNaQIJ72bNJEjaxHVKe1Za7mqoPjMBle0sAvMTMTBspwqrmjOIIAy6wdTPj+ybxbQ9hi/lKUw2GgD/AFJBItBFxs29vBZoUsnKFS7GXAEAXDie9Mm0anwlKtq3LfSOSdFdxYTlEwWnmMs+muiV7OYLfXy6SkyYcH3Z3E0i9skCdjMTG/mqUmDuzFxsSYAmBznbyT+cFrY1A9DEKUKDQNBfdFTE/WpUCwLe6POESL35Lje68Nvt9dFao2T4WPv0RJWKb3YF1QkEag6T9/VJ1sMGnukx6GeidbTtPuBou1Ghzeq2h0J8ejE4jULzJ2ED34ys2s20uIta+vktniNCPPl09hebxboT8NvR7fj04qhbFEFUw+E525oIfJT+GqCIIV7uKotlpaK4nBiTBnxC3cH/APBTEiGgCJ0IkJGmwECYAmEtim5Scp/mQltuSI8i56H6AgEgw5xIDmmJJPPl+yrwGh2bS2Y7z7u3Mk/W3qvP/wBIBpPqtbA4l1mk8vQaLZVGLpiZYWWrYMmoXH9Rv4I9WmA6yae4TOygo7ka6KWU7OWhNzZUHqmOz1O2nqgV23XJ+xp2o1sWlJuZefRHPPVUdPgEyJyKtMImFylxDpuIERraNf8AtDDbXVHNIW9hM2v6cMDbEOjc63sY2SlSiZnzTPDW5o3jXf1/la/EKQyHQctvHoprabJHk4SUX7nnqjNxHKL+qv2BAnKY5xYc/wALhCNQzRAJ99UTeh7+wo0X1jylcRqtCCuolI2kzS4iabgA1zy/T/UJvJ3zWb9FpcMc40wXXIJAncDruNkDB4JkEvu9pkjYToLWP3WmKlgANBJGlkuWtM8nLNOPCP8ANmZVeyq8Ta9gdHDSfH8AK3HT3m+Bv56R71S/zPc4ENdOaTBtyA3K46kXvJ7xnd28am1oS3JUPhGpJt9I7hq1sokOvqbHkAFTE03Q2dXGMpkEG8EX9grmO7mmWXAGQbi/0RqpdAYAXOAkm570zPVZHWwnt3H3GOHG8QM0d6doIgnnqmaYBAHzEn7W+yRwTBPztl8l/MRcxe3onK1G46ddRt0nogkq/BLkrlQak0ZTGsknre0qzI9bqtI5Rz5q9IQY8x1TkukyWXYJxaQRf9lVjCInTmND1VqjQHQdDp5rmYtFj5LuN6CXRAJJg7oLqB5o7NJ53sqVX5QSbgX9NVnGkMi3dIxOOY7KAzfU+/VeXxdTcyU/jMVmeS65J+iRxFPNvZXYYcT6LBBY4pCeHr2+U+KcoVAUWg8NtYgaKlSjmMgZeux8tlVJRktD+exltPmhGlf3CsMY4d1zYPu/VX7Lz8Ap3HiA7BupAhWotiJV+zO2ytE73S2wTTa8RbZQvn3tzQaPydUQsjqfuVM+yZ9nXU53sPJUc5pt7KuG/wB2nvT90CrANkSRnYrXqRohNrnUnfTp4I9elpbaTH3P0XGMGUjK28GbyI2GwlOjSQRztgRKo5+yt/RwAQdSQRGkffVd7Gy7Vm6KUKjmOBaSCFuPxHbNaANSSZ2cBcAnaIMLGy3TFLGOpghokO58xoQdiglsXkhdNdl61PKSOWq0uCw7M3U69IsFkseXSmsBVNN4OxsfA+CXxXTBzRbg0uzWxPDJuMs/fyNlE7TrBwkXHQhRG4o8lZ8kdFa2CaXSZuQ6xI7wm9t+vRQ4Zmb5ZiDJk6yPPTdRRA9oTyl8ieIotFQiLfwiYbFzlaRJzAAnYW28FFFPH3LnuKv4KcTwwZldYgzYj+UP+sJLI7pd3SRytNj1XFEaQeL1QTf3LYWlneHmBsAABaJ2WvkuoomY9rZH5D9VHGtv5LnZSyOUweR2XVExonF3VpI8CfqAjsMhRRAhlaBYZsOcPMdJSnxDai6OgXVESQ/D/qx/2PEvakq8i4J1AjxUUV+Ls+jixvCuklp2Gvhb8pmlUPy7E+i4oienoFitUyfD8LUoOlkxey4olyOn0WpMkEoRCiin9gX2xrDHuece/ROU2SC46qKJM+xEvcrWtHVLE5jBiBpA9yootZi6F65k+CPQZJA8FFExGvooaUmJ9wl3HvHpZRRakbEuPlJ8AhF5BjkoosQYajUumKRuVxRBPox9BqVQwACRAIt4/wArqiieuiJp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3561" name="AutoShape 9" descr="data:image/jpg;base64,/9j/4AAQSkZJRgABAQAAAQABAAD/2wCEAAkGBhQSERUUExQVFRUWGBgXFxgUGBgYGhcVFRcXFxcYGhgXHCYeFyAkHBYUHy8gIycpLCwsGB4xNTAqNSYrLCkBCQoKDgwOGg8PGiwkHyQsLCwsLC8sLCwsLywsLCwsLCwsLCwsLCwsLCwsLCwsKSwsLCwsLCwsLCwsLCwsLCwsLP/AABEIALUBFgMBIgACEQEDEQH/xAAbAAACAwEBAQAAAAAAAAAAAAADBAACBQEGB//EADsQAAEDAgQDBgUDAgYCAwAAAAEAAhEDIQQSMUEFUWETInGBkfAGMqGxwULR4RRSBxUjYnLxgtIzkqL/xAAaAQADAQEBAQAAAAAAAAAAAAACAwQBAAUG/8QALxEAAgICAgEDAwIFBQEAAAAAAAECEQMhEjEEIkFRE2FxMqEUkbHB8DOB0eHxI//aAAwDAQACEQMRAD8A+e8RpOo1YowHA9qJjNTDTYOtAtsSNPBfTuC44YqhTqbOEOIsDUbZ0DkSC4dCvlWO4929OmX5Q5kMbYE5dzAMN2MxMgL1X+G/ESGYijfPPaUgbNhoyvyhxzH9HkCvnfOwOeDlJeqP+f8AZ6XjZFHJS6YP/ETjbC0Ydjm5yYdMjI3mTpfSF4Q0i1rSSQ5olly8OAOgIs0C5jxTXGW5akuOZzi4kgyc4cQZtYSCIHTktTgv+HeIr0m1M4p0XtL5MyQNwzfTUkc9Fd48Mfi4Um6Xz8sTmySyzujV+E8JUN8kPAaS9oA7s5wI0mTva3kvTcOqPJqNe0NIcS2CC0h1z4d7MfNd4bwZmHbFBhENkmZNQxa7jbnoAJlUZTe/MYe0lts0DKZ7xvHhrPNeH5E/rSk1VF+F/Sir7HaNEBuoKT/zg0nho1fa4EdDdX4fiSXva6xB0tawkE81muqUald2aHdneLCIsQT6GOimxY3zfIpnmXCxjF0DAyzex5kK3w9RDajwQC4tg5uQiOeqthMPUqVCWtinJuT8p1t0HLqm8PS7PtBae6ZmTeRcHY5YjomOTjFxYmWTl0MYsQwADNY/NMHySlTFgho3foDzFiLcralOYyqcggu0EixNr3G3Oeo5ysQVHtY2Kbgc2s3DTLw062h2h6eK7HG1YFm1hybZjttpaR9oVsbhQ8QSTI0VeGtz0dRLHFpi3K5G3NMsbr4Qm/VcWdSPIYvhUGAO8Zgi26pR4Y5gLvXefBeor0RmHPn0Stel5Wi24Kf9dtUasKuzPOFtpforUcAYiFo4ZosmyAqoS0DOOzLo8MyppsNCZdolXap12Lor2hRaRQXPGyPh6a5syh+k1HFlSkEYU1iBaL00cIbVcFaCXCsqgrsrjDqi5K6uOOqKLq4wiii4VphFFwriw0+GsohlI5oy2LgMocYIMNnY2PK3NaOF+JDTNN7GgvpA5QA4y0kjM9wgOADrwbknTVPV+HNJDQ1xblHeZz7oLxIGW8zznU6rL4lhmsAlhPzAxJN5E906COmhR+nJqSJ7cejNwnDDjMVEjPWdqNC6oSQQNoANjJsd4X2OpTbSosptDsjBlaIzlzWtAERJsNRfTyXhf8P/AIVbWc6tUB7FogGchdVaATobNEyTubaSvoLcOyX1C3vAZQbZhIHdbJ0iO7F+qi87IpSUPZDcSdWYpxTmuIcO7FgZHeBiDAy38TdY/Gm1gaRL3gEOc6BnZMtsC0CRc91wP2jfw2EYXAPa4XdmLiY3JBM/7YGkDkhcRxWczmyUwcpIAg3y6gkwLAx4SLhSQqErS/z9xz9S2xGixjnU2NiXCJB+XKO87u2mxAJPTolq/CBL3ucCxndlpcXBpgWgxoROnPmtaq5obkaGGAWOn/aAXAN6hzPMIGIqF4luWG5s4J/TEskAw4Xabx4LOTTtBJXpnfh+u1jOya5zhAgkZSYnpfWevVOtoglziD/bblrt1WTVbTaTZ2ZroaQTmzZe6G6gyDr1C2cI+WsmQ5zQeREiCPupMqfLl8jo/poE94FJxytqEA2tPdgAAkaEEdfFZf8AT5qYa17gQGz2jCCZGQCLQA4RO2U30WrUecwnZsjNGhsCdxr43WRXwpbTqdm9oe9wLJOTKT3LyDmaNb6md03F8e4Js/D8w9py2IHdttyNxaPVaDaVhI2usvgTg3MQ4OcTDpOYh1wQSCZMz9FsMG+uv8+ST5MqmOiriZ+IwxBkXGySqVBK9C1gcI2+oXmeL0y1y7Fk3Q7H6tAWYiHEJ2nWBXmMRUcO9y1H5RsHxTqvbxtSWhGSLi9npwbJTENWY/isbomG4uHpqTQou2mZ1WthlntGY2K0aNkEp+wSiPU3plqUotTYKNMUywVwhgqwWgBAV1UCssMOroXF0Ljiy6qyuytMOrhKkqpK6ziLqrmUXHHz/F4qicOaZdFQXLQC50OcWRYFuuX/APJsdF6PCKj8NUOUtaD3AXFphwkMOUeZtY+aLhcOwNqFzW9qxw7WHEZ5JdOYC5Aa7W1x53r8RxNR5ax7abMsTDWuc2J3+Ql0jqNylu9qPze/7CPyeh4exjMPSoNlmRrQ9rjMZu84H+6YcZ8ouQn306ZysAa4QZabkE6PA05+ANtIXleAg1mVQX3pHLnGpkHvSI/VuNo5ImEx9aOwqsLwNKrZAg3ykNEgmCMwjyOsWTHLk9j4yTQ7xPCEOc7Lm7MB93TmyG1MCSYgE30vzVsbxFv+o3s+/TALSKZdJBOYHLZxM6zJurGs1+Vhc7ulhIEyQx2bukG5nKTP5svW4uaTrf6jancLflfqRItDTrt9VidpBqITGV2MoZmteS4Q1pMXBlpDv0tII83Aaqjy22aAHNzue0GH5cpLW2vrF9botRtN7BFU91oA7XutyNcHCxGZ7rCL/mcviEtIgEBjmdmJzFodZ4AjadTpEckOnoNRJVqZm2aTIBDw0AtDZ7gfO/QbkTZbPDMO5lGmIuMpk35HU6iJWFjMUWsaA4sBBYTUEOJcQZbcSOpExyiVsfDOJNXD05ghstBkkuDXOZJBM7EXv9kGWL4X7WEqTL12Q46uidjLiJLL6ep29U2YlovZz3gEAATczLg0xbLJvp1lamLc4fWAADHhyuOuqzcBgstOnDiTlhziNXAa9OVr93olR6tmoNw2uA57abgYOaW27xJmx0g7dd9Vt4CpmBmxBgSdvXxWJwxr87xqwAZMxMm9ySSTrIHgnWcQDDmvDZGhvbWBr5BblhyKIq4aNHPludNz12Wbx5geMwTRxTXZYILXAG86ETpshYgDJlGi8/8ARIdj00/c82MMPws93BIMtB23NluGjBTeGZzCuXkShtFcscZdnnqfAnn9QncR+FML8Ohrpc+N4FreJW1xThjqpbkqGmAZOWe9Gk3AQ63AS4y6o4nbT3smrypSW5/sSvDC9RK4fEMaLbWTWHrApccKjclEpUMvMoseaKfYE4NmtRqI4estodCawxO69GEk1oilGh9pRAgMKKCisCggKsEMFXC2waOqKLkrrMLSuyqSpK6zCxKqXKSqkrrNo4ouSouNo+Z4nib2Frmgl3fJBktcXWh3fLiblwK0MZWL6LHMYflOcNIs83AINgL2FyRsuYrHUjd5yuDM5OUEODQDA/unvdbpnhFTDPr9m8tc14lo0BcTvpMklum0aGVjkquuiSmKfBvEDmIECm4S50BxziG0xMxOtjzPivU8Viix1QjPa4G9o106JuwOQNktEkgAAGwi/SLAeiyOM1HFhYXNbDgQTqOhBs7QXsoss1kndUOxqlRmcdzOoCpTp5HlhygEgjvN/tO4bpM28Vk4LilUsmq3tg6IOYlzWwc2WNy1wuY19TYPBVm03htTMzQEObEuFrkmTBEQdQOdlcFVyOIL2syd1ziCHAAADKBOwE68lVjjHi1p1+TJSdmxUpsfTY5rnFwYD2TgRly/M0662bbyCS4bjqhc8Gm+k1xDSHgOywQQ6Gi5i2u0mzUHAYX+qY59Nwb2Z+cugxMQ5h0JjMTpfXRerxPDWjKyk3O1oEvMfpAGdzjJfbNYaaC2i8ijj0//AAKMpPowcRhGms0OxDrXZnDiC2ZBt+kgkE2BykHVbPw6zLnGpDsw0sHkkgDUCcpvBl2ll5fG4AYZ/b5czszgHAGGuE3Lb2OhjbyW/wDBlI/02dw7zy90nNLgTAPeu0Eyb6+CXnX/AMuSetBQl6qG347tTplgw4uuLQYB0312jdLYXiNOnSeSGtaKj2xOQljyHA3Nz3nctCncJDARAcSSenSylSqeg/4iP5XnrMk6r9z0v4e+hDAcQLqwEP7N9MuzwS0uMaO0523nwT+Ip5oy2KXdXJ0QnYki6zJJ5GmlRXhw8Pcdp0yNdZ05+avVrRqQFkVuJkjVZOMxDj1WQ8dzeyhePbts36uMaLyPX8IP+cDQCV5Z9QnUeg/KtTZvMe+isXiRS2ylYYo9K/i55fVDHFv9g85Kxm1z4+M/uriqT+lcsKj7B8YpG0ONH+0eUhGw/FczgI1geawMpPMLVwGKMAPEiZm4uN53KXlxqrE5IRrSN+nrCappSjiQRZMNOhRePN8dni5Y0xhquCgZlZtRehGVkrQdpVwUs16I16KwaDSoVSV0FcZRZSVwlULlx1FsyoXKEqhKyzaCAqIWdcW2dR44/ClQgE1GtLcrjyBAILMx0neL6cgElhMRVa5xyMBNrAGwiNI5bQvZU+D097x/cZ+ibZQYLCB5D7D8rzl5Mqp7HvFhvp/0PNYTjGJbTIbGaTHdkAEWAk2AjeT6LDxPDcRVOavDnDcCAPACw12Gusr6I1s2DoHvYIVVjP7ifJdDyZQdxq/wa44n3H9zyOAeKbcjmQ2ZsJ73O6DicLRGY9s+Xuk5adwJJgW+l16qpgabt48oSNThLOc+AQLyJcrdlDxeNNfB5vD8RpsJptpRSIgy2S827xk6xIvzWr/m7KbGsw9Jz+9DWjuHvETcyALudPMX6N/5Cwm0krb4RwhtMf6bQ5+7zAHOJN48Bfoty+XHtr/b5/IuXj4Yr0sBS4WWta0kusBza3n479ECrg8thLoPlqSfqSV6D+sDQA+C6/eGhvz1tpoh4ostmET0leRLPNvew8XpeomE2gSYT1HgmbUxy1/CYblZNpnRGwVUuvy+qB5JPobkyy9jMq8DI3Q3/DruS0+IYwNgnb+PqqUMWC5xt63GnpujWSdWapTpMwK/AXTdLO+H3/pBXqqZDnXRsVUJgN3MGOSOPk5Ohzzzg0jw7uBO3CvS+HHO0Hrb7r15ecpjUSNdSHRoecJfK/OM1/wfNP8A4jId/FT+xiUfhA7uaPOfwnqXwnl3afE/wtllbvEWtzH59EV1RTT8rJe2Tzz5H7mK74fjUt8pP4UrcM7gZMgf2jz/AAtWpdBc/XTogjmk/cXzfyYXYhhggzKLTxBHO2xReJXyuGt58NEkKt56L0Mc2kVxissbZp5xFih0qhSVKvdN0HhepilyjZDlx8XTHQVdpQWOlEbYppO0HBVsyGChmpC2waDOch51XPKrmXWdQXMhucql6rKyzaLZlFUKLjaK9q7NGW25JED0vty3RHNJ0y/+Id+UQUhM5De/SfBFZQkHMBG0/svEtewbYk6lEEuBOwn+bIYrmbQPqjGk1h0nx/ZR9QaNbCHm30El8kdfUz76IQYSYR30+7aJsL9eSG5o6xFvzJ3XSnSGY8d7YTD4YmALk6+HM+58NiuquDuzElulu6SSb+H36oVA5TPTYkbIzcuUyTmOkBRydsp41+BsYenOXIOWn7JXF0A0GH6aDUx+N1TB5QSC6/ME+kp1sDQ7HrIE7+PNK3F0L3jfdmJUxJtPmtHB1MxJad46ECyweJVCHWi/LY+ynOFVnZTlvcQPHUhVSx+i0VZMScbQ3xqkX9znb16pJ2GFMtA8J6xefL7J9lSSSZkajlY+/VK4+oM7TNgAb7k2JRRTUaFY7/QM4VwL/X8lcw+PDqhDdWjebXufLTzS2HrZHidifrZBZj6dIulxuIIGs238kePGm2Hnhb18DeE4ux2ctkkT66THvdEq1g3Le0SZnxnkFh8FpFr5gZTIJ6bfWLrW4k3Lhnkgk5SCDYxp/Kc8aukJlBKVI0S2SYPP3CJKzuFtAp0y65dTbBJm+WTrv+y0uzMclBnx0xE/S6F65i6DU+YbTaPFGxVPu3IjokcLWl5kyW/bQLcWO9MxdWcr0oJEk2PLa6yCDnBAWxxN00yQINov6x5SsNmImVXCLXZf418WWPzaLQo6LGbVvfmVqYeqMoMq/DLiqYPkQbdj9A3TCzxiQN0VmLBVKmmQyxsbzKjihjEA7qpJXWKaoJmVS9UhcIWcgSznLoK4ZUyldZ1lwVFA1RbZtoIGVZ+aOhOb6Qi9g+TnIIi2Ud6esi31V3WMTO1v3P4XagtBv00HnuV4Lk0MAii25gDxd/Cnd0AJ8CTP0RBhWxJv6ABArOyOgOh+oGhj3aUULZqVujooXByw3kekAqV6sXMTy2CHVqHMS4yRaRoY3ss5+Lk398kDjyl9i/HjvbH/AOsO4jTaNd1Z1e08hZZba0z5fdOms0sMDoD+66WNIa4JAziJI6H8qzsTLSIMtJuTa5MR9UpRxAk20J05hVo1yWXFy5M4V7BOGyvFDDm+E2+yJg8QWMJFikuIOl8DbVWpulhuncfSkN42kmarMVDDJ1Ekn31SeIxJdETEZRG4t+6qwwx8ahoifH+Ehj+Mf07GOyZgDcTEi8nx0W48XJpLsW1xbZs4tpmdMzfqNVl4mhmDQB+q58IMH1+i1G4vtabnRADwG88rhv11QsLBOXrPv3siiuMjLbxfgbwbIpDw9Sbx9CicRxefDNiRndlII0uZCu+plZAIAAkk7a/iVg0MW4sc8uJa0l0E2nfzhOolird/cJx/MyhSqNMOaLX071vBen/qczGOAcA4BwnWCM2/ivL/ABDUa6k2lnGeSA3TMJNhz1avZVsN3AJsxsecRKHJji1Gxed0lf3MvGYw9mIbcmJ+miWweGAcZ+YxKZxLGhoiJaRPPn9kDD1R2oLtL26/ndFHElbQuK1otjhLAIvf9gvM4CrmaXcyvRfEmIyUHOG0i/Mi31heU4cSKfktlD0tl/iL0th6whsjb9kek45PCfTVCce6esfdN4G4I5i3Xmlt6GZdCWDfeCTe37LSpOGkwduvRZ7qeV1v+o0WjhqDanzSJmCOY1WSe7R2Zas4a140dyOnkUahiy2zwfFDr08oy1JP9rgs7iL6rWzJfTO7YEf8uSZCbbokeJSPSB4cJBnw2VgzZef4dxLQzB66/wArZo40b2Hv0TeXySZMEo9B3MV2NV8vsFXbEoiVgHN9yojOoT739/ZRaamMgOIiADy3jmY0SOat33AMc0EBsTNvmOWbjzGirmzFxBc8OMFpJkxoWtBFvdkyatWkCSBA0DAJidYJ7tua8hKvuWrHXf7le0741hrZl0tAfrGgbIka9dUXK1hDnSXOgFw0EXHlMmSg46uHhoLCGkh02kC9gOuk2VaeBNiHuiLTBsRsNgtkw4wVW9C3E3w50aTqPqsmjRzOdMr0HEWWY20Bv/Q8gsyk2HG2tl0ZUnRZhl6ATcMGtmbnXw2VqTwZHWfpH4Xa7gSRy0SzGjtm8y1w8Yut/UnY1b7Lmm1jXcz9zuo6qRT+qO/DADmdUPFH/TA3JC1SujVsxGtLnEn3KdwwlloUxTWtbmiBBcTrp032sl/hdznYemXCD3jf/m66plvHz+Gl/X/g36icuJtYXDPdny2BETZeZ+IGHMGnTK4+LgYP49V7LhteJb5+S8T8WVsuMY0nuua4W2JMlH4qcp6+CXJkau/sbvDHHsiP+B9DH5R6L4qiTqQPVJ8JcTTPi1p8pP7JqoxvasnTfx5fVKl/qFOOvpOzU4m9vZPAH6CSeugleRZBYWneLjoZPrZa3GccHANYdY0uIGxSFSm5rIEXtOmolVJdIlguKFn49lephjPfZWbmABjLnAJk6zY+q+l4t3dcvj3DXRi6Ddu1pg9e+0L6zxSsA0jeVRlgkl8CM0W5IyXOMmdIE/W3nIS9SBXYDoSXT6/v9FH1D2oANv8A16rr2E16Z3y6fX8pN2NUa/kM/EFJrqFVpcD3S4HkW3H1C8tgyBTC9Rx6nFCpYXY77LybBYALJ7VD/E/S/wAhSwOLQTAmfQafULRwNPM9xnQiIOg0WVWZJAFovCe4JWaHnOQ3lJi8j35JMl6RmTptDnFMHlIcNz6IOEdDoPktrK2oHtMEHQ67Lz9amWktPzNSe1RmJ8o8Wb1NrarC12o9ghZOR1NxaDYGPXoq4fHEROo32hXxeKa8y25PL7fshprQEcbi2n0Gfw2nUEAZHaiBY+X7JOvwurTBIdLdy0zHiDouOxk6tgjXrB18Vo4fiUNJJBjYzJ8DF/NMTlExxnFa39jOocTqs5Ebgi30+62cNxtjhc5TyP4O6VrY+lUHeDgecQfUa+aGME0gmC4R3SDGXxHvRH9RrsRkxQmrkmma1Pi1Pn781FiuwBA+a3O6iD6z+RX8Jjfuejw4Ac1jZIgua6ZyjkdxrA81bG5miR56yOoE3P8ACZpP7sxG/wC5Wc+r/UAhrnU3iJ3t+0+7qdUxMU3K/ZDOLrEgAvYG2NwSDEWLtBMdEucUHv7wgNBIIflkHzG1+a5g8WS9wc6WhhMMgiBtcGSRf79FcPTOYvY2WgmM0WHWN1zVIqhjq79v7/yD02WBEm/dje6txGlk7xgF0WNySNTOgVS55cWC2Y5soMjnsmKrQXgZYnUTMkDvDzkpSdDG6dmY7Dt5ST9B7hZ9cZMQx2jTI/8AsIH4Xq8Zh2GSDBAJNtzoDOhlZuMwTXtO4gEW9wjU6dP8B48qfYlVJJIST6ge/umQANOqfxlFzKbSe8SItrPVC4Zw5ob3nR5SYix+y2NJWNUklYTCYTtGib9Ex/leRkggAHS5uT9E7g8HldHSbdU01wbrobHwQudojll4y9JlYKk3PfdI8X+Fs7w9p02InrqtLF0Sx7jpOkb+7efimMJWuBzHUHkUWPI4vQc9rkjz1HAOpNIItIIPk4HrySnEKwEEkCx18hK3PiKoZa0HrG86Lz/FMNma2fHzVMPVLky7x48saT9zI4hxfTsid5JA3jTl4rKq4hzvmcT4klalXCQkadO9h9F6uNxrRXHAkhRuZjmuEyCCPEXC+r4vG9tSZVjK17WPDZmMwB28Y8l85rYXQnVe6oZjhKIMA9m0WOsAR4WhK8iacSLyMSUosBZr5dmg2b0sNveiPh6wNfXRsX2NkpD3vGhDB+n8+iLw7Dd5ztwYIPjJ+6kchMor3GviTFZaLhuWx62/K89haExtI56QnfiDHZyKY1Bl3ht9Y9EIfpjl9PcIuohYouMaKtpCSD5dIQquFG2qZcyUN1NKUhyQs7DlukjwKjazplxLvEyY8SmHAkIA5Ex46Ik7CoaDwdE3iMEIDtQQIPhssxtO5g+ifo4olgpkgASZNvf/AElSTXQM09UCbhZPdk8wNY3QKlGHGBAm08vS608MwBwOpvc3bEaFsSfVCq1AB/uMjWYHndcpgp7oUwwBMGBOhKew+JdRcRAI0IBH3G6Sc1MNe4NAkFtyBaQdL7rmZON99HocLUa8SDHPn91FjjikGWtbcAEGYkbiFFiPOl4870epq4oB2WCBE5jAaPNZ2L4ezOXuAcDoGiImBII15crprGtpZs9UyIIaDoOZA57TyQ8Hh2MADW5S4mJkmwsTs0xsl6StCIPirVma7uuLTNxADRvawsLSNuSfwNRuUNLv/GIvvMaqzMUyk4tqR/dmA1NuQmdUlQrNaQIJ72bNJEjaxHVKe1Za7mqoPjMBle0sAvMTMTBspwqrmjOIIAy6wdTPj+ybxbQ9hi/lKUw2GgD/AFJBItBFxs29vBZoUsnKFS7GXAEAXDie9Mm0anwlKtq3LfSOSdFdxYTlEwWnmMs+muiV7OYLfXy6SkyYcH3Z3E0i9skCdjMTG/mqUmDuzFxsSYAmBznbyT+cFrY1A9DEKUKDQNBfdFTE/WpUCwLe6POESL35Lje68Nvt9dFao2T4WPv0RJWKb3YF1QkEag6T9/VJ1sMGnukx6GeidbTtPuBou1Ghzeq2h0J8ejE4jULzJ2ED34ys2s20uIta+vktniNCPPl09hebxboT8NvR7fj04qhbFEFUw+E525oIfJT+GqCIIV7uKotlpaK4nBiTBnxC3cH/APBTEiGgCJ0IkJGmwECYAmEtim5Scp/mQltuSI8i56H6AgEgw5xIDmmJJPPl+yrwGh2bS2Y7z7u3Mk/W3qvP/wBIBpPqtbA4l1mk8vQaLZVGLpiZYWWrYMmoXH9Rv4I9WmA6yae4TOygo7ka6KWU7OWhNzZUHqmOz1O2nqgV23XJ+xp2o1sWlJuZefRHPPVUdPgEyJyKtMImFylxDpuIERraNf8AtDDbXVHNIW9hM2v6cMDbEOjc63sY2SlSiZnzTPDW5o3jXf1/la/EKQyHQctvHoprabJHk4SUX7nnqjNxHKL+qv2BAnKY5xYc/wALhCNQzRAJ99UTeh7+wo0X1jylcRqtCCuolI2kzS4iabgA1zy/T/UJvJ3zWb9FpcMc40wXXIJAncDruNkDB4JkEvu9pkjYToLWP3WmKlgANBJGlkuWtM8nLNOPCP8ANmZVeyq8Ta9gdHDSfH8AK3HT3m+Bv56R71S/zPc4ENdOaTBtyA3K46kXvJ7xnd28am1oS3JUPhGpJt9I7hq1sokOvqbHkAFTE03Q2dXGMpkEG8EX9grmO7mmWXAGQbi/0RqpdAYAXOAkm570zPVZHWwnt3H3GOHG8QM0d6doIgnnqmaYBAHzEn7W+yRwTBPztl8l/MRcxe3onK1G46ddRt0nogkq/BLkrlQak0ZTGsknre0qzI9bqtI5Rz5q9IQY8x1TkukyWXYJxaQRf9lVjCInTmND1VqjQHQdDp5rmYtFj5LuN6CXRAJJg7oLqB5o7NJ53sqVX5QSbgX9NVnGkMi3dIxOOY7KAzfU+/VeXxdTcyU/jMVmeS65J+iRxFPNvZXYYcT6LBBY4pCeHr2+U+KcoVAUWg8NtYgaKlSjmMgZeux8tlVJRktD+exltPmhGlf3CsMY4d1zYPu/VX7Lz8Ap3HiA7BupAhWotiJV+zO2ytE73S2wTTa8RbZQvn3tzQaPydUQsjqfuVM+yZ9nXU53sPJUc5pt7KuG/wB2nvT90CrANkSRnYrXqRohNrnUnfTp4I9elpbaTH3P0XGMGUjK28GbyI2GwlOjSQRztgRKo5+yt/RwAQdSQRGkffVd7Gy7Vm6KUKjmOBaSCFuPxHbNaANSSZ2cBcAnaIMLGy3TFLGOpghokO58xoQdiglsXkhdNdl61PKSOWq0uCw7M3U69IsFkseXSmsBVNN4OxsfA+CXxXTBzRbg0uzWxPDJuMs/fyNlE7TrBwkXHQhRG4o8lZ8kdFa2CaXSZuQ6xI7wm9t+vRQ4Zmb5ZiDJk6yPPTdRRA9oTyl8ieIotFQiLfwiYbFzlaRJzAAnYW28FFFPH3LnuKv4KcTwwZldYgzYj+UP+sJLI7pd3SRytNj1XFEaQeL1QTf3LYWlneHmBsAABaJ2WvkuoomY9rZH5D9VHGtv5LnZSyOUweR2XVExonF3VpI8CfqAjsMhRRAhlaBYZsOcPMdJSnxDai6OgXVESQ/D/qx/2PEvakq8i4J1AjxUUV+Ls+jixvCuklp2Gvhb8pmlUPy7E+i4oienoFitUyfD8LUoOlkxey4olyOn0WpMkEoRCiin9gX2xrDHuece/ROU2SC46qKJM+xEvcrWtHVLE5jBiBpA9yootZi6F65k+CPQZJA8FFExGvooaUmJ9wl3HvHpZRRakbEuPlJ8AhF5BjkoosQYajUumKRuVxRBPox9BqVQwACRAIt4/wArqiieuiJpW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3563" name="Picture 11" descr="http://m1.paperblog.com/i/35/356380/mina-azufre-kawah-ijen-L-NDSQce.jpeg"/>
          <p:cNvPicPr>
            <a:picLocks noChangeAspect="1" noChangeArrowheads="1"/>
          </p:cNvPicPr>
          <p:nvPr/>
        </p:nvPicPr>
        <p:blipFill>
          <a:blip r:embed="rId6" cstate="print"/>
          <a:srcRect/>
          <a:stretch>
            <a:fillRect/>
          </a:stretch>
        </p:blipFill>
        <p:spPr bwMode="auto">
          <a:xfrm>
            <a:off x="6372200" y="5013176"/>
            <a:ext cx="2277430" cy="1488381"/>
          </a:xfrm>
          <a:prstGeom prst="rect">
            <a:avLst/>
          </a:prstGeom>
          <a:noFill/>
        </p:spPr>
      </p:pic>
      <p:sp>
        <p:nvSpPr>
          <p:cNvPr id="11" name="10 CuadroTexto"/>
          <p:cNvSpPr txBox="1"/>
          <p:nvPr/>
        </p:nvSpPr>
        <p:spPr>
          <a:xfrm>
            <a:off x="107504" y="3645024"/>
            <a:ext cx="7632848" cy="2215991"/>
          </a:xfrm>
          <a:prstGeom prst="rect">
            <a:avLst/>
          </a:prstGeom>
          <a:noFill/>
        </p:spPr>
        <p:txBody>
          <a:bodyPr wrap="square" rtlCol="0">
            <a:spAutoFit/>
          </a:bodyPr>
          <a:lstStyle/>
          <a:p>
            <a:r>
              <a:rPr lang="es-MX" sz="2400" dirty="0" smtClean="0">
                <a:solidFill>
                  <a:srgbClr val="92D050"/>
                </a:solidFill>
              </a:rPr>
              <a:t>Obtención de los </a:t>
            </a:r>
            <a:r>
              <a:rPr lang="es-MX" sz="2400" dirty="0" err="1" smtClean="0">
                <a:solidFill>
                  <a:srgbClr val="92D050"/>
                </a:solidFill>
              </a:rPr>
              <a:t>alótropos</a:t>
            </a:r>
            <a:endParaRPr lang="es-MX" sz="2400" dirty="0" smtClean="0">
              <a:solidFill>
                <a:srgbClr val="92D050"/>
              </a:solidFill>
            </a:endParaRPr>
          </a:p>
          <a:p>
            <a:endParaRPr lang="es-MX" sz="2400" dirty="0" smtClean="0">
              <a:solidFill>
                <a:srgbClr val="92D050"/>
              </a:solidFill>
            </a:endParaRPr>
          </a:p>
          <a:p>
            <a:r>
              <a:rPr lang="es-MX" sz="2400" dirty="0" smtClean="0">
                <a:solidFill>
                  <a:srgbClr val="92D050"/>
                </a:solidFill>
              </a:rPr>
              <a:t>6Na</a:t>
            </a:r>
            <a:r>
              <a:rPr lang="es-MX" sz="2400" baseline="-25000" dirty="0" smtClean="0">
                <a:solidFill>
                  <a:srgbClr val="92D050"/>
                </a:solidFill>
              </a:rPr>
              <a:t>2</a:t>
            </a:r>
            <a:r>
              <a:rPr lang="es-MX" sz="2400" dirty="0" smtClean="0">
                <a:solidFill>
                  <a:srgbClr val="92D050"/>
                </a:solidFill>
              </a:rPr>
              <a:t>S</a:t>
            </a:r>
            <a:r>
              <a:rPr lang="es-MX" sz="2400" baseline="-25000" dirty="0" smtClean="0">
                <a:solidFill>
                  <a:srgbClr val="92D050"/>
                </a:solidFill>
              </a:rPr>
              <a:t>2</a:t>
            </a:r>
            <a:r>
              <a:rPr lang="es-MX" sz="2400" dirty="0" smtClean="0">
                <a:solidFill>
                  <a:srgbClr val="92D050"/>
                </a:solidFill>
              </a:rPr>
              <a:t>O</a:t>
            </a:r>
            <a:r>
              <a:rPr lang="es-MX" sz="2400" baseline="-25000" dirty="0" smtClean="0">
                <a:solidFill>
                  <a:srgbClr val="92D050"/>
                </a:solidFill>
              </a:rPr>
              <a:t>3</a:t>
            </a:r>
            <a:r>
              <a:rPr lang="es-MX" sz="2400" dirty="0" smtClean="0">
                <a:solidFill>
                  <a:srgbClr val="92D050"/>
                </a:solidFill>
              </a:rPr>
              <a:t> + 12HCl </a:t>
            </a:r>
            <a:r>
              <a:rPr lang="es-MX" sz="2400" dirty="0" smtClean="0">
                <a:solidFill>
                  <a:srgbClr val="92D050"/>
                </a:solidFill>
                <a:sym typeface="Wingdings" pitchFamily="2" charset="2"/>
              </a:rPr>
              <a:t></a:t>
            </a:r>
            <a:r>
              <a:rPr lang="es-MX" sz="2400" dirty="0" smtClean="0">
                <a:solidFill>
                  <a:srgbClr val="92D050"/>
                </a:solidFill>
              </a:rPr>
              <a:t> S</a:t>
            </a:r>
            <a:r>
              <a:rPr lang="es-MX" sz="2400" baseline="-25000" dirty="0" smtClean="0">
                <a:solidFill>
                  <a:srgbClr val="92D050"/>
                </a:solidFill>
              </a:rPr>
              <a:t>6</a:t>
            </a:r>
            <a:r>
              <a:rPr lang="es-MX" sz="2400" dirty="0" smtClean="0">
                <a:solidFill>
                  <a:srgbClr val="92D050"/>
                </a:solidFill>
              </a:rPr>
              <a:t> + 6SO</a:t>
            </a:r>
            <a:r>
              <a:rPr lang="es-MX" sz="2400" baseline="-25000" dirty="0" smtClean="0">
                <a:solidFill>
                  <a:srgbClr val="92D050"/>
                </a:solidFill>
              </a:rPr>
              <a:t>2</a:t>
            </a:r>
            <a:r>
              <a:rPr lang="es-MX" sz="2400" dirty="0" smtClean="0">
                <a:solidFill>
                  <a:srgbClr val="92D050"/>
                </a:solidFill>
              </a:rPr>
              <a:t> +12NaCl + 6H</a:t>
            </a:r>
            <a:r>
              <a:rPr lang="es-MX" sz="2400" baseline="-25000" dirty="0" smtClean="0">
                <a:solidFill>
                  <a:srgbClr val="92D050"/>
                </a:solidFill>
              </a:rPr>
              <a:t>2</a:t>
            </a:r>
            <a:r>
              <a:rPr lang="es-MX" sz="2400" dirty="0" smtClean="0">
                <a:solidFill>
                  <a:srgbClr val="92D050"/>
                </a:solidFill>
              </a:rPr>
              <a:t>O</a:t>
            </a:r>
            <a:r>
              <a:rPr lang="es-MX" sz="2400" dirty="0" smtClean="0">
                <a:solidFill>
                  <a:srgbClr val="97E791"/>
                </a:solidFill>
              </a:rPr>
              <a:t> (en agua)</a:t>
            </a:r>
          </a:p>
          <a:p>
            <a:r>
              <a:rPr lang="es-MX" sz="2400" dirty="0" smtClean="0">
                <a:solidFill>
                  <a:srgbClr val="92D050"/>
                </a:solidFill>
              </a:rPr>
              <a:t>H</a:t>
            </a:r>
            <a:r>
              <a:rPr lang="es-MX" sz="2400" baseline="-25000" dirty="0" smtClean="0">
                <a:solidFill>
                  <a:srgbClr val="92D050"/>
                </a:solidFill>
              </a:rPr>
              <a:t>2</a:t>
            </a:r>
            <a:r>
              <a:rPr lang="es-MX" sz="2400" dirty="0" smtClean="0">
                <a:solidFill>
                  <a:srgbClr val="92D050"/>
                </a:solidFill>
              </a:rPr>
              <a:t>S</a:t>
            </a:r>
            <a:r>
              <a:rPr lang="es-MX" sz="2400" baseline="-25000" dirty="0" smtClean="0">
                <a:solidFill>
                  <a:srgbClr val="92D050"/>
                </a:solidFill>
              </a:rPr>
              <a:t>8</a:t>
            </a:r>
            <a:r>
              <a:rPr lang="es-MX" sz="2400" dirty="0" smtClean="0">
                <a:solidFill>
                  <a:srgbClr val="92D050"/>
                </a:solidFill>
              </a:rPr>
              <a:t> + S</a:t>
            </a:r>
            <a:r>
              <a:rPr lang="es-MX" sz="2400" baseline="-25000" dirty="0" smtClean="0">
                <a:solidFill>
                  <a:srgbClr val="92D050"/>
                </a:solidFill>
              </a:rPr>
              <a:t>4</a:t>
            </a:r>
            <a:r>
              <a:rPr lang="es-MX" sz="2400" dirty="0" smtClean="0">
                <a:solidFill>
                  <a:srgbClr val="92D050"/>
                </a:solidFill>
              </a:rPr>
              <a:t>Cl</a:t>
            </a:r>
            <a:r>
              <a:rPr lang="es-MX" sz="2400" baseline="-25000" dirty="0" smtClean="0">
                <a:solidFill>
                  <a:srgbClr val="92D050"/>
                </a:solidFill>
              </a:rPr>
              <a:t>8</a:t>
            </a:r>
            <a:r>
              <a:rPr lang="es-MX" sz="2400" dirty="0" smtClean="0">
                <a:solidFill>
                  <a:srgbClr val="92D050"/>
                </a:solidFill>
              </a:rPr>
              <a:t> </a:t>
            </a:r>
            <a:r>
              <a:rPr lang="es-MX" sz="2400" dirty="0" smtClean="0">
                <a:solidFill>
                  <a:srgbClr val="92D050"/>
                </a:solidFill>
                <a:sym typeface="Wingdings" pitchFamily="2" charset="2"/>
              </a:rPr>
              <a:t></a:t>
            </a:r>
            <a:r>
              <a:rPr lang="es-MX" sz="2400" dirty="0" smtClean="0">
                <a:solidFill>
                  <a:srgbClr val="92D050"/>
                </a:solidFill>
              </a:rPr>
              <a:t> S</a:t>
            </a:r>
            <a:r>
              <a:rPr lang="es-MX" sz="2400" baseline="-25000" dirty="0" smtClean="0">
                <a:solidFill>
                  <a:srgbClr val="92D050"/>
                </a:solidFill>
              </a:rPr>
              <a:t>12</a:t>
            </a:r>
            <a:r>
              <a:rPr lang="es-MX" sz="2400" dirty="0" smtClean="0">
                <a:solidFill>
                  <a:srgbClr val="92D050"/>
                </a:solidFill>
              </a:rPr>
              <a:t> + 2HCl </a:t>
            </a:r>
            <a:r>
              <a:rPr lang="es-MX" sz="2400" dirty="0" smtClean="0">
                <a:solidFill>
                  <a:srgbClr val="97E791"/>
                </a:solidFill>
              </a:rPr>
              <a:t>(Mezcla de </a:t>
            </a:r>
            <a:r>
              <a:rPr lang="es-MX" sz="2400" dirty="0" err="1" smtClean="0">
                <a:solidFill>
                  <a:srgbClr val="97E791"/>
                </a:solidFill>
              </a:rPr>
              <a:t>dihidrogeno-octasulfuro</a:t>
            </a:r>
            <a:r>
              <a:rPr lang="es-MX" sz="2400" dirty="0" smtClean="0">
                <a:solidFill>
                  <a:srgbClr val="97E791"/>
                </a:solidFill>
              </a:rPr>
              <a:t> y </a:t>
            </a:r>
            <a:r>
              <a:rPr lang="es-MX" sz="2400" dirty="0" err="1" smtClean="0">
                <a:solidFill>
                  <a:srgbClr val="97E791"/>
                </a:solidFill>
              </a:rPr>
              <a:t>dicloruro</a:t>
            </a:r>
            <a:r>
              <a:rPr lang="es-MX" sz="2400" dirty="0" smtClean="0">
                <a:solidFill>
                  <a:srgbClr val="97E791"/>
                </a:solidFill>
              </a:rPr>
              <a:t> de </a:t>
            </a:r>
            <a:r>
              <a:rPr lang="es-MX" sz="2400" dirty="0" err="1" smtClean="0">
                <a:solidFill>
                  <a:srgbClr val="97E791"/>
                </a:solidFill>
              </a:rPr>
              <a:t>tetraazufre</a:t>
            </a:r>
            <a:r>
              <a:rPr lang="es-MX" sz="2400" dirty="0" smtClean="0">
                <a:solidFill>
                  <a:srgbClr val="97E791"/>
                </a:solidFill>
              </a:rPr>
              <a:t> en éter).</a:t>
            </a:r>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539552" y="1196752"/>
            <a:ext cx="8604448" cy="4124206"/>
          </a:xfrm>
          <a:prstGeom prst="rect">
            <a:avLst/>
          </a:prstGeom>
          <a:noFill/>
        </p:spPr>
        <p:txBody>
          <a:bodyPr wrap="square" rtlCol="0">
            <a:spAutoFit/>
          </a:bodyPr>
          <a:lstStyle/>
          <a:p>
            <a:r>
              <a:rPr lang="es-MX" sz="2800" dirty="0" smtClean="0">
                <a:solidFill>
                  <a:srgbClr val="92D050"/>
                </a:solidFill>
              </a:rPr>
              <a:t>Obtención del azufre.</a:t>
            </a:r>
          </a:p>
          <a:p>
            <a:endParaRPr lang="es-MX" sz="2400" dirty="0" smtClean="0"/>
          </a:p>
          <a:p>
            <a:r>
              <a:rPr lang="es-MX" sz="2400" dirty="0" smtClean="0">
                <a:solidFill>
                  <a:srgbClr val="92D050"/>
                </a:solidFill>
              </a:rPr>
              <a:t>2H</a:t>
            </a:r>
            <a:r>
              <a:rPr lang="es-MX" sz="2400" baseline="-25000" dirty="0" smtClean="0">
                <a:solidFill>
                  <a:srgbClr val="92D050"/>
                </a:solidFill>
              </a:rPr>
              <a:t>2</a:t>
            </a:r>
            <a:r>
              <a:rPr lang="es-MX" sz="2400" dirty="0" smtClean="0">
                <a:solidFill>
                  <a:srgbClr val="92D050"/>
                </a:solidFill>
              </a:rPr>
              <a:t>S + 3O</a:t>
            </a:r>
            <a:r>
              <a:rPr lang="es-MX" sz="2400" baseline="-25000" dirty="0" smtClean="0">
                <a:solidFill>
                  <a:srgbClr val="92D050"/>
                </a:solidFill>
              </a:rPr>
              <a:t>2</a:t>
            </a:r>
            <a:r>
              <a:rPr lang="es-MX" sz="2400" dirty="0" smtClean="0">
                <a:solidFill>
                  <a:srgbClr val="92D050"/>
                </a:solidFill>
              </a:rPr>
              <a:t> </a:t>
            </a:r>
            <a:r>
              <a:rPr lang="es-MX" sz="2400" dirty="0" smtClean="0">
                <a:solidFill>
                  <a:srgbClr val="92D050"/>
                </a:solidFill>
                <a:sym typeface="Wingdings" pitchFamily="2" charset="2"/>
              </a:rPr>
              <a:t></a:t>
            </a:r>
            <a:r>
              <a:rPr lang="es-MX" sz="2400" dirty="0" smtClean="0">
                <a:solidFill>
                  <a:srgbClr val="92D050"/>
                </a:solidFill>
              </a:rPr>
              <a:t> 2SO</a:t>
            </a:r>
            <a:r>
              <a:rPr lang="es-MX" sz="2400" baseline="-25000" dirty="0" smtClean="0">
                <a:solidFill>
                  <a:srgbClr val="92D050"/>
                </a:solidFill>
              </a:rPr>
              <a:t>2</a:t>
            </a:r>
            <a:r>
              <a:rPr lang="es-MX" sz="2400" dirty="0" smtClean="0">
                <a:solidFill>
                  <a:srgbClr val="92D050"/>
                </a:solidFill>
              </a:rPr>
              <a:t> + 2H</a:t>
            </a:r>
            <a:r>
              <a:rPr lang="es-MX" sz="2400" baseline="-25000" dirty="0" smtClean="0">
                <a:solidFill>
                  <a:srgbClr val="92D050"/>
                </a:solidFill>
              </a:rPr>
              <a:t>2</a:t>
            </a:r>
            <a:r>
              <a:rPr lang="es-MX" sz="2400" dirty="0" smtClean="0">
                <a:solidFill>
                  <a:srgbClr val="92D050"/>
                </a:solidFill>
              </a:rPr>
              <a:t>O</a:t>
            </a:r>
          </a:p>
          <a:p>
            <a:endParaRPr lang="es-MX" sz="2400" dirty="0" smtClean="0">
              <a:solidFill>
                <a:srgbClr val="97E791"/>
              </a:solidFill>
            </a:endParaRPr>
          </a:p>
          <a:p>
            <a:r>
              <a:rPr lang="es-MX" sz="2400" dirty="0" smtClean="0">
                <a:solidFill>
                  <a:srgbClr val="92D050"/>
                </a:solidFill>
              </a:rPr>
              <a:t>4H</a:t>
            </a:r>
            <a:r>
              <a:rPr lang="es-MX" sz="2400" baseline="-25000" dirty="0" smtClean="0">
                <a:solidFill>
                  <a:srgbClr val="92D050"/>
                </a:solidFill>
              </a:rPr>
              <a:t>2</a:t>
            </a:r>
            <a:r>
              <a:rPr lang="es-MX" sz="2400" dirty="0" smtClean="0">
                <a:solidFill>
                  <a:srgbClr val="92D050"/>
                </a:solidFill>
              </a:rPr>
              <a:t>S + 2SO</a:t>
            </a:r>
            <a:r>
              <a:rPr lang="es-MX" sz="2400" baseline="-25000" dirty="0" smtClean="0">
                <a:solidFill>
                  <a:srgbClr val="92D050"/>
                </a:solidFill>
              </a:rPr>
              <a:t>2</a:t>
            </a:r>
            <a:r>
              <a:rPr lang="es-MX" sz="2400" dirty="0" smtClean="0">
                <a:solidFill>
                  <a:srgbClr val="92D050"/>
                </a:solidFill>
              </a:rPr>
              <a:t> </a:t>
            </a:r>
            <a:r>
              <a:rPr lang="es-MX" sz="2400" dirty="0" smtClean="0">
                <a:solidFill>
                  <a:srgbClr val="92D050"/>
                </a:solidFill>
                <a:sym typeface="Wingdings" pitchFamily="2" charset="2"/>
              </a:rPr>
              <a:t></a:t>
            </a:r>
            <a:r>
              <a:rPr lang="es-MX" sz="2400" dirty="0" smtClean="0">
                <a:solidFill>
                  <a:srgbClr val="92D050"/>
                </a:solidFill>
              </a:rPr>
              <a:t> 6S +4H</a:t>
            </a:r>
            <a:r>
              <a:rPr lang="es-MX" sz="2400" baseline="-25000" dirty="0" smtClean="0">
                <a:solidFill>
                  <a:srgbClr val="92D050"/>
                </a:solidFill>
              </a:rPr>
              <a:t>2</a:t>
            </a:r>
            <a:r>
              <a:rPr lang="es-MX" sz="2400" dirty="0" smtClean="0">
                <a:solidFill>
                  <a:srgbClr val="92D050"/>
                </a:solidFill>
              </a:rPr>
              <a:t>O </a:t>
            </a:r>
          </a:p>
          <a:p>
            <a:endParaRPr lang="es-MX" sz="2400" dirty="0" smtClean="0">
              <a:solidFill>
                <a:srgbClr val="97E791"/>
              </a:solidFill>
            </a:endParaRPr>
          </a:p>
          <a:p>
            <a:r>
              <a:rPr lang="es-MX" sz="2400" dirty="0" smtClean="0">
                <a:solidFill>
                  <a:srgbClr val="97E791"/>
                </a:solidFill>
              </a:rPr>
              <a:t>También se obtiene del calentamiento de la pirita en ausencia de aire:</a:t>
            </a:r>
          </a:p>
          <a:p>
            <a:endParaRPr lang="es-MX" sz="2400" dirty="0" smtClean="0">
              <a:solidFill>
                <a:srgbClr val="97E791"/>
              </a:solidFill>
            </a:endParaRPr>
          </a:p>
          <a:p>
            <a:pPr algn="ctr"/>
            <a:r>
              <a:rPr lang="es-MX" sz="2400" dirty="0" smtClean="0">
                <a:solidFill>
                  <a:srgbClr val="92D050"/>
                </a:solidFill>
              </a:rPr>
              <a:t>FeS</a:t>
            </a:r>
            <a:r>
              <a:rPr lang="es-MX" sz="2400" baseline="-25000" dirty="0" smtClean="0">
                <a:solidFill>
                  <a:srgbClr val="92D050"/>
                </a:solidFill>
              </a:rPr>
              <a:t>2</a:t>
            </a:r>
            <a:r>
              <a:rPr lang="es-MX" sz="2400" dirty="0" smtClean="0">
                <a:solidFill>
                  <a:srgbClr val="92D050"/>
                </a:solidFill>
              </a:rPr>
              <a:t> </a:t>
            </a:r>
            <a:r>
              <a:rPr lang="es-MX" sz="2400" dirty="0" smtClean="0">
                <a:solidFill>
                  <a:srgbClr val="92D050"/>
                </a:solidFill>
                <a:sym typeface="Wingdings" pitchFamily="2" charset="2"/>
              </a:rPr>
              <a:t></a:t>
            </a:r>
            <a:r>
              <a:rPr lang="es-MX" sz="2400" dirty="0" smtClean="0">
                <a:solidFill>
                  <a:srgbClr val="92D050"/>
                </a:solidFill>
              </a:rPr>
              <a:t> </a:t>
            </a:r>
            <a:r>
              <a:rPr lang="es-MX" sz="2400" dirty="0" err="1" smtClean="0">
                <a:solidFill>
                  <a:srgbClr val="92D050"/>
                </a:solidFill>
              </a:rPr>
              <a:t>FeS</a:t>
            </a:r>
            <a:r>
              <a:rPr lang="es-MX" sz="2400" dirty="0" smtClean="0">
                <a:solidFill>
                  <a:srgbClr val="92D050"/>
                </a:solidFill>
              </a:rPr>
              <a:t> + S</a:t>
            </a:r>
          </a:p>
          <a:p>
            <a:endParaRPr lang="es-MX" dirty="0"/>
          </a:p>
        </p:txBody>
      </p:sp>
      <p:pic>
        <p:nvPicPr>
          <p:cNvPr id="24578" name="Picture 2" descr="http://t2.gstatic.com/images?q=tbn:ANd9GcTRSC9IxF3lK7vaf7oC1FAOgV2NVsxYggK42B-WuJ9xhT4jmNUC"/>
          <p:cNvPicPr>
            <a:picLocks noChangeAspect="1" noChangeArrowheads="1"/>
          </p:cNvPicPr>
          <p:nvPr/>
        </p:nvPicPr>
        <p:blipFill>
          <a:blip r:embed="rId3" cstate="print"/>
          <a:srcRect/>
          <a:stretch>
            <a:fillRect/>
          </a:stretch>
        </p:blipFill>
        <p:spPr bwMode="auto">
          <a:xfrm>
            <a:off x="5076056" y="908719"/>
            <a:ext cx="2769865" cy="2178669"/>
          </a:xfrm>
          <a:prstGeom prst="rect">
            <a:avLst/>
          </a:prstGeom>
          <a:noFill/>
        </p:spPr>
      </p:pic>
      <p:sp>
        <p:nvSpPr>
          <p:cNvPr id="7170" name="AutoShape 2"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539552" y="620688"/>
            <a:ext cx="7848872" cy="4770537"/>
          </a:xfrm>
          <a:prstGeom prst="rect">
            <a:avLst/>
          </a:prstGeom>
          <a:noFill/>
        </p:spPr>
        <p:txBody>
          <a:bodyPr wrap="square" rtlCol="0">
            <a:spAutoFit/>
          </a:bodyPr>
          <a:lstStyle/>
          <a:p>
            <a:r>
              <a:rPr lang="es-MX" sz="2800" dirty="0" smtClean="0">
                <a:solidFill>
                  <a:srgbClr val="92D050"/>
                </a:solidFill>
              </a:rPr>
              <a:t>Óxidos</a:t>
            </a:r>
          </a:p>
          <a:p>
            <a:endParaRPr lang="es-MX" dirty="0" smtClean="0"/>
          </a:p>
          <a:p>
            <a:r>
              <a:rPr lang="es-MX" sz="2400" dirty="0" smtClean="0">
                <a:solidFill>
                  <a:srgbClr val="97E791"/>
                </a:solidFill>
              </a:rPr>
              <a:t>Son anhídridos ácidos</a:t>
            </a:r>
          </a:p>
          <a:p>
            <a:endParaRPr lang="es-MX" sz="2400" dirty="0" smtClean="0">
              <a:solidFill>
                <a:srgbClr val="97E791"/>
              </a:solidFill>
            </a:endParaRPr>
          </a:p>
          <a:p>
            <a:r>
              <a:rPr lang="es-MX" sz="2400" dirty="0" smtClean="0">
                <a:solidFill>
                  <a:srgbClr val="97E791"/>
                </a:solidFill>
              </a:rPr>
              <a:t>El SO</a:t>
            </a:r>
            <a:r>
              <a:rPr lang="es-MX" sz="2400" baseline="-25000" dirty="0" smtClean="0">
                <a:solidFill>
                  <a:srgbClr val="97E791"/>
                </a:solidFill>
              </a:rPr>
              <a:t>2</a:t>
            </a:r>
            <a:r>
              <a:rPr lang="es-MX" sz="2400" dirty="0" smtClean="0">
                <a:solidFill>
                  <a:srgbClr val="97E791"/>
                </a:solidFill>
              </a:rPr>
              <a:t> se obtiene al quemar azufre elemental y es fundamental en  la lluvia ácida al reaccionar con agua:</a:t>
            </a:r>
          </a:p>
          <a:p>
            <a:pPr algn="ctr"/>
            <a:r>
              <a:rPr lang="es-MX" sz="2400" dirty="0" smtClean="0">
                <a:solidFill>
                  <a:srgbClr val="92D050"/>
                </a:solidFill>
              </a:rPr>
              <a:t>SO</a:t>
            </a:r>
            <a:r>
              <a:rPr lang="es-MX" sz="2400" baseline="-25000" dirty="0" smtClean="0">
                <a:solidFill>
                  <a:srgbClr val="92D050"/>
                </a:solidFill>
              </a:rPr>
              <a:t>2</a:t>
            </a:r>
            <a:r>
              <a:rPr lang="es-MX" sz="2400" dirty="0" smtClean="0">
                <a:solidFill>
                  <a:srgbClr val="92D050"/>
                </a:solidFill>
              </a:rPr>
              <a:t> + H</a:t>
            </a:r>
            <a:r>
              <a:rPr lang="es-MX" sz="2400" baseline="-25000" dirty="0" smtClean="0">
                <a:solidFill>
                  <a:srgbClr val="92D050"/>
                </a:solidFill>
              </a:rPr>
              <a:t>2</a:t>
            </a:r>
            <a:r>
              <a:rPr lang="es-MX" sz="2400" dirty="0" smtClean="0">
                <a:solidFill>
                  <a:srgbClr val="92D050"/>
                </a:solidFill>
              </a:rPr>
              <a:t>O </a:t>
            </a:r>
            <a:r>
              <a:rPr lang="es-MX" sz="2400" dirty="0" smtClean="0">
                <a:solidFill>
                  <a:srgbClr val="92D050"/>
                </a:solidFill>
                <a:sym typeface="Wingdings" pitchFamily="2" charset="2"/>
              </a:rPr>
              <a:t></a:t>
            </a:r>
            <a:r>
              <a:rPr lang="es-MX" sz="2400" dirty="0" smtClean="0">
                <a:solidFill>
                  <a:srgbClr val="92D050"/>
                </a:solidFill>
              </a:rPr>
              <a:t> H</a:t>
            </a:r>
            <a:r>
              <a:rPr lang="es-MX" sz="2400" baseline="-25000" dirty="0" smtClean="0">
                <a:solidFill>
                  <a:srgbClr val="92D050"/>
                </a:solidFill>
              </a:rPr>
              <a:t>2</a:t>
            </a:r>
            <a:r>
              <a:rPr lang="es-MX" sz="2400" dirty="0" smtClean="0">
                <a:solidFill>
                  <a:srgbClr val="92D050"/>
                </a:solidFill>
              </a:rPr>
              <a:t>SO</a:t>
            </a:r>
            <a:r>
              <a:rPr lang="es-MX" sz="2400" baseline="-25000" dirty="0" smtClean="0">
                <a:solidFill>
                  <a:srgbClr val="92D050"/>
                </a:solidFill>
              </a:rPr>
              <a:t>3</a:t>
            </a:r>
            <a:endParaRPr lang="es-MX" sz="2400" dirty="0" smtClean="0">
              <a:solidFill>
                <a:srgbClr val="92D050"/>
              </a:solidFill>
            </a:endParaRPr>
          </a:p>
          <a:p>
            <a:r>
              <a:rPr lang="es-MX" sz="2400" dirty="0" smtClean="0">
                <a:solidFill>
                  <a:srgbClr val="97E791"/>
                </a:solidFill>
              </a:rPr>
              <a:t>Se transmite a la atmósfera vía vulcanismo. </a:t>
            </a:r>
          </a:p>
          <a:p>
            <a:endParaRPr lang="es-MX" sz="2400" dirty="0" smtClean="0">
              <a:solidFill>
                <a:srgbClr val="97E791"/>
              </a:solidFill>
            </a:endParaRPr>
          </a:p>
          <a:p>
            <a:r>
              <a:rPr lang="es-MX" sz="2400" dirty="0" smtClean="0">
                <a:solidFill>
                  <a:srgbClr val="97E791"/>
                </a:solidFill>
              </a:rPr>
              <a:t>El trióxido de azufre es un líquido incoloro que con agua produce el ácido sulfúrico:</a:t>
            </a:r>
          </a:p>
          <a:p>
            <a:pPr algn="ctr"/>
            <a:r>
              <a:rPr lang="de-DE" sz="2400" dirty="0" smtClean="0">
                <a:solidFill>
                  <a:srgbClr val="92D050"/>
                </a:solidFill>
              </a:rPr>
              <a:t>SO</a:t>
            </a:r>
            <a:r>
              <a:rPr lang="de-DE" sz="2400" baseline="-25000" dirty="0" smtClean="0">
                <a:solidFill>
                  <a:srgbClr val="92D050"/>
                </a:solidFill>
              </a:rPr>
              <a:t>3</a:t>
            </a:r>
            <a:r>
              <a:rPr lang="de-DE" sz="2400" dirty="0" smtClean="0">
                <a:solidFill>
                  <a:srgbClr val="92D050"/>
                </a:solidFill>
              </a:rPr>
              <a:t> + H</a:t>
            </a:r>
            <a:r>
              <a:rPr lang="de-DE" sz="2400" baseline="-25000" dirty="0" smtClean="0">
                <a:solidFill>
                  <a:srgbClr val="92D050"/>
                </a:solidFill>
              </a:rPr>
              <a:t>2</a:t>
            </a:r>
            <a:r>
              <a:rPr lang="de-DE" sz="2400" dirty="0" smtClean="0">
                <a:solidFill>
                  <a:srgbClr val="92D050"/>
                </a:solidFill>
              </a:rPr>
              <a:t>O </a:t>
            </a:r>
            <a:r>
              <a:rPr lang="es-MX" sz="2400" dirty="0" smtClean="0">
                <a:solidFill>
                  <a:srgbClr val="92D050"/>
                </a:solidFill>
                <a:sym typeface="Wingdings"/>
              </a:rPr>
              <a:t></a:t>
            </a:r>
            <a:r>
              <a:rPr lang="de-DE" sz="2400" dirty="0" smtClean="0">
                <a:solidFill>
                  <a:srgbClr val="92D050"/>
                </a:solidFill>
              </a:rPr>
              <a:t> H</a:t>
            </a:r>
            <a:r>
              <a:rPr lang="de-DE" sz="2400" baseline="-25000" dirty="0" smtClean="0">
                <a:solidFill>
                  <a:srgbClr val="92D050"/>
                </a:solidFill>
              </a:rPr>
              <a:t>2</a:t>
            </a:r>
            <a:r>
              <a:rPr lang="de-DE" sz="2400" dirty="0" smtClean="0">
                <a:solidFill>
                  <a:srgbClr val="92D050"/>
                </a:solidFill>
              </a:rPr>
              <a:t>SO</a:t>
            </a:r>
            <a:r>
              <a:rPr lang="de-DE" sz="2400" baseline="-25000" dirty="0" smtClean="0">
                <a:solidFill>
                  <a:srgbClr val="92D050"/>
                </a:solidFill>
              </a:rPr>
              <a:t>4</a:t>
            </a:r>
            <a:endParaRPr lang="es-MX" dirty="0" smtClean="0">
              <a:solidFill>
                <a:srgbClr val="92D050"/>
              </a:solidFill>
            </a:endParaRPr>
          </a:p>
          <a:p>
            <a:endParaRPr lang="es-MX" dirty="0" smtClean="0"/>
          </a:p>
        </p:txBody>
      </p:sp>
      <p:sp>
        <p:nvSpPr>
          <p:cNvPr id="6148" name="AutoShape 4"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0" name="AutoShape 6"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2" name="AutoShape 8"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4" name="AutoShape 10"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156" name="AutoShape 12" descr="data:image/jpg;base64,/9j/4AAQSkZJRgABAQAAAQABAAD/2wCEAAkGBhQPERAQEBQUFRURDxQVFREYFQ8QFBQUExAVFBYUExQXGyYgFxkvGRYXIC8gIycpLS0sFR4xNTAqNScrLCkBCQoKDgwOGg8PGjQkHyIsLzUtKzUsLSwpMSoqLCw0Ly4vNC8sKiwsNTU1LCkpMjQvLSosLCwqLCwpLCw1LDUsLP/AABEIAKwA5gMBIgACEQEDEQH/xAAcAAEAAgMBAQEAAAAAAAAAAAAABQYDBAcCAQj/xABAEAABAwIDBAgCBgkEAwAAAAABAAIDBBEFITEGEkFRBxMiMmFxgaFSkRRCcrHB0SMzQ2KCkuHw8RZTg5MVJTX/xAAbAQEAAgMBAQAAAAAAAAAAAAAABAUCAwYBB//EACwRAAICAgAFAgUEAwAAAAAAAAABAgMEEQUSITFBE2EiUaGxwQZxgZEUIzL/2gAMAwEAAhEDEQA/AOGoiIAiIgCIiAIiIAiIgCIiAIiIAiIgCIiAIi9MYXEAAkk2AGZJPABAeUV+2c6MHSWfVuLAdIm23/4naN8hf0XQMM2KpIQAyCPzc0SO+brqrv4pTU9Lq/oSYY05dX0OAov0oMAgIsYYv+uL8lF4r0b0VQDeERu+OP8ARH5Ds+yjR43U38UWvqbXhS8M/P6K6bW9GU9EHSxHroRmXAWewfvt5eI9lS1cU3QujzVvaIk4Sg9SQREW0wCIiAIiIAiIgC9shLr7oJsLmwJsOZ5Lwun7dUFTSQUcmHOe2ibTMO9C5zf0js3SzFmbicszkNMkBzGyNbfIKdx3GjXNowQ0ysjdG/da1m+4zOLXOAABcQ4XPEhWDbD/ANMIaCkO5KYRJU1LcpXucSBGx+rGCxNha9xdAUSSItNnAg8iCD8ivCumxeNmrqGUNe508NQSwdYS98UhB3XxPN3NNwBYGxvmq7tFgxoqqemcbmKQt3viGrT6ggoCNREQBERAEREAWSGnc82aCVnw+h612fdGp/AKzU0AaAGiwUa69V9F3LvhvCZZfxyeo/VkFHs9IdS0eFz+AV52D2VbEOvfZ0hJDTwYBll+94qNa1WzZB/Ye34X3/mH9FU5WVZKtrZdZvBaMaj1a97TXdlppo1IwsWlTrfiK52bKmJsMasm4vMZWRRmbDFJFdcV6T9hRSn6XTttE91pGDSN5ORaODTy4HzC7eo3GMPZURSQyC7ZGFp9Rr53sfRTcLKlj2KS7eV7Gm6pWR0fmBFsYhRuglkhf3o5HMPm0kLXXeJpraKLsERF6AiIgCIiAK4YDttV4PI6nNpImuIdTvvu2OpYdWXB8jfMFU9WKu2uFS4PqqaCRzWhoeOuhfutADWuMbgH5AC5F/FAWTbCkpWsw/GKNnVtmnG/BoN+N28S1oyGbSDbLQ5LX6ZId6siqWHeiqaWN0bxo4Nu0+tt0/xBVXGdoJKoRMcGsihaWxQMBEcYJubXJJcTq4kkrNRbUvZCKWZjJ4A7ebHJv3jPExSMIczyvY8kBsdH1E6bEqJrR3Z2vPg2PtknlkPdfekPE21OI1UsZBbvhrXDQiNoZcfyrCdqjHHJFSRR04lbuyPaZHyvbxZ1j3Etb4NtfjdfMFrKRnVtnp3Tl7+27rJIyxpNgIWs1dbO7rg3AsNSBBopLaTDW0tXU08bt9sM72NfzDXEZ+KjUAREQBEXqPUeY+9D1Lb0WSgh3Ghvhn5nVSEa04ytphVLZ1ez6ZiKMIqK7I2Gqf2TntI5vxN92n8rqvNcpPAZ92ePxJHzFlEtjuLJeZFWY04+326nRIHreieomCVb0UipZxOETJFjlmD1oslWVsijuJsTNkvWvO7JDKoHaHaVlMN0dqQjJnAci/kPDVZ11uT0jbXVO6ShBbZxvpFjDcSqrcXMd6uiY4+5VbVv2joTVPfOf1rszwDrCwFuGQAHkqiRbIrusSadUY+UkmVfEcC7Ds1Yu/Z+D4iIpRWhERAEREAREQBERAFZtncFO4Kls1I2QO/RMkqaeJzC39q5jje9+6DxF+AvWV9ugNrFKTqpXxmRkhBzkY7rGEkXO6/62Z1C1ERAEREAREQFjppt5rXcxn58Vtseq7h9b1Zse6fY81NRyXFwbg8VW3VcrO34fmq6Cfld1+Tfa9Z6efdc13wuB+Ruo9sqyCVRXAvI3JrTOl09Rdb8U6rWG1O9HG7mwe2X4KSiqlUTrOGfwtxfgnWTrKJlDCsABJNgBcnQAeKrOObVl944CQ3Rz+LvBvILVHHc3pEvGonkS5Y/2TeP7YBl4oDd+hkyIb9nmfuVMfIXElxJJzJOZPmVga5ew5WNdMa1pHb4eNXjQ1Dv5fln1yq20VJuvDxo8Z+YVoLlB7S9xn2/wU7FbViK7j9cbMOTfdaaK6iIrk+aBEWejp+seG8NT5BeN6W2Zwg5yUY92eqXD3y90ZczkPmtp2z0oF+yfAH81YKZgAAHBbbQqyeZNPodxjfpzHlD/Y23/X4KHJGWkhwII4HIryrXj1AHxlw7zBe/gNQqop1Nqtjs5fifD5YN3pt7T6p+wREW4rAiIgCIiAIiIAiIgCyw1Lmd028OHyWJF40n3MoylB7i9MkG4w7iAfmF8fjDjoAPf71oIsPSh8iW8/Ia1zsnsH2xmp+ybSMv3Xaj7LuH3K0Um31O/vh8Z8Rvj5j8lzlFosxKrHtrX7GhXTXkvmK466c7ouGA5D4vF35LUY9QmG1wIDHajQ8/DzUm19lDlTyfCdtgX1utOvt+fc3WvXsPWo2Re+tWlxLqN6M5eq/tDU3LWDhmfXRb9biAjFzrwHP+ircspcS46k3UzFqe+ZnOcd4hH0/Qi+r7+yPCIisTjAtzCn2kHiCPVaa+g2zCxkuZNG2mz0rIz+TLfDItpsir9BiW+Q0972P5KTkkLGlx0AuVUWVNPTPouHnxsr549l39v3MmJzgRSX+Aj1Isqct3EMSMuWjRw5+JWkrDHqdcepx/Gc+OZcnDsloIiKSUoREQBERAEREAREQBEUjs7hP0yqp6a+710rWF3IE5n5XQEci6PjO1FHh08lHTYdTvbA4xulnBkke5uTiSdM/8BR+01NRVdC3EKRjKaVs3VzUgeCDcCz42nO2Y0FszyQFIREQBbcGJvblqPH81qIsXFS7m2q6dT3B6JQY1+77/ANFjlxlx7oA8dSo9FgqYLwSpcRyZLXN9kenvLjcm55ryiLaQW2+rCIiHgREQG3hf61vr9yseIfqZPsFRWyFM2SriY8Xad64zH1DyXUtp9mqeOgqZGx2c2BxB3pDY5cC5VOZdGF0Ivzr7nR8MzIU4tkJJ7e/scUREVsc4EREAREQBERAEREARF7iiLyGtBc4mwaASSeQA1QHhbOHSSNljfBvdYxwcwtBc4OabggBW6m6PG08P0jFp/orXNJjgAElS82y7H1R5+tlX9ltoHYfVw1TBfq3ZtvbeY4Frm34ZE+tkBbX7f0Vb/wDUoAZLAOqIT1byRlctuD6XK1NodjqV9I/EMLme+KJwE0MgtJHvEAG9hlcj8zYrbxLZ7C697qmnr2U3WuLnwTMILHOzIabjK/mPFYMWxWkw+hnw+hlNTJVOaZ6jdLI2tYbhjAdffU56IChIpzZXDKWpe+KrqDTlzP0Mm6HR9ZfSU8Bb/K97S7FVOHkGVodE7uVDDvxPB0IcNPIoCAREQBERAEREAREQBfQL5DivisGw1IJKthd+zaXgeLbW9zf0WFk+SDl8jKK5nouWwnR4Y3MqZ3EPt2Yhbs3Fu2eJsdAujV2BtqIJIHkhsjC0kWuAeIWvhrxYKbhkFlxGVk2WWc7fVdi5qrjGOkfnrbTYWXDHgk78TyQyUAjMfVePqu++2SrK/Ru3tIyegqmvF92B72+D42lzSPUe6/OS6fhuXLJq3PuityalXLp2CIisyMEREAREQGSGB0jg1jS5x0a0FxPkAtqrwKohbvSwSsb8To3tHzIXQMQr/wDT9HTQ0zWisq4RLNUENc6Nju6xl9OI/hJ45QWF9KtdFIDNKaiMntwy7r2uadQMuzl/goCowgFzQ4kNLhcgXIF8yBxyXQINp6eiIp8DgdLO/s/TZGb8zif9mK3ZH9kHVRnSTs9FTTQ1FKLU9bCJo28GE23mjkMwbcL24LSwHbiaggkhpmRMfI4k1W4DPukAbgccgMuXEoCxTbKsgP0vH6lxkf2hSNf1tRJyD3X7A/u40VS2nxqKqla6Cnjpo2MDGxs1IBJ3pHfWdnr4KLqKl0jnPkc5znG5c4lzieZJ1WNAEREBdsIxLDqyGKlrYhSyxsDGV0Qyd41DOJ5uz9FJBuIYG27SyroJP+eme08xmYj7ea5upzZrbOpw5x6h/Yd34XduJ443YdPMWKA2dqpsPmYyeibJDK95EtKRvRsFr70cnK/D2CrsMLnkNY0ucdGgFxPkAtjFa4TzSTCNkQkeXdXGN1jb8GjgF0Ksrf8AT9FTMp2t+mVkPWyVBAc6Jh7rGA6cvQnlYCgVWBVETd+WCVjfidG9o+ZC0VcMM6VK+KQOlmM7Ce3DLuva5p1GnZy5L10k7PxQSU9VSDdgroRKxnBjsi5o5DMG3C5HBAU1ERAEREAUrsziopqhkju6btfr3Xan0yPoopFjOKnFxfk9T09nesOrxYZ6gEHgQdCFNRYgLLgeEbVT0o3WEOZwY7tAfZ4hS0nSTORZrI2nn23exK523hVjl0LCOVFLqdoErJiY5LFjmkOadHAixBHK11QNq+h0WfNh7tAXGBxvpnaN/wCB+aodFtjVRSmXrS4uN3Ndm0+nD0sr1TdKofAWgbsjhulrr2s5pBc1wXn+HlYklKl7Xn5fybK5V5MlCXdnLZoXMJa4EEcDkvCutRDHM2zwD48R5HgtOjwiNvDez1dY+St45i11XUs7f05YrEq5pxfnz/RVkV3fh7HCxY0+gVcxnCOpO83uE+oPLyWyrKjY+XsyNn8CvxK/VT5orv8ANEWvoK+IpRQHQul9hlkoaxmcU9DGGu4bzSSW+dnhc+AvkFbNnduhDAaGthFVSl12sJ3HxHW8b+Gpy8TnmVIU21WF0buupKGV8zTdhnla6NjuDg1t7kIDN0nDqaXB6R/6yGk3nt4t3g0AH1a75Lni3saxmWtmfUTu3nvOZ0AAyDWjgAMgFooAiIgCIiAIiID6F0Lpcb1v/jqxmcU1CxrXcA5t3Fp8bO9iueK2bN7ciCB1FWQtqaVzriMndfGSb3ifwzN7eJzFygKoF0LpKHU0ODUj8pY6Uve3i3eDQAfUEfwrBT7UYVSO66loZnytN2dfK10bHcHboveyqWOY3LXTvqJ3bz3nyDQMg1o4ADggNBERAEREAREQBERAEREBK4PUuJLSbgNy+an4XKpUdR1bg7hofJWOCoBAINxwKrsmvrtHZ8Dy06+ST6r7Em1y0sZsYZL/AA39QQvbZ1EY3iQI6tpvfveFuCjU1tzWi74jm1wxZ8z7pr+WiDREV0fMQiIgCIiAIiIAiIgCIiAIiIAiIgCIiAIiIAiIgCIiAIiIAskU7md0kLGiNbPYycXtPRndXPORcfuWBEXiSXYynZOf/T2ERF6YBERAEREAREQBERAEREAREQBERAEREARE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58" name="Picture 14" descr="http://www.windows2universe.org/physical_science/chemistry/so2_molecule_sm.gif"/>
          <p:cNvPicPr>
            <a:picLocks noChangeAspect="1" noChangeArrowheads="1"/>
          </p:cNvPicPr>
          <p:nvPr/>
        </p:nvPicPr>
        <p:blipFill>
          <a:blip r:embed="rId3" cstate="print"/>
          <a:srcRect/>
          <a:stretch>
            <a:fillRect/>
          </a:stretch>
        </p:blipFill>
        <p:spPr bwMode="auto">
          <a:xfrm>
            <a:off x="5868144" y="332656"/>
            <a:ext cx="2383160" cy="1787371"/>
          </a:xfrm>
          <a:prstGeom prst="rect">
            <a:avLst/>
          </a:prstGeom>
          <a:noFill/>
        </p:spPr>
      </p:pic>
      <p:pic>
        <p:nvPicPr>
          <p:cNvPr id="6160" name="Picture 16" descr="http://www.windows2universe.org/physical_science/chemistry/so3_molecule_sm.gif"/>
          <p:cNvPicPr>
            <a:picLocks noChangeAspect="1" noChangeArrowheads="1"/>
          </p:cNvPicPr>
          <p:nvPr/>
        </p:nvPicPr>
        <p:blipFill>
          <a:blip r:embed="rId4" cstate="print"/>
          <a:srcRect/>
          <a:stretch>
            <a:fillRect/>
          </a:stretch>
        </p:blipFill>
        <p:spPr bwMode="auto">
          <a:xfrm>
            <a:off x="5724128" y="4653136"/>
            <a:ext cx="2459764" cy="18448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467544" y="1196752"/>
            <a:ext cx="8676456" cy="5016758"/>
          </a:xfrm>
          <a:prstGeom prst="rect">
            <a:avLst/>
          </a:prstGeom>
          <a:noFill/>
        </p:spPr>
        <p:txBody>
          <a:bodyPr wrap="square" rtlCol="0">
            <a:spAutoFit/>
          </a:bodyPr>
          <a:lstStyle/>
          <a:p>
            <a:r>
              <a:rPr lang="es-MX" sz="2800" dirty="0" smtClean="0">
                <a:solidFill>
                  <a:srgbClr val="92D050"/>
                </a:solidFill>
              </a:rPr>
              <a:t>Ácido sulfúrico</a:t>
            </a:r>
          </a:p>
          <a:p>
            <a:endParaRPr lang="es-MX" dirty="0" smtClean="0"/>
          </a:p>
          <a:p>
            <a:r>
              <a:rPr lang="es-MX" sz="2400" dirty="0" smtClean="0">
                <a:solidFill>
                  <a:srgbClr val="97E791"/>
                </a:solidFill>
              </a:rPr>
              <a:t>Líquido denso y aceitoso</a:t>
            </a:r>
          </a:p>
          <a:p>
            <a:r>
              <a:rPr lang="es-MX" sz="2400" dirty="0" smtClean="0">
                <a:solidFill>
                  <a:srgbClr val="97E791"/>
                </a:solidFill>
              </a:rPr>
              <a:t>Buen oxidante, </a:t>
            </a:r>
            <a:r>
              <a:rPr lang="es-MX" sz="2400" dirty="0" err="1" smtClean="0">
                <a:solidFill>
                  <a:srgbClr val="97E791"/>
                </a:solidFill>
              </a:rPr>
              <a:t>sulfonante</a:t>
            </a:r>
            <a:r>
              <a:rPr lang="es-MX" sz="2400" dirty="0" smtClean="0">
                <a:solidFill>
                  <a:srgbClr val="97E791"/>
                </a:solidFill>
              </a:rPr>
              <a:t> y deshidratante:</a:t>
            </a:r>
          </a:p>
          <a:p>
            <a:r>
              <a:rPr lang="en-US" sz="2400" dirty="0" smtClean="0">
                <a:solidFill>
                  <a:srgbClr val="97E791"/>
                </a:solidFill>
              </a:rPr>
              <a:t>C</a:t>
            </a:r>
            <a:r>
              <a:rPr lang="en-US" sz="2400" baseline="-25000" dirty="0" smtClean="0">
                <a:solidFill>
                  <a:srgbClr val="97E791"/>
                </a:solidFill>
              </a:rPr>
              <a:t>12</a:t>
            </a:r>
            <a:r>
              <a:rPr lang="en-US" sz="2400" dirty="0" smtClean="0">
                <a:solidFill>
                  <a:srgbClr val="97E791"/>
                </a:solidFill>
              </a:rPr>
              <a:t>H</a:t>
            </a:r>
            <a:r>
              <a:rPr lang="en-US" sz="2400" baseline="-25000" dirty="0" smtClean="0">
                <a:solidFill>
                  <a:srgbClr val="97E791"/>
                </a:solidFill>
              </a:rPr>
              <a:t>22</a:t>
            </a:r>
            <a:r>
              <a:rPr lang="en-US" sz="2400" dirty="0" smtClean="0">
                <a:solidFill>
                  <a:srgbClr val="97E791"/>
                </a:solidFill>
              </a:rPr>
              <a:t>O</a:t>
            </a:r>
            <a:r>
              <a:rPr lang="en-US" sz="2400" baseline="-25000" dirty="0" smtClean="0">
                <a:solidFill>
                  <a:srgbClr val="97E791"/>
                </a:solidFill>
              </a:rPr>
              <a:t>11</a:t>
            </a:r>
            <a:r>
              <a:rPr lang="en-US" sz="2400" dirty="0" smtClean="0">
                <a:solidFill>
                  <a:srgbClr val="97E791"/>
                </a:solidFill>
              </a:rPr>
              <a:t>(s) + H</a:t>
            </a:r>
            <a:r>
              <a:rPr lang="en-US" sz="2400" baseline="-25000" dirty="0" smtClean="0">
                <a:solidFill>
                  <a:srgbClr val="97E791"/>
                </a:solidFill>
              </a:rPr>
              <a:t>2</a:t>
            </a:r>
            <a:r>
              <a:rPr lang="en-US" sz="2400" dirty="0" smtClean="0">
                <a:solidFill>
                  <a:srgbClr val="97E791"/>
                </a:solidFill>
              </a:rPr>
              <a:t>SO</a:t>
            </a:r>
            <a:r>
              <a:rPr lang="en-US" sz="2400" baseline="-25000" dirty="0" smtClean="0">
                <a:solidFill>
                  <a:srgbClr val="97E791"/>
                </a:solidFill>
              </a:rPr>
              <a:t>4</a:t>
            </a:r>
            <a:r>
              <a:rPr lang="en-US" sz="2400" dirty="0" smtClean="0">
                <a:solidFill>
                  <a:srgbClr val="97E791"/>
                </a:solidFill>
              </a:rPr>
              <a:t>(l) -&gt; 11 H</a:t>
            </a:r>
            <a:r>
              <a:rPr lang="en-US" sz="2400" baseline="-25000" dirty="0" smtClean="0">
                <a:solidFill>
                  <a:srgbClr val="97E791"/>
                </a:solidFill>
              </a:rPr>
              <a:t>2</a:t>
            </a:r>
            <a:r>
              <a:rPr lang="en-US" sz="2400" dirty="0" smtClean="0">
                <a:solidFill>
                  <a:srgbClr val="97E791"/>
                </a:solidFill>
              </a:rPr>
              <a:t>O(g) + 12 C(s)</a:t>
            </a:r>
            <a:r>
              <a:rPr lang="en-US" sz="2400" baseline="-25000" dirty="0" smtClean="0">
                <a:solidFill>
                  <a:srgbClr val="97E791"/>
                </a:solidFill>
              </a:rPr>
              <a:t> </a:t>
            </a:r>
            <a:r>
              <a:rPr lang="en-US" sz="2400" dirty="0" smtClean="0">
                <a:solidFill>
                  <a:srgbClr val="97E791"/>
                </a:solidFill>
              </a:rPr>
              <a:t>+ 11H</a:t>
            </a:r>
            <a:r>
              <a:rPr lang="en-US" sz="2400" baseline="-25000" dirty="0" smtClean="0">
                <a:solidFill>
                  <a:srgbClr val="97E791"/>
                </a:solidFill>
              </a:rPr>
              <a:t>2</a:t>
            </a:r>
            <a:r>
              <a:rPr lang="en-US" sz="2400" dirty="0" smtClean="0">
                <a:solidFill>
                  <a:srgbClr val="97E791"/>
                </a:solidFill>
              </a:rPr>
              <a:t>SO</a:t>
            </a:r>
            <a:r>
              <a:rPr lang="en-US" sz="2400" baseline="-25000" dirty="0" smtClean="0">
                <a:solidFill>
                  <a:srgbClr val="97E791"/>
                </a:solidFill>
              </a:rPr>
              <a:t>4</a:t>
            </a:r>
            <a:r>
              <a:rPr lang="en-US" sz="2400" dirty="0" smtClean="0">
                <a:solidFill>
                  <a:srgbClr val="97E791"/>
                </a:solidFill>
              </a:rPr>
              <a:t>•H</a:t>
            </a:r>
            <a:r>
              <a:rPr lang="en-US" sz="2400" baseline="-25000" dirty="0" smtClean="0">
                <a:solidFill>
                  <a:srgbClr val="97E791"/>
                </a:solidFill>
              </a:rPr>
              <a:t>2</a:t>
            </a:r>
            <a:r>
              <a:rPr lang="en-US" sz="2400" dirty="0" smtClean="0">
                <a:solidFill>
                  <a:srgbClr val="97E791"/>
                </a:solidFill>
              </a:rPr>
              <a:t>O</a:t>
            </a:r>
            <a:endParaRPr lang="es-MX" sz="2400" dirty="0" smtClean="0">
              <a:solidFill>
                <a:srgbClr val="97E791"/>
              </a:solidFill>
            </a:endParaRPr>
          </a:p>
          <a:p>
            <a:r>
              <a:rPr lang="es-MX" sz="2400" dirty="0" smtClean="0">
                <a:solidFill>
                  <a:srgbClr val="97E791"/>
                </a:solidFill>
              </a:rPr>
              <a:t>Le </a:t>
            </a:r>
            <a:r>
              <a:rPr lang="es-MX" sz="2400" dirty="0" smtClean="0">
                <a:solidFill>
                  <a:srgbClr val="97E791"/>
                </a:solidFill>
              </a:rPr>
              <a:t>puede quitar el agua al azúcar dando como productos carbono elemental y agua.</a:t>
            </a:r>
          </a:p>
          <a:p>
            <a:endParaRPr lang="es-MX" dirty="0" smtClean="0"/>
          </a:p>
          <a:p>
            <a:r>
              <a:rPr lang="es-MX" sz="2800" dirty="0" smtClean="0">
                <a:solidFill>
                  <a:srgbClr val="92D050"/>
                </a:solidFill>
              </a:rPr>
              <a:t>Sulfitos</a:t>
            </a:r>
          </a:p>
          <a:p>
            <a:endParaRPr lang="es-MX" dirty="0" smtClean="0"/>
          </a:p>
          <a:p>
            <a:r>
              <a:rPr lang="es-MX" sz="2400" dirty="0" smtClean="0">
                <a:solidFill>
                  <a:srgbClr val="97E791"/>
                </a:solidFill>
              </a:rPr>
              <a:t>Especies muy abundantes en la corteza que se usan principalmente como reductores en medio alcalino y para blanquear papel.</a:t>
            </a:r>
          </a:p>
          <a:p>
            <a:pPr algn="ctr"/>
            <a:r>
              <a:rPr lang="es-MX" sz="2400" dirty="0" smtClean="0">
                <a:solidFill>
                  <a:srgbClr val="97E791"/>
                </a:solidFill>
              </a:rPr>
              <a:t>(ej.) </a:t>
            </a:r>
            <a:r>
              <a:rPr lang="es-MX" sz="2400" dirty="0" smtClean="0">
                <a:solidFill>
                  <a:srgbClr val="92D050"/>
                </a:solidFill>
              </a:rPr>
              <a:t>SO</a:t>
            </a:r>
            <a:r>
              <a:rPr lang="es-MX" sz="2400" baseline="-25000" dirty="0" smtClean="0">
                <a:solidFill>
                  <a:srgbClr val="92D050"/>
                </a:solidFill>
              </a:rPr>
              <a:t>2</a:t>
            </a:r>
            <a:r>
              <a:rPr lang="es-MX" sz="2400" dirty="0" smtClean="0">
                <a:solidFill>
                  <a:srgbClr val="92D050"/>
                </a:solidFill>
              </a:rPr>
              <a:t> +</a:t>
            </a:r>
            <a:r>
              <a:rPr lang="es-MX" sz="2400" dirty="0" err="1" smtClean="0">
                <a:solidFill>
                  <a:srgbClr val="92D050"/>
                </a:solidFill>
              </a:rPr>
              <a:t>NaOH</a:t>
            </a:r>
            <a:r>
              <a:rPr lang="es-MX" sz="2400" dirty="0" smtClean="0">
                <a:solidFill>
                  <a:srgbClr val="92D050"/>
                </a:solidFill>
              </a:rPr>
              <a:t> </a:t>
            </a:r>
            <a:r>
              <a:rPr lang="es-MX" sz="2400" dirty="0" smtClean="0">
                <a:solidFill>
                  <a:srgbClr val="92D050"/>
                </a:solidFill>
                <a:sym typeface="Wingdings" pitchFamily="2" charset="2"/>
              </a:rPr>
              <a:t></a:t>
            </a:r>
            <a:r>
              <a:rPr lang="es-MX" sz="2400" dirty="0" smtClean="0">
                <a:solidFill>
                  <a:srgbClr val="92D050"/>
                </a:solidFill>
              </a:rPr>
              <a:t> Na</a:t>
            </a:r>
            <a:r>
              <a:rPr lang="es-MX" sz="2400" baseline="-25000" dirty="0" smtClean="0">
                <a:solidFill>
                  <a:srgbClr val="92D050"/>
                </a:solidFill>
              </a:rPr>
              <a:t>2</a:t>
            </a:r>
            <a:r>
              <a:rPr lang="es-MX" sz="2400" dirty="0" smtClean="0">
                <a:solidFill>
                  <a:srgbClr val="92D050"/>
                </a:solidFill>
              </a:rPr>
              <a:t>SO</a:t>
            </a:r>
            <a:r>
              <a:rPr lang="es-MX" sz="2400" baseline="-25000" dirty="0" smtClean="0">
                <a:solidFill>
                  <a:srgbClr val="92D050"/>
                </a:solidFill>
              </a:rPr>
              <a:t>3</a:t>
            </a:r>
            <a:r>
              <a:rPr lang="es-MX" sz="2400" dirty="0" smtClean="0">
                <a:solidFill>
                  <a:srgbClr val="92D050"/>
                </a:solidFill>
              </a:rPr>
              <a:t> +H</a:t>
            </a:r>
            <a:r>
              <a:rPr lang="es-MX" sz="2400" baseline="-25000" dirty="0" smtClean="0">
                <a:solidFill>
                  <a:srgbClr val="92D050"/>
                </a:solidFill>
              </a:rPr>
              <a:t>2</a:t>
            </a:r>
            <a:r>
              <a:rPr lang="es-MX" sz="2400" dirty="0" smtClean="0">
                <a:solidFill>
                  <a:srgbClr val="92D050"/>
                </a:solidFill>
              </a:rPr>
              <a:t>O</a:t>
            </a:r>
          </a:p>
          <a:p>
            <a:endParaRPr lang="es-MX" dirty="0"/>
          </a:p>
        </p:txBody>
      </p:sp>
      <p:pic>
        <p:nvPicPr>
          <p:cNvPr id="5122" name="Picture 2" descr="http://www.windows2universe.org/physical_science/chemistry/h2so4_molecule_sm.gif"/>
          <p:cNvPicPr>
            <a:picLocks noChangeAspect="1" noChangeArrowheads="1"/>
          </p:cNvPicPr>
          <p:nvPr/>
        </p:nvPicPr>
        <p:blipFill>
          <a:blip r:embed="rId3" cstate="print"/>
          <a:srcRect/>
          <a:stretch>
            <a:fillRect/>
          </a:stretch>
        </p:blipFill>
        <p:spPr bwMode="auto">
          <a:xfrm>
            <a:off x="6660232" y="980728"/>
            <a:ext cx="2167136" cy="162535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216024" y="42872"/>
            <a:ext cx="8532440" cy="6986528"/>
          </a:xfrm>
          <a:prstGeom prst="rect">
            <a:avLst/>
          </a:prstGeom>
          <a:noFill/>
        </p:spPr>
        <p:txBody>
          <a:bodyPr wrap="square" rtlCol="0">
            <a:spAutoFit/>
          </a:bodyPr>
          <a:lstStyle/>
          <a:p>
            <a:r>
              <a:rPr lang="es-MX" sz="2800" dirty="0" smtClean="0">
                <a:solidFill>
                  <a:srgbClr val="92D050"/>
                </a:solidFill>
              </a:rPr>
              <a:t>Aplicaciones y Curiosidades</a:t>
            </a:r>
          </a:p>
          <a:p>
            <a:endParaRPr lang="es-MX" dirty="0" smtClean="0"/>
          </a:p>
          <a:p>
            <a:r>
              <a:rPr lang="es-MX" sz="2400" dirty="0" smtClean="0">
                <a:solidFill>
                  <a:srgbClr val="97E791"/>
                </a:solidFill>
              </a:rPr>
              <a:t>Sb</a:t>
            </a:r>
            <a:r>
              <a:rPr lang="es-MX" sz="2400" baseline="-25000" dirty="0" smtClean="0">
                <a:solidFill>
                  <a:srgbClr val="97E791"/>
                </a:solidFill>
              </a:rPr>
              <a:t>2</a:t>
            </a:r>
            <a:r>
              <a:rPr lang="es-MX" sz="2400" dirty="0" smtClean="0">
                <a:solidFill>
                  <a:srgbClr val="97E791"/>
                </a:solidFill>
              </a:rPr>
              <a:t>S</a:t>
            </a:r>
            <a:r>
              <a:rPr lang="es-MX" sz="2400" baseline="-25000" dirty="0" smtClean="0">
                <a:solidFill>
                  <a:srgbClr val="97E791"/>
                </a:solidFill>
              </a:rPr>
              <a:t>3</a:t>
            </a:r>
            <a:r>
              <a:rPr lang="es-MX" sz="2400" dirty="0" smtClean="0">
                <a:solidFill>
                  <a:srgbClr val="97E791"/>
                </a:solidFill>
              </a:rPr>
              <a:t> como cosmético (en la antigüedad)</a:t>
            </a:r>
          </a:p>
          <a:p>
            <a:r>
              <a:rPr lang="es-MX" sz="2400" dirty="0" smtClean="0">
                <a:solidFill>
                  <a:srgbClr val="97E791"/>
                </a:solidFill>
              </a:rPr>
              <a:t>As</a:t>
            </a:r>
            <a:r>
              <a:rPr lang="es-MX" sz="2400" baseline="-25000" dirty="0" smtClean="0">
                <a:solidFill>
                  <a:srgbClr val="97E791"/>
                </a:solidFill>
              </a:rPr>
              <a:t>2</a:t>
            </a:r>
            <a:r>
              <a:rPr lang="es-MX" sz="2400" dirty="0" smtClean="0">
                <a:solidFill>
                  <a:srgbClr val="97E791"/>
                </a:solidFill>
              </a:rPr>
              <a:t>S</a:t>
            </a:r>
            <a:r>
              <a:rPr lang="es-MX" sz="2400" baseline="-25000" dirty="0" smtClean="0">
                <a:solidFill>
                  <a:srgbClr val="97E791"/>
                </a:solidFill>
              </a:rPr>
              <a:t>3</a:t>
            </a:r>
            <a:r>
              <a:rPr lang="es-MX" sz="2400" dirty="0" smtClean="0">
                <a:solidFill>
                  <a:srgbClr val="97E791"/>
                </a:solidFill>
              </a:rPr>
              <a:t> para construir estatuas taoístas que se creía tenían propiedades curativas.</a:t>
            </a:r>
          </a:p>
          <a:p>
            <a:r>
              <a:rPr lang="es-MX" sz="2400" dirty="0" err="1" smtClean="0">
                <a:solidFill>
                  <a:srgbClr val="97E791"/>
                </a:solidFill>
              </a:rPr>
              <a:t>CdS</a:t>
            </a:r>
            <a:r>
              <a:rPr lang="es-MX" sz="2400" dirty="0" smtClean="0">
                <a:solidFill>
                  <a:srgbClr val="97E791"/>
                </a:solidFill>
              </a:rPr>
              <a:t> es un excelente pigmento amarillo</a:t>
            </a:r>
          </a:p>
          <a:p>
            <a:r>
              <a:rPr lang="es-MX" sz="2400" dirty="0" smtClean="0">
                <a:solidFill>
                  <a:srgbClr val="92D050"/>
                </a:solidFill>
              </a:rPr>
              <a:t>MoS</a:t>
            </a:r>
            <a:r>
              <a:rPr lang="es-MX" sz="2400" baseline="-25000" dirty="0" smtClean="0">
                <a:solidFill>
                  <a:srgbClr val="92D050"/>
                </a:solidFill>
              </a:rPr>
              <a:t>2</a:t>
            </a:r>
            <a:r>
              <a:rPr lang="es-MX" sz="2400" dirty="0" smtClean="0">
                <a:solidFill>
                  <a:srgbClr val="92D050"/>
                </a:solidFill>
              </a:rPr>
              <a:t> como </a:t>
            </a:r>
            <a:r>
              <a:rPr lang="es-MX" sz="2400" dirty="0" smtClean="0">
                <a:solidFill>
                  <a:srgbClr val="92D050"/>
                </a:solidFill>
              </a:rPr>
              <a:t>lubricante (al reaccionar con metales se forma una capa cristalina que reduce el contacto destructivo metal-metal al máximo)</a:t>
            </a:r>
            <a:endParaRPr lang="es-MX" sz="2400" dirty="0" smtClean="0">
              <a:solidFill>
                <a:srgbClr val="92D050"/>
              </a:solidFill>
            </a:endParaRPr>
          </a:p>
          <a:p>
            <a:r>
              <a:rPr lang="es-MX" sz="2400" dirty="0" smtClean="0">
                <a:solidFill>
                  <a:srgbClr val="97E791"/>
                </a:solidFill>
              </a:rPr>
              <a:t>Agregando </a:t>
            </a:r>
            <a:r>
              <a:rPr lang="es-MX" sz="2400" dirty="0" err="1" smtClean="0">
                <a:solidFill>
                  <a:srgbClr val="97E791"/>
                </a:solidFill>
              </a:rPr>
              <a:t>tiosulfato</a:t>
            </a:r>
            <a:r>
              <a:rPr lang="es-MX" sz="2400" dirty="0" smtClean="0">
                <a:solidFill>
                  <a:srgbClr val="97E791"/>
                </a:solidFill>
              </a:rPr>
              <a:t> al bromuro de plata en las fotografías permite que no se obscurezcan con el tiempo.</a:t>
            </a:r>
          </a:p>
          <a:p>
            <a:endParaRPr lang="es-MX" sz="2400" dirty="0" smtClean="0">
              <a:solidFill>
                <a:srgbClr val="97E791"/>
              </a:solidFill>
            </a:endParaRPr>
          </a:p>
          <a:p>
            <a:r>
              <a:rPr lang="es-MX" sz="2400" dirty="0" smtClean="0">
                <a:solidFill>
                  <a:srgbClr val="97E791"/>
                </a:solidFill>
              </a:rPr>
              <a:t>Materia prima de la cisteína y </a:t>
            </a:r>
            <a:r>
              <a:rPr lang="es-MX" sz="2400" dirty="0" err="1" smtClean="0">
                <a:solidFill>
                  <a:srgbClr val="97E791"/>
                </a:solidFill>
              </a:rPr>
              <a:t>metionina</a:t>
            </a:r>
            <a:endParaRPr lang="es-MX" sz="2400" dirty="0" smtClean="0">
              <a:solidFill>
                <a:srgbClr val="97E791"/>
              </a:solidFill>
            </a:endParaRPr>
          </a:p>
          <a:p>
            <a:r>
              <a:rPr lang="es-MX" sz="2400" dirty="0" smtClean="0">
                <a:solidFill>
                  <a:srgbClr val="97E791"/>
                </a:solidFill>
              </a:rPr>
              <a:t>El </a:t>
            </a:r>
            <a:r>
              <a:rPr lang="es-MX" sz="2400" dirty="0" smtClean="0">
                <a:solidFill>
                  <a:srgbClr val="97E791"/>
                </a:solidFill>
              </a:rPr>
              <a:t>cabello consiste en cadenas de proteínas unidas mediante puentes de </a:t>
            </a:r>
            <a:r>
              <a:rPr lang="es-MX" sz="2400" dirty="0" err="1" smtClean="0">
                <a:solidFill>
                  <a:srgbClr val="97E791"/>
                </a:solidFill>
              </a:rPr>
              <a:t>disulfuro</a:t>
            </a:r>
            <a:r>
              <a:rPr lang="es-MX" sz="2400" dirty="0" smtClean="0">
                <a:solidFill>
                  <a:srgbClr val="97E791"/>
                </a:solidFill>
              </a:rPr>
              <a:t>, si se rompen estas uniones el pelo se puede rizar.</a:t>
            </a:r>
          </a:p>
          <a:p>
            <a:r>
              <a:rPr lang="es-MX" sz="2400" dirty="0" smtClean="0">
                <a:solidFill>
                  <a:srgbClr val="97E791"/>
                </a:solidFill>
              </a:rPr>
              <a:t>Si se oxidan estas uniones (con agua oxigenada) el cabello cambia su color.</a:t>
            </a:r>
          </a:p>
          <a:p>
            <a:endParaRPr lang="es-MX" dirty="0"/>
          </a:p>
        </p:txBody>
      </p:sp>
      <p:pic>
        <p:nvPicPr>
          <p:cNvPr id="25602" name="Picture 2"/>
          <p:cNvPicPr>
            <a:picLocks noChangeAspect="1" noChangeArrowheads="1"/>
          </p:cNvPicPr>
          <p:nvPr/>
        </p:nvPicPr>
        <p:blipFill>
          <a:blip r:embed="rId3" cstate="print"/>
          <a:srcRect/>
          <a:stretch>
            <a:fillRect/>
          </a:stretch>
        </p:blipFill>
        <p:spPr bwMode="auto">
          <a:xfrm>
            <a:off x="7380312" y="404664"/>
            <a:ext cx="1543050" cy="1638300"/>
          </a:xfrm>
          <a:prstGeom prst="rect">
            <a:avLst/>
          </a:prstGeom>
          <a:noFill/>
          <a:ln w="9525">
            <a:noFill/>
            <a:miter lim="800000"/>
            <a:headEnd/>
            <a:tailEnd/>
          </a:ln>
        </p:spPr>
      </p:pic>
      <p:pic>
        <p:nvPicPr>
          <p:cNvPr id="25604" name="Picture 4" descr="http://t0.gstatic.com/images?q=tbn:ANd9GcT1WkL2mZoKDNRvGq0u-KljxlvWFrROA6_Rlf-QCz78iGVzU2kK3A"/>
          <p:cNvPicPr>
            <a:picLocks noChangeAspect="1" noChangeArrowheads="1"/>
          </p:cNvPicPr>
          <p:nvPr/>
        </p:nvPicPr>
        <p:blipFill>
          <a:blip r:embed="rId4" cstate="print"/>
          <a:srcRect/>
          <a:stretch>
            <a:fillRect/>
          </a:stretch>
        </p:blipFill>
        <p:spPr bwMode="auto">
          <a:xfrm>
            <a:off x="7308304" y="3212976"/>
            <a:ext cx="1398336" cy="14211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4499992" y="692696"/>
            <a:ext cx="4176464" cy="4832092"/>
          </a:xfrm>
          <a:prstGeom prst="rect">
            <a:avLst/>
          </a:prstGeom>
          <a:noFill/>
        </p:spPr>
        <p:txBody>
          <a:bodyPr wrap="square" rtlCol="0">
            <a:spAutoFit/>
          </a:bodyPr>
          <a:lstStyle/>
          <a:p>
            <a:r>
              <a:rPr lang="es-MX" sz="3200" dirty="0" smtClean="0">
                <a:solidFill>
                  <a:srgbClr val="92D050"/>
                </a:solidFill>
                <a:latin typeface="Broadway" pitchFamily="82" charset="0"/>
              </a:rPr>
              <a:t>Selenio</a:t>
            </a:r>
          </a:p>
          <a:p>
            <a:endParaRPr lang="es-MX" dirty="0" smtClean="0"/>
          </a:p>
          <a:p>
            <a:r>
              <a:rPr lang="es-MX" sz="2400" dirty="0" smtClean="0">
                <a:solidFill>
                  <a:srgbClr val="97E791"/>
                </a:solidFill>
              </a:rPr>
              <a:t>Símbolo…. Se</a:t>
            </a:r>
          </a:p>
          <a:p>
            <a:r>
              <a:rPr lang="es-MX" sz="2400" dirty="0" smtClean="0">
                <a:solidFill>
                  <a:srgbClr val="97E791"/>
                </a:solidFill>
              </a:rPr>
              <a:t>Del griego </a:t>
            </a:r>
            <a:r>
              <a:rPr lang="es-MX" sz="2400" i="1" dirty="0" err="1" smtClean="0">
                <a:solidFill>
                  <a:srgbClr val="97E791"/>
                </a:solidFill>
              </a:rPr>
              <a:t>selénium</a:t>
            </a:r>
            <a:r>
              <a:rPr lang="es-MX" sz="2400" b="1" i="1" dirty="0" smtClean="0">
                <a:solidFill>
                  <a:srgbClr val="97E791"/>
                </a:solidFill>
              </a:rPr>
              <a:t> </a:t>
            </a:r>
            <a:r>
              <a:rPr lang="es-MX" sz="2400" dirty="0" smtClean="0">
                <a:solidFill>
                  <a:srgbClr val="97E791"/>
                </a:solidFill>
              </a:rPr>
              <a:t>que significa Luna</a:t>
            </a:r>
          </a:p>
          <a:p>
            <a:r>
              <a:rPr lang="es-MX" sz="2400" dirty="0" smtClean="0">
                <a:solidFill>
                  <a:srgbClr val="97E791"/>
                </a:solidFill>
              </a:rPr>
              <a:t>Valencias …-2, +2, +4 y +6</a:t>
            </a:r>
          </a:p>
          <a:p>
            <a:r>
              <a:rPr lang="es-MX" sz="2400" dirty="0" smtClean="0">
                <a:solidFill>
                  <a:srgbClr val="97E791"/>
                </a:solidFill>
              </a:rPr>
              <a:t>Peso atómico …78.96</a:t>
            </a:r>
          </a:p>
          <a:p>
            <a:r>
              <a:rPr lang="es-MX" sz="2400" dirty="0" smtClean="0">
                <a:solidFill>
                  <a:srgbClr val="97E791"/>
                </a:solidFill>
              </a:rPr>
              <a:t>Punto de fusión… 494K</a:t>
            </a:r>
          </a:p>
          <a:p>
            <a:r>
              <a:rPr lang="es-MX" sz="2400" dirty="0" smtClean="0">
                <a:solidFill>
                  <a:srgbClr val="97E791"/>
                </a:solidFill>
              </a:rPr>
              <a:t>Punto de ebullición…. 957.8K</a:t>
            </a:r>
          </a:p>
          <a:p>
            <a:endParaRPr lang="es-MX" sz="2400" dirty="0" smtClean="0">
              <a:solidFill>
                <a:srgbClr val="97E791"/>
              </a:solidFill>
            </a:endParaRPr>
          </a:p>
          <a:p>
            <a:r>
              <a:rPr lang="es-MX" sz="2400" dirty="0" smtClean="0">
                <a:solidFill>
                  <a:srgbClr val="97E791"/>
                </a:solidFill>
              </a:rPr>
              <a:t>Descubierto en  1817  por </a:t>
            </a:r>
            <a:r>
              <a:rPr lang="es-MX" sz="2400" dirty="0" err="1" smtClean="0">
                <a:solidFill>
                  <a:srgbClr val="97E791"/>
                </a:solidFill>
              </a:rPr>
              <a:t>Jönz</a:t>
            </a:r>
            <a:r>
              <a:rPr lang="es-MX" sz="2400" dirty="0" smtClean="0">
                <a:solidFill>
                  <a:srgbClr val="97E791"/>
                </a:solidFill>
              </a:rPr>
              <a:t> Jacob </a:t>
            </a:r>
            <a:r>
              <a:rPr lang="es-MX" sz="2400" dirty="0" err="1" smtClean="0">
                <a:solidFill>
                  <a:srgbClr val="97E791"/>
                </a:solidFill>
              </a:rPr>
              <a:t>Berzelius</a:t>
            </a:r>
            <a:r>
              <a:rPr lang="es-MX" sz="2400" dirty="0" smtClean="0">
                <a:solidFill>
                  <a:srgbClr val="97E791"/>
                </a:solidFill>
              </a:rPr>
              <a:t>.</a:t>
            </a:r>
          </a:p>
          <a:p>
            <a:endParaRPr lang="es-MX" dirty="0"/>
          </a:p>
        </p:txBody>
      </p:sp>
      <p:pic>
        <p:nvPicPr>
          <p:cNvPr id="28674" name="Picture 2"/>
          <p:cNvPicPr>
            <a:picLocks noChangeAspect="1" noChangeArrowheads="1"/>
          </p:cNvPicPr>
          <p:nvPr/>
        </p:nvPicPr>
        <p:blipFill>
          <a:blip r:embed="rId3" cstate="print"/>
          <a:srcRect/>
          <a:stretch>
            <a:fillRect/>
          </a:stretch>
        </p:blipFill>
        <p:spPr bwMode="auto">
          <a:xfrm>
            <a:off x="0" y="908720"/>
            <a:ext cx="415290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23528" y="548680"/>
            <a:ext cx="8136904" cy="3847207"/>
          </a:xfrm>
          <a:prstGeom prst="rect">
            <a:avLst/>
          </a:prstGeom>
          <a:noFill/>
        </p:spPr>
        <p:txBody>
          <a:bodyPr wrap="square" rtlCol="0">
            <a:spAutoFit/>
          </a:bodyPr>
          <a:lstStyle/>
          <a:p>
            <a:r>
              <a:rPr lang="es-MX" sz="2800" dirty="0" smtClean="0">
                <a:solidFill>
                  <a:srgbClr val="92D050"/>
                </a:solidFill>
              </a:rPr>
              <a:t>Generalidades</a:t>
            </a:r>
          </a:p>
          <a:p>
            <a:r>
              <a:rPr lang="es-MX" sz="2400" dirty="0" smtClean="0">
                <a:solidFill>
                  <a:srgbClr val="97E791"/>
                </a:solidFill>
              </a:rPr>
              <a:t>Tiene propiedades </a:t>
            </a:r>
            <a:r>
              <a:rPr lang="es-MX" sz="2400" dirty="0" err="1" smtClean="0">
                <a:solidFill>
                  <a:srgbClr val="97E791"/>
                </a:solidFill>
              </a:rPr>
              <a:t>semimetálicas</a:t>
            </a:r>
            <a:r>
              <a:rPr lang="es-MX" sz="2400" dirty="0" smtClean="0">
                <a:solidFill>
                  <a:srgbClr val="97E791"/>
                </a:solidFill>
              </a:rPr>
              <a:t>.</a:t>
            </a:r>
          </a:p>
          <a:p>
            <a:r>
              <a:rPr lang="es-MX" sz="2400" dirty="0" smtClean="0">
                <a:solidFill>
                  <a:srgbClr val="97E791"/>
                </a:solidFill>
              </a:rPr>
              <a:t>Existen seis isótopos:</a:t>
            </a:r>
          </a:p>
          <a:p>
            <a:r>
              <a:rPr lang="es-MX" sz="2400" dirty="0" smtClean="0">
                <a:solidFill>
                  <a:srgbClr val="97E791"/>
                </a:solidFill>
              </a:rPr>
              <a:t>74Se, 76Se, 77Se, 78Se, 80Se  (estos últimos productos de fisión) y 79Se que tiene una vida media de 295 000 años.</a:t>
            </a:r>
          </a:p>
          <a:p>
            <a:endParaRPr lang="es-MX" sz="2400" dirty="0" smtClean="0">
              <a:solidFill>
                <a:srgbClr val="97E791"/>
              </a:solidFill>
            </a:endParaRPr>
          </a:p>
          <a:p>
            <a:r>
              <a:rPr lang="es-MX" sz="2400" dirty="0" smtClean="0">
                <a:solidFill>
                  <a:srgbClr val="97E791"/>
                </a:solidFill>
              </a:rPr>
              <a:t>Es considerado un elemento peligrosos para el ambiente.</a:t>
            </a:r>
          </a:p>
          <a:p>
            <a:endParaRPr lang="es-MX" sz="2400" dirty="0" smtClean="0">
              <a:solidFill>
                <a:srgbClr val="97E791"/>
              </a:solidFill>
            </a:endParaRPr>
          </a:p>
          <a:p>
            <a:r>
              <a:rPr lang="es-MX" sz="2400" dirty="0" smtClean="0">
                <a:solidFill>
                  <a:srgbClr val="97E791"/>
                </a:solidFill>
              </a:rPr>
              <a:t>Generalmente se encuentra en rocas y minerales (usualmente menas de cobre).</a:t>
            </a:r>
            <a:endParaRPr lang="es-MX" sz="2400" dirty="0">
              <a:solidFill>
                <a:srgbClr val="97E791"/>
              </a:solidFill>
            </a:endParaRPr>
          </a:p>
        </p:txBody>
      </p:sp>
      <p:pic>
        <p:nvPicPr>
          <p:cNvPr id="29698" name="Picture 2" descr="http://t3.gstatic.com/images?q=tbn:ANd9GcSqItICNXksFJIRWyaZNIrgY0I-yZ3LthvF6crn-JiJtT8LGkl_Ag"/>
          <p:cNvPicPr>
            <a:picLocks noChangeAspect="1" noChangeArrowheads="1"/>
          </p:cNvPicPr>
          <p:nvPr/>
        </p:nvPicPr>
        <p:blipFill>
          <a:blip r:embed="rId3" cstate="print"/>
          <a:srcRect/>
          <a:stretch>
            <a:fillRect/>
          </a:stretch>
        </p:blipFill>
        <p:spPr bwMode="auto">
          <a:xfrm>
            <a:off x="4860032" y="4882852"/>
            <a:ext cx="2286000" cy="1714500"/>
          </a:xfrm>
          <a:prstGeom prst="rect">
            <a:avLst/>
          </a:prstGeom>
          <a:noFill/>
        </p:spPr>
      </p:pic>
      <p:pic>
        <p:nvPicPr>
          <p:cNvPr id="29700" name="Picture 4" descr="http://t1.gstatic.com/images?q=tbn:ANd9GcQA7EPZNHik-m8MU-P4rTUFSubj8XkxsHXlx8b40nSL1_7OQL-NGg"/>
          <p:cNvPicPr>
            <a:picLocks noChangeAspect="1" noChangeArrowheads="1"/>
          </p:cNvPicPr>
          <p:nvPr/>
        </p:nvPicPr>
        <p:blipFill>
          <a:blip r:embed="rId4" cstate="print"/>
          <a:srcRect/>
          <a:stretch>
            <a:fillRect/>
          </a:stretch>
        </p:blipFill>
        <p:spPr bwMode="auto">
          <a:xfrm>
            <a:off x="1619672" y="4602435"/>
            <a:ext cx="2209800" cy="20669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683568" y="548680"/>
            <a:ext cx="6408712" cy="5232202"/>
          </a:xfrm>
          <a:prstGeom prst="rect">
            <a:avLst/>
          </a:prstGeom>
          <a:noFill/>
        </p:spPr>
        <p:txBody>
          <a:bodyPr wrap="square" rtlCol="0">
            <a:spAutoFit/>
          </a:bodyPr>
          <a:lstStyle/>
          <a:p>
            <a:r>
              <a:rPr lang="es-MX" sz="2800" dirty="0" err="1" smtClean="0">
                <a:solidFill>
                  <a:srgbClr val="92D050"/>
                </a:solidFill>
              </a:rPr>
              <a:t>Alótropos</a:t>
            </a:r>
            <a:endParaRPr lang="es-MX" sz="2800" dirty="0" smtClean="0">
              <a:solidFill>
                <a:srgbClr val="92D050"/>
              </a:solidFill>
            </a:endParaRPr>
          </a:p>
          <a:p>
            <a:endParaRPr lang="es-MX" dirty="0" smtClean="0"/>
          </a:p>
          <a:p>
            <a:r>
              <a:rPr lang="es-MX" sz="2400" dirty="0" smtClean="0">
                <a:solidFill>
                  <a:srgbClr val="97E791"/>
                </a:solidFill>
              </a:rPr>
              <a:t>Como amorfo:</a:t>
            </a:r>
          </a:p>
          <a:p>
            <a:r>
              <a:rPr lang="es-MX" sz="2400" dirty="0" smtClean="0">
                <a:solidFill>
                  <a:srgbClr val="97E791"/>
                </a:solidFill>
              </a:rPr>
              <a:t>Selenio negro: su densidad es 4.81g/cm</a:t>
            </a:r>
          </a:p>
          <a:p>
            <a:endParaRPr lang="es-MX" sz="2400" dirty="0" smtClean="0">
              <a:solidFill>
                <a:srgbClr val="97E791"/>
              </a:solidFill>
            </a:endParaRPr>
          </a:p>
          <a:p>
            <a:r>
              <a:rPr lang="es-MX" sz="2400" dirty="0" smtClean="0">
                <a:solidFill>
                  <a:srgbClr val="97E791"/>
                </a:solidFill>
              </a:rPr>
              <a:t>Selenio rojo: se obtiene de las reacciones de reducción</a:t>
            </a:r>
          </a:p>
          <a:p>
            <a:endParaRPr lang="es-MX" sz="2400" dirty="0" smtClean="0">
              <a:solidFill>
                <a:srgbClr val="97E791"/>
              </a:solidFill>
            </a:endParaRPr>
          </a:p>
          <a:p>
            <a:r>
              <a:rPr lang="es-MX" sz="2400" dirty="0" smtClean="0">
                <a:solidFill>
                  <a:srgbClr val="97E791"/>
                </a:solidFill>
              </a:rPr>
              <a:t>Como cristal:</a:t>
            </a:r>
          </a:p>
          <a:p>
            <a:r>
              <a:rPr lang="es-MX" sz="2400" dirty="0" smtClean="0">
                <a:solidFill>
                  <a:srgbClr val="97E791"/>
                </a:solidFill>
              </a:rPr>
              <a:t>Selenio gris: forma cristales hexagonales y es la forma más estable</a:t>
            </a:r>
          </a:p>
          <a:p>
            <a:endParaRPr lang="es-MX" sz="2400" dirty="0" smtClean="0">
              <a:solidFill>
                <a:srgbClr val="97E791"/>
              </a:solidFill>
            </a:endParaRPr>
          </a:p>
          <a:p>
            <a:r>
              <a:rPr lang="es-MX" sz="2400" dirty="0" smtClean="0">
                <a:solidFill>
                  <a:srgbClr val="97E791"/>
                </a:solidFill>
              </a:rPr>
              <a:t>Selenio rojo cristal: forma cristales monoclínicos t tiene una densidad de 4.49 g/cm</a:t>
            </a:r>
          </a:p>
        </p:txBody>
      </p:sp>
      <p:pic>
        <p:nvPicPr>
          <p:cNvPr id="1026" name="Picture 2" descr="http://t1.gstatic.com/images?q=tbn:ANd9GcTeAonDG6GykmcPZRNZ9x_nWEuWoLGu1bEX8FHcjB4K6Mnu-u0LUg"/>
          <p:cNvPicPr>
            <a:picLocks noChangeAspect="1" noChangeArrowheads="1"/>
          </p:cNvPicPr>
          <p:nvPr/>
        </p:nvPicPr>
        <p:blipFill>
          <a:blip r:embed="rId3" cstate="print"/>
          <a:srcRect/>
          <a:stretch>
            <a:fillRect/>
          </a:stretch>
        </p:blipFill>
        <p:spPr bwMode="auto">
          <a:xfrm>
            <a:off x="6660232" y="2852936"/>
            <a:ext cx="1994117" cy="104852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7236296" y="4365104"/>
            <a:ext cx="1181100" cy="15525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092280" y="1124744"/>
            <a:ext cx="13335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5536" y="82942"/>
            <a:ext cx="6840760" cy="6586418"/>
          </a:xfrm>
          <a:prstGeom prst="rect">
            <a:avLst/>
          </a:prstGeom>
          <a:noFill/>
        </p:spPr>
        <p:txBody>
          <a:bodyPr wrap="square" rtlCol="0">
            <a:spAutoFit/>
          </a:bodyPr>
          <a:lstStyle/>
          <a:p>
            <a:r>
              <a:rPr lang="es-MX" sz="2800" dirty="0" smtClean="0">
                <a:solidFill>
                  <a:srgbClr val="92D050"/>
                </a:solidFill>
              </a:rPr>
              <a:t>Aplicaciones</a:t>
            </a:r>
          </a:p>
          <a:p>
            <a:endParaRPr lang="es-MX" dirty="0" smtClean="0"/>
          </a:p>
          <a:p>
            <a:r>
              <a:rPr lang="es-MX" sz="2400" dirty="0" smtClean="0">
                <a:solidFill>
                  <a:srgbClr val="97E791"/>
                </a:solidFill>
              </a:rPr>
              <a:t>Fotografía (aumenta el número de tonos de </a:t>
            </a:r>
          </a:p>
          <a:p>
            <a:r>
              <a:rPr lang="es-MX" sz="2400" dirty="0" smtClean="0">
                <a:solidFill>
                  <a:srgbClr val="97E791"/>
                </a:solidFill>
              </a:rPr>
              <a:t>imágenes en blanco y negro)</a:t>
            </a:r>
          </a:p>
          <a:p>
            <a:r>
              <a:rPr lang="es-MX" sz="2400" dirty="0" smtClean="0">
                <a:solidFill>
                  <a:srgbClr val="97E791"/>
                </a:solidFill>
              </a:rPr>
              <a:t>Xerografía</a:t>
            </a:r>
          </a:p>
          <a:p>
            <a:r>
              <a:rPr lang="es-MX" sz="2400" dirty="0" smtClean="0">
                <a:solidFill>
                  <a:srgbClr val="97E791"/>
                </a:solidFill>
              </a:rPr>
              <a:t>Como catalizador en reacciones de </a:t>
            </a:r>
            <a:r>
              <a:rPr lang="es-MX" sz="2400" dirty="0" err="1" smtClean="0">
                <a:solidFill>
                  <a:srgbClr val="97E791"/>
                </a:solidFill>
              </a:rPr>
              <a:t>deshidrogenación</a:t>
            </a:r>
            <a:endParaRPr lang="es-MX" sz="2400" dirty="0" smtClean="0">
              <a:solidFill>
                <a:srgbClr val="97E791"/>
              </a:solidFill>
            </a:endParaRPr>
          </a:p>
          <a:p>
            <a:r>
              <a:rPr lang="es-MX" sz="2400" dirty="0" smtClean="0">
                <a:solidFill>
                  <a:srgbClr val="97E791"/>
                </a:solidFill>
              </a:rPr>
              <a:t>Como insecticida </a:t>
            </a:r>
          </a:p>
          <a:p>
            <a:r>
              <a:rPr lang="es-MX" sz="2400" dirty="0" smtClean="0">
                <a:solidFill>
                  <a:srgbClr val="97E791"/>
                </a:solidFill>
              </a:rPr>
              <a:t>En veterinaria para control de enfermedades animales</a:t>
            </a:r>
          </a:p>
          <a:p>
            <a:r>
              <a:rPr lang="es-MX" sz="2400" dirty="0" smtClean="0">
                <a:solidFill>
                  <a:srgbClr val="97E791"/>
                </a:solidFill>
              </a:rPr>
              <a:t>Sulfuros para champús </a:t>
            </a:r>
            <a:r>
              <a:rPr lang="es-MX" sz="2400" dirty="0" err="1" smtClean="0">
                <a:solidFill>
                  <a:srgbClr val="97E791"/>
                </a:solidFill>
              </a:rPr>
              <a:t>anticaspa</a:t>
            </a:r>
            <a:endParaRPr lang="es-MX" sz="2400" dirty="0" smtClean="0">
              <a:solidFill>
                <a:srgbClr val="97E791"/>
              </a:solidFill>
            </a:endParaRPr>
          </a:p>
          <a:p>
            <a:r>
              <a:rPr lang="es-MX" sz="2400" dirty="0" smtClean="0">
                <a:solidFill>
                  <a:srgbClr val="97E791"/>
                </a:solidFill>
              </a:rPr>
              <a:t>Mejora la resistencia de caucho vulcanizado.</a:t>
            </a:r>
          </a:p>
          <a:p>
            <a:endParaRPr lang="es-MX" dirty="0" smtClean="0"/>
          </a:p>
          <a:p>
            <a:r>
              <a:rPr lang="es-MX" sz="2800" dirty="0" smtClean="0">
                <a:solidFill>
                  <a:srgbClr val="92D050"/>
                </a:solidFill>
              </a:rPr>
              <a:t>Curiosidades</a:t>
            </a:r>
          </a:p>
          <a:p>
            <a:endParaRPr lang="es-MX" dirty="0" smtClean="0"/>
          </a:p>
          <a:p>
            <a:r>
              <a:rPr lang="es-MX" sz="2400" dirty="0" smtClean="0">
                <a:solidFill>
                  <a:srgbClr val="97E791"/>
                </a:solidFill>
              </a:rPr>
              <a:t>Es insoluble en agua y muy soluble en éter..</a:t>
            </a:r>
          </a:p>
          <a:p>
            <a:r>
              <a:rPr lang="es-MX" sz="2400" dirty="0" smtClean="0">
                <a:solidFill>
                  <a:srgbClr val="97E791"/>
                </a:solidFill>
              </a:rPr>
              <a:t>Su conductividad eléctrica aumenta al ser expuesto a la luz.</a:t>
            </a:r>
          </a:p>
          <a:p>
            <a:r>
              <a:rPr lang="es-MX" sz="2400" dirty="0" smtClean="0">
                <a:solidFill>
                  <a:srgbClr val="97E791"/>
                </a:solidFill>
              </a:rPr>
              <a:t>Como aminoácido potencia el buen humor </a:t>
            </a:r>
            <a:r>
              <a:rPr lang="es-MX" sz="2400" dirty="0" smtClean="0">
                <a:solidFill>
                  <a:srgbClr val="97E791"/>
                </a:solidFill>
                <a:sym typeface="Wingdings" pitchFamily="2" charset="2"/>
              </a:rPr>
              <a:t></a:t>
            </a:r>
            <a:endParaRPr lang="es-MX" sz="2400" dirty="0">
              <a:solidFill>
                <a:srgbClr val="97E791"/>
              </a:solidFill>
            </a:endParaRPr>
          </a:p>
        </p:txBody>
      </p:sp>
      <p:pic>
        <p:nvPicPr>
          <p:cNvPr id="30722" name="Picture 2" descr="http://t3.gstatic.com/images?q=tbn:ANd9GcSHXDamWDSPqU6vEqoYMxeeoi0wkzPDSr-It8yR77farqM9Ld0F"/>
          <p:cNvPicPr>
            <a:picLocks noChangeAspect="1" noChangeArrowheads="1"/>
          </p:cNvPicPr>
          <p:nvPr/>
        </p:nvPicPr>
        <p:blipFill>
          <a:blip r:embed="rId3" cstate="print"/>
          <a:srcRect/>
          <a:stretch>
            <a:fillRect/>
          </a:stretch>
        </p:blipFill>
        <p:spPr bwMode="auto">
          <a:xfrm>
            <a:off x="6804248" y="260648"/>
            <a:ext cx="1810505" cy="1605112"/>
          </a:xfrm>
          <a:prstGeom prst="rect">
            <a:avLst/>
          </a:prstGeom>
          <a:noFill/>
        </p:spPr>
      </p:pic>
      <p:pic>
        <p:nvPicPr>
          <p:cNvPr id="30724" name="Picture 4" descr="http://t1.gstatic.com/images?q=tbn:ANd9GcSLXmzKB8MIIqMpBl3-TkA4Bj2A-NhVOawXCHB-YfmuSXJ8BYiF7A"/>
          <p:cNvPicPr>
            <a:picLocks noChangeAspect="1" noChangeArrowheads="1"/>
          </p:cNvPicPr>
          <p:nvPr/>
        </p:nvPicPr>
        <p:blipFill>
          <a:blip r:embed="rId4" cstate="print"/>
          <a:srcRect/>
          <a:stretch>
            <a:fillRect/>
          </a:stretch>
        </p:blipFill>
        <p:spPr bwMode="auto">
          <a:xfrm>
            <a:off x="7236296" y="2636912"/>
            <a:ext cx="1213691" cy="1469518"/>
          </a:xfrm>
          <a:prstGeom prst="rect">
            <a:avLst/>
          </a:prstGeom>
          <a:noFill/>
        </p:spPr>
      </p:pic>
      <p:sp>
        <p:nvSpPr>
          <p:cNvPr id="30726" name="AutoShape 6" descr="data:image/jpg;base64,/9j/4AAQSkZJRgABAQAAAQABAAD/2wCEAAkGBhESERQUEBQUFRQVEhgVFxYUFBQVFhUYFRQVFBQVFhQXGygeGRwvHBUWHy8gJCcpLCwsFR8yODAqNSYrLCkBCQoKDgwOGg8PFzUhHiU1Ki8sLDUvLCosKSksLCwsLSwpKiosKSwsKSkpLCwpKSwpLSwsLCwpKSksKSksLCwpKf/AABEIAJAAUgMBIgACEQEDEQH/xAAcAAACAgMBAQAAAAAAAAAAAAAABQQHAQMGAgj/xAA/EAABBAADBAYGBwYHAAAAAAABAAIDEQQSIQUxQVEGEyJhcZEHMnKBobEUIzNSgtHSQkNik7LwFSQ0VJLBwv/EABkBAAIDAQAAAAAAAAAAAAAAAAACAQMEBf/EACURAAICAQQABgMAAAAAAAAAAAABAgMRBBIhMQUTFCJBgVGhwf/aAAwDAQACEQMRAD8AvFYcsrRjcU2ONz3bmtLj4AWjshvCyc90o6cw4MhpaXvP7IIFaXqT4jzSOL0vQV2wG9xLvmAQq329jnYmd8jtbJ7614e/5JS/BkkU0EcuC71egrUFuXJwnrZSm/dhFwO9MOFG8t83fpWuP0vRvzdVEXZWlxN0KHFVYMCwfuBftmvKky6M4Vw+kWB/ppN3BT6KqKy0D1ja4mW70P6bNx5kAYWFgB32CCSOXcupCqv0RCp5RzhB8nn81ai5OrrjXa4x6Ono7XZUpMyhCFmNYIQhAGCuN9J+1eqwmRp7Urw3TkO04/Aea7IriOmHRafHYpga5rIo4/WdZOZ51po36BvFX6fb5ic+kZtVvdTUFyyroIABqp+zdizTH6mJ7/ZGg8XbvirQ2P6PMJDRe3rXDjJqPczd52ulYwAU0AAbgNAunb4mlxXE49XhDfNsiscD6LsQ83M9kY5Dtu+FAeZXVbJ9H2Fgv13lzS0lxoEHeKaAujM2tDU8a4eJWXlc+zV22ds6lWhpq6iKtk7PjikIjY1gy12QBxG87ynIS7Cfan2T80xWebbfJqgklhGUIQlHBCEIAwo+H3udzPy0W97qB8FpiGgUrohirbvSWPDg2Rbd5PqtJ1A5k0LpcW70lvc9ohcXjO1sjSzLYc4N+qc2tdeK2dJuimKnxErI42TQPkEmZ8jozFJlDXtzNNuFVp8lt2R0JGCYZ5gx8zXAQxR3kzuIbGSTqTmINncBfDTbDyYw55ZhmrnPh8FhsYAKApYkXOYPpk0tGdj7aQxzuyAXEdl4bdhh0o9/itQ6YdZl6uMt7Xaz1Ya0Ak5RusuY1pNetfBZVXI1OyOM5HmE+1Psn5hMkn2RiescHbszDxvim6WfY0GmsoyhCEo4IQhAGqf1T5LTNIQ3s+s403x4H3Cyt8273rQwXIeTBQ8TqfhXmVPwQLdrQ4tuQYTLQDs2cgZi4dl2bmHakVrm3ikthwG0o2FkTmU01GXZTYt2YyHeXHsuA0HaNncutWaUqeOMCuGfk46XBbTdK5+ZoGVzIwHM7NltOdpR01NC7aQKDl7wuB2g1jWmQNDY6sBjyXg0PWdq3WydDpwtP8TNLqGxu0O8Fmo7gSorpJ+LXHwMZHDvB4q1Sb/BW4JBsTrLb11dZk7eU2LsXRpOkp2e49Z2rBym7q945aJsqp9lsegQhCUYEIQgDXLu96j4M6XzJPmdPhS34g6KNgjoBya3+kJkKyYF6SLpEzFOyNwwNal5a5oPDKNXDTUnTkkf+H7S5zfzG/rUDHbvUeRQtgYWdkP+YcXSFxJBdmyjQBodx3X4lTZFKIZGwv2p9k/MJmluE+1Psn5hMkT7IQIQhKMCEIQBqxG5K4Z6nDT+1EK/Dof6m+aaTDRc30jnMeXENFmCSntG8sI7dd+UgjwTwEmdN4qBHssNcD1slA3lLhW8nl3qRhpo5mNc2ntcAQdCDeoK2fRWfdb5BKxhPjcC5oaWPmko6/WNvQHXUd6jSRSD/cO0H71mh0sEV5+HBOpOqBoht+yOIUd80P8ADz1byvXd4qUDNWxgbGbNeQ+uQ52/iRoU6SvZ5HWdmqymq8QmaJdkRMoQhKMCEIQB4kGh8EjxsH1uurJ2ZDe4SMByf8mFzT7DU+KgS4cSMLHX4je0tNtcORBojwUp4FayV/hNuybLkMcjS/DPccp4xu4j/uuO8cQnTfSI0tzNbmbzbRPlmFHuW3b+zhJG7rWh2lStrsu+7I0cvl7lXWM6Gzgl+zZbcBrCXBstfwE9mVvc7XxW6MYOO9xz/DmznPeq1Pa/0y1tldL8PPWVwFmtdNfukHcU2kXzbFt3Ew4kNxcfVl3YkDo+rc4HTMRoDR1sBdhi/SFiRC7DWMzdOus58t1W7fuGZC06nzX9lnqJVvbb9MsjZO3YpcZJDGczo48ziNwJcBlviV0YVOehecHG4gA2RACf5g481cazXxUZ4Rqpk5RyzKEIVJcCEIQAKI7R57xf5qWouMG53I/NSiGZmgDxrv4Hfv3iuI7lXW2+i466pHPw4vsyBueE+EgIMbu53uJVkRuXtzbFGirK7ZVv2sptohdjeiu5ugpc0ZpJJq1a6aUvaO9rdQP71XDbT2JHFjRHiLdGXhrqJZ2X1qCDfEH3K68ZsGNwppfEecMjoz5DT4JRtLoNhpgOuzPeAB1j3W+huugB8Fqr1b5UlwZZ6PlOD5IfQbodhsHPI7Dtc0ujym3ucKDgePeu3pINg7KdFK8umllttU8toa7wGtCfrHY8yyboLCMoQhIOCEIQALxLHYI5r2hAC/6NONz4z4sdfwegsxPOHyk/UmCFOQFb48ZwMHlJ+ajvw+OO52GH4ZT/AOk7KRP2rigQBBnLn0fWY1gztaLdTswo5r7tLRlkYPEWy8ZmzGeMdzIyB5ucSmcEEo9Z4PupL37WxbSR9HzUZdWuIaA0XENW9onu099hbY9rT5mg4d1OlDSRuY0xRvLzYF9pzm/hQ3klDVoPEr2lTMTics7iwW3P1IrV2Uuy2A7UGm8jqVmTHTVAWxu7ZGcZQSyy0aguGUUXG9fV3E6GAGmZCxl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28" name="AutoShape 8" descr="data:image/jpg;base64,/9j/4AAQSkZJRgABAQAAAQABAAD/2wCEAAkGBhESERQUEBQUFRQVEhgVFxYUFBQVFhUYFRQVFBQVFhQXGygeGRwvHBUWHy8gJCcpLCwsFR8yODAqNSYrLCkBCQoKDgwOGg8PFzUhHiU1Ki8sLDUvLCosKSksLCwsLSwpKiosKSwsKSkpLCwpKSwpLSwsLCwpKSksKSksLCwpKf/AABEIAJAAUgMBIgACEQEDEQH/xAAcAAACAgMBAQAAAAAAAAAAAAAABQQHAQMGAgj/xAA/EAABBAADBAYGBwYHAAAAAAABAAIDEQQSIQUxQVEGEyJhcZEHMnKBobEUIzNSgtHSQkNik7LwFSQ0VJLBwv/EABkBAAIDAQAAAAAAAAAAAAAAAAACAQMEBf/EACURAAICAQQABgMAAAAAAAAAAAABAgMRBBIhMQUTFCJBgVGhwf/aAAwDAQACEQMRAD8AvFYcsrRjcU2ONz3bmtLj4AWjshvCyc90o6cw4MhpaXvP7IIFaXqT4jzSOL0vQV2wG9xLvmAQq329jnYmd8jtbJ7614e/5JS/BkkU0EcuC71egrUFuXJwnrZSm/dhFwO9MOFG8t83fpWuP0vRvzdVEXZWlxN0KHFVYMCwfuBftmvKky6M4Vw+kWB/ppN3BT6KqKy0D1ja4mW70P6bNx5kAYWFgB32CCSOXcupCqv0RCp5RzhB8nn81ai5OrrjXa4x6Ono7XZUpMyhCFmNYIQhAGCuN9J+1eqwmRp7Urw3TkO04/Aea7IriOmHRafHYpga5rIo4/WdZOZ51po36BvFX6fb5ic+kZtVvdTUFyyroIABqp+zdizTH6mJ7/ZGg8XbvirQ2P6PMJDRe3rXDjJqPczd52ulYwAU0AAbgNAunb4mlxXE49XhDfNsiscD6LsQ83M9kY5Dtu+FAeZXVbJ9H2Fgv13lzS0lxoEHeKaAujM2tDU8a4eJWXlc+zV22ds6lWhpq6iKtk7PjikIjY1gy12QBxG87ynIS7Cfan2T80xWebbfJqgklhGUIQlHBCEIAwo+H3udzPy0W97qB8FpiGgUrohirbvSWPDg2Rbd5PqtJ1A5k0LpcW70lvc9ohcXjO1sjSzLYc4N+qc2tdeK2dJuimKnxErI42TQPkEmZ8jozFJlDXtzNNuFVp8lt2R0JGCYZ5gx8zXAQxR3kzuIbGSTqTmINncBfDTbDyYw55ZhmrnPh8FhsYAKApYkXOYPpk0tGdj7aQxzuyAXEdl4bdhh0o9/itQ6YdZl6uMt7Xaz1Ya0Ak5RusuY1pNetfBZVXI1OyOM5HmE+1Psn5hMkn2RiescHbszDxvim6WfY0GmsoyhCEo4IQhAGqf1T5LTNIQ3s+s403x4H3Cyt8273rQwXIeTBQ8TqfhXmVPwQLdrQ4tuQYTLQDs2cgZi4dl2bmHakVrm3ikthwG0o2FkTmU01GXZTYt2YyHeXHsuA0HaNncutWaUqeOMCuGfk46XBbTdK5+ZoGVzIwHM7NltOdpR01NC7aQKDl7wuB2g1jWmQNDY6sBjyXg0PWdq3WydDpwtP8TNLqGxu0O8Fmo7gSorpJ+LXHwMZHDvB4q1Sb/BW4JBsTrLb11dZk7eU2LsXRpOkp2e49Z2rBym7q945aJsqp9lsegQhCUYEIQgDXLu96j4M6XzJPmdPhS34g6KNgjoBya3+kJkKyYF6SLpEzFOyNwwNal5a5oPDKNXDTUnTkkf+H7S5zfzG/rUDHbvUeRQtgYWdkP+YcXSFxJBdmyjQBodx3X4lTZFKIZGwv2p9k/MJmluE+1Psn5hMkT7IQIQhKMCEIQBqxG5K4Z6nDT+1EK/Dof6m+aaTDRc30jnMeXENFmCSntG8sI7dd+UgjwTwEmdN4qBHssNcD1slA3lLhW8nl3qRhpo5mNc2ntcAQdCDeoK2fRWfdb5BKxhPjcC5oaWPmko6/WNvQHXUd6jSRSD/cO0H71mh0sEV5+HBOpOqBoht+yOIUd80P8ADz1byvXd4qUDNWxgbGbNeQ+uQ52/iRoU6SvZ5HWdmqymq8QmaJdkRMoQhKMCEIQB4kGh8EjxsH1uurJ2ZDe4SMByf8mFzT7DU+KgS4cSMLHX4je0tNtcORBojwUp4FayV/hNuybLkMcjS/DPccp4xu4j/uuO8cQnTfSI0tzNbmbzbRPlmFHuW3b+zhJG7rWh2lStrsu+7I0cvl7lXWM6Gzgl+zZbcBrCXBstfwE9mVvc7XxW6MYOO9xz/DmznPeq1Pa/0y1tldL8PPWVwFmtdNfukHcU2kXzbFt3Ew4kNxcfVl3YkDo+rc4HTMRoDR1sBdhi/SFiRC7DWMzdOus58t1W7fuGZC06nzX9lnqJVvbb9MsjZO3YpcZJDGczo48ziNwJcBlviV0YVOehecHG4gA2RACf5g481cazXxUZ4Rqpk5RyzKEIVJcCEIQAKI7R57xf5qWouMG53I/NSiGZmgDxrv4Hfv3iuI7lXW2+i466pHPw4vsyBueE+EgIMbu53uJVkRuXtzbFGirK7ZVv2sptohdjeiu5ugpc0ZpJJq1a6aUvaO9rdQP71XDbT2JHFjRHiLdGXhrqJZ2X1qCDfEH3K68ZsGNwppfEecMjoz5DT4JRtLoNhpgOuzPeAB1j3W+huugB8Fqr1b5UlwZZ6PlOD5IfQbodhsHPI7Dtc0ujym3ucKDgePeu3pINg7KdFK8umllttU8toa7wGtCfrHY8yyboLCMoQhIOCEIQALxLHYI5r2hAC/6NONz4z4sdfwegsxPOHyk/UmCFOQFb48ZwMHlJ+ajvw+OO52GH4ZT/AOk7KRP2rigQBBnLn0fWY1gztaLdTswo5r7tLRlkYPEWy8ZmzGeMdzIyB5ucSmcEEo9Z4PupL37WxbSR9HzUZdWuIaA0XENW9onu099hbY9rT5mg4d1OlDSRuY0xRvLzYF9pzm/hQ3klDVoPEr2lTMTics7iwW3P1IrV2Uuy2A7UGm8jqVmTHTVAWxu7ZGcZQSyy0aguGUUXG9fV3E6GAGmZCxl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30" name="AutoShape 10" descr="data:image/jpg;base64,/9j/4AAQSkZJRgABAQAAAQABAAD/2wCEAAkGBhESERQUEBQUFRQVEhgVFxYUFBQVFhUYFRQVFBQVFhQXGygeGRwvHBUWHy8gJCcpLCwsFR8yODAqNSYrLCkBCQoKDgwOGg8PFzUhHiU1Ki8sLDUvLCosKSksLCwsLSwpKiosKSwsKSkpLCwpKSwpLSwsLCwpKSksKSksLCwpKf/AABEIAJAAUgMBIgACEQEDEQH/xAAcAAACAgMBAQAAAAAAAAAAAAAABQQHAQMGAgj/xAA/EAABBAADBAYGBwYHAAAAAAABAAIDEQQSIQUxQVEGEyJhcZEHMnKBobEUIzNSgtHSQkNik7LwFSQ0VJLBwv/EABkBAAIDAQAAAAAAAAAAAAAAAAACAQMEBf/EACURAAICAQQABgMAAAAAAAAAAAABAgMRBBIhMQUTFCJBgVGhwf/aAAwDAQACEQMRAD8AvFYcsrRjcU2ONz3bmtLj4AWjshvCyc90o6cw4MhpaXvP7IIFaXqT4jzSOL0vQV2wG9xLvmAQq329jnYmd8jtbJ7614e/5JS/BkkU0EcuC71egrUFuXJwnrZSm/dhFwO9MOFG8t83fpWuP0vRvzdVEXZWlxN0KHFVYMCwfuBftmvKky6M4Vw+kWB/ppN3BT6KqKy0D1ja4mW70P6bNx5kAYWFgB32CCSOXcupCqv0RCp5RzhB8nn81ai5OrrjXa4x6Ono7XZUpMyhCFmNYIQhAGCuN9J+1eqwmRp7Urw3TkO04/Aea7IriOmHRafHYpga5rIo4/WdZOZ51po36BvFX6fb5ic+kZtVvdTUFyyroIABqp+zdizTH6mJ7/ZGg8XbvirQ2P6PMJDRe3rXDjJqPczd52ulYwAU0AAbgNAunb4mlxXE49XhDfNsiscD6LsQ83M9kY5Dtu+FAeZXVbJ9H2Fgv13lzS0lxoEHeKaAujM2tDU8a4eJWXlc+zV22ds6lWhpq6iKtk7PjikIjY1gy12QBxG87ynIS7Cfan2T80xWebbfJqgklhGUIQlHBCEIAwo+H3udzPy0W97qB8FpiGgUrohirbvSWPDg2Rbd5PqtJ1A5k0LpcW70lvc9ohcXjO1sjSzLYc4N+qc2tdeK2dJuimKnxErI42TQPkEmZ8jozFJlDXtzNNuFVp8lt2R0JGCYZ5gx8zXAQxR3kzuIbGSTqTmINncBfDTbDyYw55ZhmrnPh8FhsYAKApYkXOYPpk0tGdj7aQxzuyAXEdl4bdhh0o9/itQ6YdZl6uMt7Xaz1Ya0Ak5RusuY1pNetfBZVXI1OyOM5HmE+1Psn5hMkn2RiescHbszDxvim6WfY0GmsoyhCEo4IQhAGqf1T5LTNIQ3s+s403x4H3Cyt8273rQwXIeTBQ8TqfhXmVPwQLdrQ4tuQYTLQDs2cgZi4dl2bmHakVrm3ikthwG0o2FkTmU01GXZTYt2YyHeXHsuA0HaNncutWaUqeOMCuGfk46XBbTdK5+ZoGVzIwHM7NltOdpR01NC7aQKDl7wuB2g1jWmQNDY6sBjyXg0PWdq3WydDpwtP8TNLqGxu0O8Fmo7gSorpJ+LXHwMZHDvB4q1Sb/BW4JBsTrLb11dZk7eU2LsXRpOkp2e49Z2rBym7q945aJsqp9lsegQhCUYEIQgDXLu96j4M6XzJPmdPhS34g6KNgjoBya3+kJkKyYF6SLpEzFOyNwwNal5a5oPDKNXDTUnTkkf+H7S5zfzG/rUDHbvUeRQtgYWdkP+YcXSFxJBdmyjQBodx3X4lTZFKIZGwv2p9k/MJmluE+1Psn5hMkT7IQIQhKMCEIQBqxG5K4Z6nDT+1EK/Dof6m+aaTDRc30jnMeXENFmCSntG8sI7dd+UgjwTwEmdN4qBHssNcD1slA3lLhW8nl3qRhpo5mNc2ntcAQdCDeoK2fRWfdb5BKxhPjcC5oaWPmko6/WNvQHXUd6jSRSD/cO0H71mh0sEV5+HBOpOqBoht+yOIUd80P8ADz1byvXd4qUDNWxgbGbNeQ+uQ52/iRoU6SvZ5HWdmqymq8QmaJdkRMoQhKMCEIQB4kGh8EjxsH1uurJ2ZDe4SMByf8mFzT7DU+KgS4cSMLHX4je0tNtcORBojwUp4FayV/hNuybLkMcjS/DPccp4xu4j/uuO8cQnTfSI0tzNbmbzbRPlmFHuW3b+zhJG7rWh2lStrsu+7I0cvl7lXWM6Gzgl+zZbcBrCXBstfwE9mVvc7XxW6MYOO9xz/DmznPeq1Pa/0y1tldL8PPWVwFmtdNfukHcU2kXzbFt3Ew4kNxcfVl3YkDo+rc4HTMRoDR1sBdhi/SFiRC7DWMzdOus58t1W7fuGZC06nzX9lnqJVvbb9MsjZO3YpcZJDGczo48ziNwJcBlviV0YVOehecHG4gA2RACf5g481cazXxUZ4Rqpk5RyzKEIVJcCEIQAKI7R57xf5qWouMG53I/NSiGZmgDxrv4Hfv3iuI7lXW2+i466pHPw4vsyBueE+EgIMbu53uJVkRuXtzbFGirK7ZVv2sptohdjeiu5ugpc0ZpJJq1a6aUvaO9rdQP71XDbT2JHFjRHiLdGXhrqJZ2X1qCDfEH3K68ZsGNwppfEecMjoz5DT4JRtLoNhpgOuzPeAB1j3W+huugB8Fqr1b5UlwZZ6PlOD5IfQbodhsHPI7Dtc0ujym3ucKDgePeu3pINg7KdFK8umllttU8toa7wGtCfrHY8yyboLCMoQhIOCEIQALxLHYI5r2hAC/6NONz4z4sdfwegsxPOHyk/UmCFOQFb48ZwMHlJ+ajvw+OO52GH4ZT/AOk7KRP2rigQBBnLn0fWY1gztaLdTswo5r7tLRlkYPEWy8ZmzGeMdzIyB5ucSmcEEo9Z4PupL37WxbSR9HzUZdWuIaA0XENW9onu099hbY9rT5mg4d1OlDSRuY0xRvLzYF9pzm/hQ3klDVoPEr2lTMTics7iwW3P1IrV2Uuy2A7UGm8jqVmTHTVAWxu7ZGcZQSyy0aguGUUXG9fV3E6GAGmZCxl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32" name="Picture 12" descr="http://o.aolcdn.com/dims-global/dims3/MWAP/resize/240x180/format/jpg/http:/www.blogcdn.com/estilo.aollatino.com/media/2010/06/head-shoulders-hombres.jpg"/>
          <p:cNvPicPr>
            <a:picLocks noChangeAspect="1" noChangeArrowheads="1"/>
          </p:cNvPicPr>
          <p:nvPr/>
        </p:nvPicPr>
        <p:blipFill>
          <a:blip r:embed="rId5" cstate="print"/>
          <a:srcRect/>
          <a:stretch>
            <a:fillRect/>
          </a:stretch>
        </p:blipFill>
        <p:spPr bwMode="auto">
          <a:xfrm>
            <a:off x="7380312" y="4869160"/>
            <a:ext cx="981075" cy="1714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5536" y="1124744"/>
            <a:ext cx="8136904" cy="4493538"/>
          </a:xfrm>
          <a:prstGeom prst="rect">
            <a:avLst/>
          </a:prstGeom>
          <a:noFill/>
        </p:spPr>
        <p:txBody>
          <a:bodyPr wrap="square" rtlCol="0">
            <a:spAutoFit/>
          </a:bodyPr>
          <a:lstStyle/>
          <a:p>
            <a:r>
              <a:rPr lang="es-MX" sz="2800" dirty="0" smtClean="0">
                <a:solidFill>
                  <a:srgbClr val="92D050"/>
                </a:solidFill>
              </a:rPr>
              <a:t>Importancia biológica</a:t>
            </a:r>
          </a:p>
          <a:p>
            <a:endParaRPr lang="es-MX" dirty="0" smtClean="0"/>
          </a:p>
          <a:p>
            <a:r>
              <a:rPr lang="es-MX" sz="2400" dirty="0" smtClean="0">
                <a:solidFill>
                  <a:srgbClr val="97E791"/>
                </a:solidFill>
              </a:rPr>
              <a:t>Es un micronutriente</a:t>
            </a:r>
          </a:p>
          <a:p>
            <a:r>
              <a:rPr lang="es-MX" sz="2400" dirty="0" smtClean="0">
                <a:solidFill>
                  <a:srgbClr val="97E791"/>
                </a:solidFill>
              </a:rPr>
              <a:t>Está presente en el ARN.</a:t>
            </a:r>
          </a:p>
          <a:p>
            <a:r>
              <a:rPr lang="es-MX" sz="2400" dirty="0" smtClean="0">
                <a:solidFill>
                  <a:srgbClr val="97E791"/>
                </a:solidFill>
              </a:rPr>
              <a:t>En bacterias tiene un papel como enzima catabólica</a:t>
            </a:r>
          </a:p>
          <a:p>
            <a:r>
              <a:rPr lang="es-MX" sz="2400" dirty="0" smtClean="0">
                <a:solidFill>
                  <a:srgbClr val="97E791"/>
                </a:solidFill>
              </a:rPr>
              <a:t>Como aminoácido tiene funciones antioxidantes y anabólicas</a:t>
            </a:r>
          </a:p>
          <a:p>
            <a:r>
              <a:rPr lang="es-MX" sz="2400" dirty="0" smtClean="0">
                <a:solidFill>
                  <a:srgbClr val="97E791"/>
                </a:solidFill>
              </a:rPr>
              <a:t>Puede remplazar al azufre de la </a:t>
            </a:r>
            <a:r>
              <a:rPr lang="es-MX" sz="2400" dirty="0" err="1" smtClean="0">
                <a:solidFill>
                  <a:srgbClr val="97E791"/>
                </a:solidFill>
              </a:rPr>
              <a:t>metionina</a:t>
            </a:r>
            <a:r>
              <a:rPr lang="es-MX" sz="2400" dirty="0" smtClean="0">
                <a:solidFill>
                  <a:srgbClr val="97E791"/>
                </a:solidFill>
              </a:rPr>
              <a:t> como </a:t>
            </a:r>
            <a:r>
              <a:rPr lang="es-MX" sz="2400" dirty="0" err="1" smtClean="0">
                <a:solidFill>
                  <a:srgbClr val="97E791"/>
                </a:solidFill>
              </a:rPr>
              <a:t>selenometionina</a:t>
            </a:r>
            <a:r>
              <a:rPr lang="es-MX" sz="2400" dirty="0" smtClean="0">
                <a:solidFill>
                  <a:srgbClr val="97E791"/>
                </a:solidFill>
              </a:rPr>
              <a:t>.</a:t>
            </a:r>
          </a:p>
          <a:p>
            <a:r>
              <a:rPr lang="es-MX" sz="2400" dirty="0" smtClean="0">
                <a:solidFill>
                  <a:srgbClr val="97E791"/>
                </a:solidFill>
              </a:rPr>
              <a:t>Estimula el sistema inmunológico</a:t>
            </a:r>
          </a:p>
          <a:p>
            <a:r>
              <a:rPr lang="es-MX" sz="2400" dirty="0" smtClean="0">
                <a:solidFill>
                  <a:srgbClr val="97E791"/>
                </a:solidFill>
              </a:rPr>
              <a:t>Interviene en el funcionamiento de la tiroides.</a:t>
            </a:r>
          </a:p>
          <a:p>
            <a:r>
              <a:rPr lang="es-MX" sz="2400" dirty="0" smtClean="0">
                <a:solidFill>
                  <a:srgbClr val="97E791"/>
                </a:solidFill>
              </a:rPr>
              <a:t>El exceso de ingesta de selenio puede producir pérdida de cabello, uñas, dientes y anomalías del sistema nervioso central.</a:t>
            </a:r>
            <a:endParaRPr lang="es-MX" sz="2400" dirty="0">
              <a:solidFill>
                <a:srgbClr val="97E791"/>
              </a:solidFill>
            </a:endParaRPr>
          </a:p>
        </p:txBody>
      </p:sp>
      <p:pic>
        <p:nvPicPr>
          <p:cNvPr id="31746" name="Picture 2" descr="http://t0.gstatic.com/images?q=tbn:ANd9GcQOOOTYjPQd0dT7u-dbEpDxDO-GFnN4JWlOeHuaDeAQSzHeD4qk"/>
          <p:cNvPicPr>
            <a:picLocks noChangeAspect="1" noChangeArrowheads="1"/>
          </p:cNvPicPr>
          <p:nvPr/>
        </p:nvPicPr>
        <p:blipFill>
          <a:blip r:embed="rId3" cstate="print"/>
          <a:srcRect/>
          <a:stretch>
            <a:fillRect/>
          </a:stretch>
        </p:blipFill>
        <p:spPr bwMode="auto">
          <a:xfrm>
            <a:off x="4644008" y="620688"/>
            <a:ext cx="2505075" cy="1828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descr="http://rhysstudio.org/pictures/blackboard3.jpg"/>
          <p:cNvPicPr>
            <a:picLocks noChangeAspect="1" noChangeArrowheads="1"/>
          </p:cNvPicPr>
          <p:nvPr/>
        </p:nvPicPr>
        <p:blipFill>
          <a:blip r:embed="rId3" cstate="print"/>
          <a:srcRect/>
          <a:stretch>
            <a:fillRect/>
          </a:stretch>
        </p:blipFill>
        <p:spPr bwMode="auto">
          <a:xfrm rot="5400000">
            <a:off x="764409" y="-1260353"/>
            <a:ext cx="7702817" cy="9736707"/>
          </a:xfrm>
          <a:prstGeom prst="rect">
            <a:avLst/>
          </a:prstGeom>
          <a:noFill/>
        </p:spPr>
      </p:pic>
      <p:sp>
        <p:nvSpPr>
          <p:cNvPr id="2" name="1 Título"/>
          <p:cNvSpPr>
            <a:spLocks noGrp="1"/>
          </p:cNvSpPr>
          <p:nvPr>
            <p:ph type="ctrTitle"/>
          </p:nvPr>
        </p:nvSpPr>
        <p:spPr>
          <a:xfrm>
            <a:off x="4572000" y="548680"/>
            <a:ext cx="3526160" cy="1224135"/>
          </a:xfrm>
        </p:spPr>
        <p:txBody>
          <a:bodyPr/>
          <a:lstStyle/>
          <a:p>
            <a:r>
              <a:rPr lang="es-MX" b="1" dirty="0" smtClean="0">
                <a:solidFill>
                  <a:srgbClr val="92D050"/>
                </a:solidFill>
                <a:latin typeface="Lucida Calligraphy" pitchFamily="66" charset="0"/>
              </a:rPr>
              <a:t>Oxigeno</a:t>
            </a:r>
            <a:endParaRPr lang="es-MX" b="1" dirty="0">
              <a:solidFill>
                <a:srgbClr val="92D050"/>
              </a:solidFill>
              <a:latin typeface="Lucida Calligraphy" pitchFamily="66" charset="0"/>
            </a:endParaRPr>
          </a:p>
        </p:txBody>
      </p:sp>
      <p:sp>
        <p:nvSpPr>
          <p:cNvPr id="3" name="2 Subtítulo"/>
          <p:cNvSpPr>
            <a:spLocks noGrp="1"/>
          </p:cNvSpPr>
          <p:nvPr>
            <p:ph type="subTitle" idx="1"/>
          </p:nvPr>
        </p:nvSpPr>
        <p:spPr>
          <a:xfrm>
            <a:off x="4860032" y="1772816"/>
            <a:ext cx="3560440" cy="3361928"/>
          </a:xfrm>
        </p:spPr>
        <p:txBody>
          <a:bodyPr>
            <a:normAutofit lnSpcReduction="10000"/>
          </a:bodyPr>
          <a:lstStyle/>
          <a:p>
            <a:pPr algn="l"/>
            <a:r>
              <a:rPr lang="es-MX" sz="2400" dirty="0" smtClean="0">
                <a:solidFill>
                  <a:srgbClr val="97E791"/>
                </a:solidFill>
              </a:rPr>
              <a:t>Símbolo… O</a:t>
            </a:r>
          </a:p>
          <a:p>
            <a:pPr algn="l"/>
            <a:r>
              <a:rPr lang="es-MX" sz="2400" dirty="0" smtClean="0">
                <a:solidFill>
                  <a:srgbClr val="97E791"/>
                </a:solidFill>
              </a:rPr>
              <a:t>Valencia…  -2</a:t>
            </a:r>
          </a:p>
          <a:p>
            <a:pPr algn="l"/>
            <a:r>
              <a:rPr lang="es-MX" sz="2400" dirty="0" smtClean="0">
                <a:solidFill>
                  <a:srgbClr val="97E791"/>
                </a:solidFill>
              </a:rPr>
              <a:t>Peso atómico…. 15.9994</a:t>
            </a:r>
          </a:p>
          <a:p>
            <a:pPr algn="l"/>
            <a:r>
              <a:rPr lang="es-MX" sz="2400" dirty="0" smtClean="0">
                <a:solidFill>
                  <a:srgbClr val="97E791"/>
                </a:solidFill>
              </a:rPr>
              <a:t>Punto de fusión… -218°C</a:t>
            </a:r>
          </a:p>
          <a:p>
            <a:pPr algn="l"/>
            <a:r>
              <a:rPr lang="es-MX" sz="2400" dirty="0" smtClean="0">
                <a:solidFill>
                  <a:srgbClr val="97E791"/>
                </a:solidFill>
              </a:rPr>
              <a:t>Punto de ebullición… </a:t>
            </a:r>
          </a:p>
          <a:p>
            <a:pPr algn="l"/>
            <a:r>
              <a:rPr lang="es-MX" sz="2400" dirty="0" smtClean="0">
                <a:solidFill>
                  <a:srgbClr val="97E791"/>
                </a:solidFill>
              </a:rPr>
              <a:t>-183°C</a:t>
            </a:r>
          </a:p>
          <a:p>
            <a:pPr algn="l"/>
            <a:r>
              <a:rPr lang="es-MX" sz="2400" dirty="0" smtClean="0">
                <a:solidFill>
                  <a:srgbClr val="97E791"/>
                </a:solidFill>
              </a:rPr>
              <a:t>Descubierto en 1774 por </a:t>
            </a:r>
            <a:r>
              <a:rPr lang="es-MX" sz="2400" dirty="0" err="1" smtClean="0">
                <a:solidFill>
                  <a:srgbClr val="97E791"/>
                </a:solidFill>
              </a:rPr>
              <a:t>Scheele</a:t>
            </a:r>
            <a:r>
              <a:rPr lang="es-MX" sz="2400" dirty="0" smtClean="0">
                <a:solidFill>
                  <a:srgbClr val="97E791"/>
                </a:solidFill>
              </a:rPr>
              <a:t> y </a:t>
            </a:r>
            <a:r>
              <a:rPr lang="es-MX" sz="2400" dirty="0" err="1" smtClean="0">
                <a:solidFill>
                  <a:srgbClr val="97E791"/>
                </a:solidFill>
              </a:rPr>
              <a:t>Priestley</a:t>
            </a:r>
            <a:r>
              <a:rPr lang="es-MX" sz="2400" dirty="0" smtClean="0">
                <a:solidFill>
                  <a:srgbClr val="97E791"/>
                </a:solidFill>
              </a:rPr>
              <a:t> </a:t>
            </a:r>
          </a:p>
          <a:p>
            <a:endParaRPr lang="es-MX" dirty="0"/>
          </a:p>
        </p:txBody>
      </p:sp>
      <p:pic>
        <p:nvPicPr>
          <p:cNvPr id="1027" name="Picture 3"/>
          <p:cNvPicPr>
            <a:picLocks noChangeAspect="1" noChangeArrowheads="1"/>
          </p:cNvPicPr>
          <p:nvPr/>
        </p:nvPicPr>
        <p:blipFill>
          <a:blip r:embed="rId4" cstate="print"/>
          <a:srcRect/>
          <a:stretch>
            <a:fillRect/>
          </a:stretch>
        </p:blipFill>
        <p:spPr bwMode="auto">
          <a:xfrm>
            <a:off x="179512" y="1052736"/>
            <a:ext cx="4487850" cy="4050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971600" y="1124744"/>
            <a:ext cx="7704856" cy="4093428"/>
          </a:xfrm>
          <a:prstGeom prst="rect">
            <a:avLst/>
          </a:prstGeom>
          <a:noFill/>
        </p:spPr>
        <p:txBody>
          <a:bodyPr wrap="square" rtlCol="0">
            <a:spAutoFit/>
          </a:bodyPr>
          <a:lstStyle/>
          <a:p>
            <a:r>
              <a:rPr lang="es-MX" sz="2800" dirty="0" smtClean="0">
                <a:solidFill>
                  <a:srgbClr val="92D050"/>
                </a:solidFill>
              </a:rPr>
              <a:t>Reacciones con selenio</a:t>
            </a:r>
          </a:p>
          <a:p>
            <a:endParaRPr lang="es-MX" dirty="0" smtClean="0"/>
          </a:p>
          <a:p>
            <a:r>
              <a:rPr lang="es-MX" sz="2400" dirty="0" smtClean="0">
                <a:solidFill>
                  <a:srgbClr val="97E791"/>
                </a:solidFill>
              </a:rPr>
              <a:t>Quemándolo en presencia de aire:</a:t>
            </a:r>
          </a:p>
          <a:p>
            <a:pPr algn="ctr"/>
            <a:r>
              <a:rPr lang="es-MX" sz="2400" dirty="0" smtClean="0">
                <a:solidFill>
                  <a:srgbClr val="92D050"/>
                </a:solidFill>
              </a:rPr>
              <a:t>Se</a:t>
            </a:r>
            <a:r>
              <a:rPr lang="es-MX" sz="2400" baseline="-25000" dirty="0" smtClean="0">
                <a:solidFill>
                  <a:srgbClr val="92D050"/>
                </a:solidFill>
              </a:rPr>
              <a:t>8</a:t>
            </a:r>
            <a:r>
              <a:rPr lang="es-MX" sz="2400" dirty="0" smtClean="0">
                <a:solidFill>
                  <a:srgbClr val="92D050"/>
                </a:solidFill>
              </a:rPr>
              <a:t>(s) + 8O</a:t>
            </a:r>
            <a:r>
              <a:rPr lang="es-MX" sz="2400" baseline="-25000" dirty="0" smtClean="0">
                <a:solidFill>
                  <a:srgbClr val="92D050"/>
                </a:solidFill>
              </a:rPr>
              <a:t>2</a:t>
            </a:r>
            <a:r>
              <a:rPr lang="es-MX" sz="2400" dirty="0" smtClean="0">
                <a:solidFill>
                  <a:srgbClr val="92D050"/>
                </a:solidFill>
              </a:rPr>
              <a:t>(g) → 8SeO</a:t>
            </a:r>
            <a:r>
              <a:rPr lang="es-MX" sz="2400" baseline="-25000" dirty="0" smtClean="0">
                <a:solidFill>
                  <a:srgbClr val="92D050"/>
                </a:solidFill>
              </a:rPr>
              <a:t>2</a:t>
            </a:r>
            <a:r>
              <a:rPr lang="es-MX" sz="2400" dirty="0" smtClean="0">
                <a:solidFill>
                  <a:srgbClr val="92D050"/>
                </a:solidFill>
              </a:rPr>
              <a:t>(s)</a:t>
            </a:r>
          </a:p>
          <a:p>
            <a:endParaRPr lang="es-MX" dirty="0" smtClean="0"/>
          </a:p>
          <a:p>
            <a:r>
              <a:rPr lang="es-MX" sz="2800" dirty="0" smtClean="0">
                <a:solidFill>
                  <a:srgbClr val="92D050"/>
                </a:solidFill>
              </a:rPr>
              <a:t>Reacciones con halógenos:</a:t>
            </a:r>
          </a:p>
          <a:p>
            <a:endParaRPr lang="es-MX" sz="2800" dirty="0" smtClean="0">
              <a:solidFill>
                <a:srgbClr val="92D050"/>
              </a:solidFill>
            </a:endParaRPr>
          </a:p>
          <a:p>
            <a:pPr algn="ctr"/>
            <a:r>
              <a:rPr lang="es-MX" sz="2400" dirty="0" smtClean="0">
                <a:solidFill>
                  <a:srgbClr val="92D050"/>
                </a:solidFill>
              </a:rPr>
              <a:t>Se</a:t>
            </a:r>
            <a:r>
              <a:rPr lang="es-MX" sz="2400" baseline="-25000" dirty="0" smtClean="0">
                <a:solidFill>
                  <a:srgbClr val="92D050"/>
                </a:solidFill>
              </a:rPr>
              <a:t>8</a:t>
            </a:r>
            <a:r>
              <a:rPr lang="es-MX" sz="2400" dirty="0" smtClean="0">
                <a:solidFill>
                  <a:srgbClr val="92D050"/>
                </a:solidFill>
              </a:rPr>
              <a:t>(s) + 24F</a:t>
            </a:r>
            <a:r>
              <a:rPr lang="es-MX" sz="2400" baseline="-25000" dirty="0" smtClean="0">
                <a:solidFill>
                  <a:srgbClr val="92D050"/>
                </a:solidFill>
              </a:rPr>
              <a:t>2</a:t>
            </a:r>
            <a:r>
              <a:rPr lang="es-MX" sz="2400" dirty="0" smtClean="0">
                <a:solidFill>
                  <a:srgbClr val="92D050"/>
                </a:solidFill>
              </a:rPr>
              <a:t>(g) → 8SeF</a:t>
            </a:r>
            <a:r>
              <a:rPr lang="es-MX" sz="2400" baseline="-25000" dirty="0" smtClean="0">
                <a:solidFill>
                  <a:srgbClr val="92D050"/>
                </a:solidFill>
              </a:rPr>
              <a:t>6</a:t>
            </a:r>
            <a:r>
              <a:rPr lang="es-MX" sz="2400" dirty="0" smtClean="0">
                <a:solidFill>
                  <a:srgbClr val="92D050"/>
                </a:solidFill>
              </a:rPr>
              <a:t>(l)</a:t>
            </a:r>
          </a:p>
          <a:p>
            <a:pPr algn="ctr"/>
            <a:r>
              <a:rPr lang="es-MX" sz="2400" dirty="0" smtClean="0">
                <a:solidFill>
                  <a:srgbClr val="92D050"/>
                </a:solidFill>
              </a:rPr>
              <a:t>Se</a:t>
            </a:r>
            <a:r>
              <a:rPr lang="es-MX" sz="2400" baseline="-25000" dirty="0" smtClean="0">
                <a:solidFill>
                  <a:srgbClr val="92D050"/>
                </a:solidFill>
              </a:rPr>
              <a:t>8</a:t>
            </a:r>
            <a:r>
              <a:rPr lang="es-MX" sz="2400" dirty="0" smtClean="0">
                <a:solidFill>
                  <a:srgbClr val="92D050"/>
                </a:solidFill>
              </a:rPr>
              <a:t> + 4Cl</a:t>
            </a:r>
            <a:r>
              <a:rPr lang="es-MX" sz="2400" baseline="-25000" dirty="0" smtClean="0">
                <a:solidFill>
                  <a:srgbClr val="92D050"/>
                </a:solidFill>
              </a:rPr>
              <a:t>2</a:t>
            </a:r>
            <a:r>
              <a:rPr lang="es-MX" sz="2400" dirty="0" smtClean="0">
                <a:solidFill>
                  <a:srgbClr val="92D050"/>
                </a:solidFill>
              </a:rPr>
              <a:t> → 4Se</a:t>
            </a:r>
            <a:r>
              <a:rPr lang="es-MX" sz="2400" baseline="-25000" dirty="0" smtClean="0">
                <a:solidFill>
                  <a:srgbClr val="92D050"/>
                </a:solidFill>
              </a:rPr>
              <a:t>2</a:t>
            </a:r>
            <a:r>
              <a:rPr lang="es-MX" sz="2400" dirty="0" smtClean="0">
                <a:solidFill>
                  <a:srgbClr val="92D050"/>
                </a:solidFill>
              </a:rPr>
              <a:t>Cl</a:t>
            </a:r>
            <a:r>
              <a:rPr lang="es-MX" sz="2400" baseline="-25000" dirty="0" smtClean="0">
                <a:solidFill>
                  <a:srgbClr val="92D050"/>
                </a:solidFill>
              </a:rPr>
              <a:t>2</a:t>
            </a:r>
            <a:r>
              <a:rPr lang="es-MX" sz="2400" dirty="0" smtClean="0">
                <a:solidFill>
                  <a:srgbClr val="92D050"/>
                </a:solidFill>
              </a:rPr>
              <a:t>(l)</a:t>
            </a:r>
          </a:p>
          <a:p>
            <a:endParaRPr lang="es-MX" dirty="0" smtClean="0"/>
          </a:p>
          <a:p>
            <a:r>
              <a:rPr lang="es-MX" sz="2400" dirty="0" smtClean="0">
                <a:solidFill>
                  <a:srgbClr val="97E791"/>
                </a:solidFill>
              </a:rPr>
              <a:t>El selenio no reacciona con ácidos.</a:t>
            </a:r>
            <a:endParaRPr lang="es-MX" sz="2400" dirty="0">
              <a:solidFill>
                <a:srgbClr val="97E79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pic>
        <p:nvPicPr>
          <p:cNvPr id="32770" name="Picture 2"/>
          <p:cNvPicPr>
            <a:picLocks noChangeAspect="1" noChangeArrowheads="1"/>
          </p:cNvPicPr>
          <p:nvPr/>
        </p:nvPicPr>
        <p:blipFill>
          <a:blip r:embed="rId3" cstate="print"/>
          <a:srcRect/>
          <a:stretch>
            <a:fillRect/>
          </a:stretch>
        </p:blipFill>
        <p:spPr bwMode="auto">
          <a:xfrm>
            <a:off x="395536" y="1628800"/>
            <a:ext cx="4032448" cy="4136254"/>
          </a:xfrm>
          <a:prstGeom prst="rect">
            <a:avLst/>
          </a:prstGeom>
          <a:noFill/>
          <a:ln w="9525">
            <a:noFill/>
            <a:miter lim="800000"/>
            <a:headEnd/>
            <a:tailEnd/>
          </a:ln>
        </p:spPr>
      </p:pic>
      <p:sp>
        <p:nvSpPr>
          <p:cNvPr id="4" name="3 CuadroTexto"/>
          <p:cNvSpPr txBox="1"/>
          <p:nvPr/>
        </p:nvSpPr>
        <p:spPr>
          <a:xfrm>
            <a:off x="4644008" y="908720"/>
            <a:ext cx="4499992" cy="5262979"/>
          </a:xfrm>
          <a:prstGeom prst="rect">
            <a:avLst/>
          </a:prstGeom>
          <a:noFill/>
        </p:spPr>
        <p:txBody>
          <a:bodyPr wrap="square" rtlCol="0">
            <a:spAutoFit/>
          </a:bodyPr>
          <a:lstStyle/>
          <a:p>
            <a:r>
              <a:rPr lang="es-MX" sz="3600" b="1" dirty="0" smtClean="0">
                <a:solidFill>
                  <a:srgbClr val="92D050"/>
                </a:solidFill>
                <a:latin typeface="Lucida Calligraphy" pitchFamily="66" charset="0"/>
              </a:rPr>
              <a:t>Telurio</a:t>
            </a:r>
          </a:p>
          <a:p>
            <a:endParaRPr lang="es-MX" dirty="0" smtClean="0"/>
          </a:p>
          <a:p>
            <a:r>
              <a:rPr lang="es-MX" sz="2400" dirty="0" smtClean="0">
                <a:solidFill>
                  <a:srgbClr val="97E791"/>
                </a:solidFill>
              </a:rPr>
              <a:t>Símbolo… Te</a:t>
            </a:r>
          </a:p>
          <a:p>
            <a:r>
              <a:rPr lang="es-PE" sz="2400" dirty="0" smtClean="0">
                <a:solidFill>
                  <a:srgbClr val="97E791"/>
                </a:solidFill>
              </a:rPr>
              <a:t>Número Atómico: 52</a:t>
            </a:r>
            <a:br>
              <a:rPr lang="es-PE" sz="2400" dirty="0" smtClean="0">
                <a:solidFill>
                  <a:srgbClr val="97E791"/>
                </a:solidFill>
              </a:rPr>
            </a:br>
            <a:r>
              <a:rPr lang="es-PE" sz="2400" dirty="0" smtClean="0">
                <a:solidFill>
                  <a:srgbClr val="97E791"/>
                </a:solidFill>
              </a:rPr>
              <a:t>Masa Atómica: 127,60</a:t>
            </a:r>
            <a:br>
              <a:rPr lang="es-PE" sz="2400" dirty="0" smtClean="0">
                <a:solidFill>
                  <a:srgbClr val="97E791"/>
                </a:solidFill>
              </a:rPr>
            </a:br>
            <a:r>
              <a:rPr lang="es-PE" sz="2400" dirty="0" smtClean="0">
                <a:solidFill>
                  <a:srgbClr val="97E791"/>
                </a:solidFill>
              </a:rPr>
              <a:t>Estructura electrónica: [Kr] 4d</a:t>
            </a:r>
            <a:r>
              <a:rPr lang="es-PE" sz="2400" baseline="30000" dirty="0" smtClean="0">
                <a:solidFill>
                  <a:srgbClr val="97E791"/>
                </a:solidFill>
              </a:rPr>
              <a:t>10</a:t>
            </a:r>
            <a:r>
              <a:rPr lang="es-PE" sz="2400" dirty="0" smtClean="0">
                <a:solidFill>
                  <a:srgbClr val="97E791"/>
                </a:solidFill>
              </a:rPr>
              <a:t> 5s</a:t>
            </a:r>
            <a:r>
              <a:rPr lang="es-PE" sz="2400" baseline="30000" dirty="0" smtClean="0">
                <a:solidFill>
                  <a:srgbClr val="97E791"/>
                </a:solidFill>
              </a:rPr>
              <a:t>2</a:t>
            </a:r>
            <a:r>
              <a:rPr lang="es-PE" sz="2400" dirty="0" smtClean="0">
                <a:solidFill>
                  <a:srgbClr val="97E791"/>
                </a:solidFill>
              </a:rPr>
              <a:t> 5p</a:t>
            </a:r>
            <a:r>
              <a:rPr lang="es-PE" sz="2400" baseline="30000" dirty="0" smtClean="0">
                <a:solidFill>
                  <a:srgbClr val="97E791"/>
                </a:solidFill>
              </a:rPr>
              <a:t>4</a:t>
            </a:r>
            <a:r>
              <a:rPr lang="es-PE" sz="2400" dirty="0" smtClean="0">
                <a:solidFill>
                  <a:srgbClr val="97E791"/>
                </a:solidFill>
              </a:rPr>
              <a:t/>
            </a:r>
            <a:br>
              <a:rPr lang="es-PE" sz="2400" dirty="0" smtClean="0">
                <a:solidFill>
                  <a:srgbClr val="97E791"/>
                </a:solidFill>
              </a:rPr>
            </a:br>
            <a:r>
              <a:rPr lang="es-PE" sz="2400" dirty="0" smtClean="0">
                <a:solidFill>
                  <a:srgbClr val="97E791"/>
                </a:solidFill>
              </a:rPr>
              <a:t>Electronegatividad: 2,1</a:t>
            </a:r>
            <a:br>
              <a:rPr lang="es-PE" sz="2400" dirty="0" smtClean="0">
                <a:solidFill>
                  <a:srgbClr val="97E791"/>
                </a:solidFill>
              </a:rPr>
            </a:br>
            <a:r>
              <a:rPr lang="es-PE" sz="2400" dirty="0" smtClean="0">
                <a:solidFill>
                  <a:srgbClr val="97E791"/>
                </a:solidFill>
              </a:rPr>
              <a:t>Energía de ionización (kJ.mol</a:t>
            </a:r>
            <a:r>
              <a:rPr lang="es-PE" sz="2400" baseline="30000" dirty="0" smtClean="0">
                <a:solidFill>
                  <a:srgbClr val="97E791"/>
                </a:solidFill>
              </a:rPr>
              <a:t>-1</a:t>
            </a:r>
            <a:r>
              <a:rPr lang="es-PE" sz="2400" dirty="0" smtClean="0">
                <a:solidFill>
                  <a:srgbClr val="97E791"/>
                </a:solidFill>
              </a:rPr>
              <a:t>): 870</a:t>
            </a:r>
            <a:br>
              <a:rPr lang="es-PE" sz="2400" dirty="0" smtClean="0">
                <a:solidFill>
                  <a:srgbClr val="97E791"/>
                </a:solidFill>
              </a:rPr>
            </a:br>
            <a:r>
              <a:rPr lang="es-PE" sz="2400" dirty="0" smtClean="0">
                <a:solidFill>
                  <a:srgbClr val="97E791"/>
                </a:solidFill>
              </a:rPr>
              <a:t>Radio atómico (pm): 137</a:t>
            </a:r>
          </a:p>
          <a:p>
            <a:r>
              <a:rPr lang="es-PE" sz="2400" dirty="0" smtClean="0">
                <a:solidFill>
                  <a:srgbClr val="97E791"/>
                </a:solidFill>
              </a:rPr>
              <a:t>Punto de Fusión (K): 723</a:t>
            </a:r>
            <a:br>
              <a:rPr lang="es-PE" sz="2400" dirty="0" smtClean="0">
                <a:solidFill>
                  <a:srgbClr val="97E791"/>
                </a:solidFill>
              </a:rPr>
            </a:br>
            <a:r>
              <a:rPr lang="es-PE" sz="2400" dirty="0" smtClean="0">
                <a:solidFill>
                  <a:srgbClr val="97E791"/>
                </a:solidFill>
              </a:rPr>
              <a:t>Punto de Ebullición (K): 1260</a:t>
            </a:r>
          </a:p>
          <a:p>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23528" y="908720"/>
            <a:ext cx="6408712" cy="6032421"/>
          </a:xfrm>
          <a:prstGeom prst="rect">
            <a:avLst/>
          </a:prstGeom>
          <a:noFill/>
        </p:spPr>
        <p:txBody>
          <a:bodyPr wrap="square" rtlCol="0">
            <a:spAutoFit/>
          </a:bodyPr>
          <a:lstStyle/>
          <a:p>
            <a:r>
              <a:rPr lang="es-MX" sz="2800" dirty="0" smtClean="0">
                <a:solidFill>
                  <a:srgbClr val="92D050"/>
                </a:solidFill>
              </a:rPr>
              <a:t>Características </a:t>
            </a:r>
          </a:p>
          <a:p>
            <a:endParaRPr lang="es-MX" dirty="0" smtClean="0"/>
          </a:p>
          <a:p>
            <a:r>
              <a:rPr lang="es-PE" sz="2400" dirty="0" smtClean="0">
                <a:solidFill>
                  <a:srgbClr val="97E791"/>
                </a:solidFill>
              </a:rPr>
              <a:t>Metálico, cristalino. Es un semiconductor de aspecto plateado, con lustre metálico, muy quebradizo y fácilmente pulverizable. Está formado por cadenas helicoidales empaquetadas paralelamente (sistema hexagonal).</a:t>
            </a:r>
          </a:p>
          <a:p>
            <a:endParaRPr lang="es-PE" dirty="0" smtClean="0"/>
          </a:p>
          <a:p>
            <a:r>
              <a:rPr lang="es-PE" sz="2800" dirty="0" err="1" smtClean="0">
                <a:solidFill>
                  <a:srgbClr val="92D050"/>
                </a:solidFill>
              </a:rPr>
              <a:t>Alótropos</a:t>
            </a:r>
            <a:endParaRPr lang="es-PE" sz="2800" dirty="0" smtClean="0">
              <a:solidFill>
                <a:srgbClr val="92D050"/>
              </a:solidFill>
            </a:endParaRPr>
          </a:p>
          <a:p>
            <a:endParaRPr lang="es-PE" dirty="0" smtClean="0"/>
          </a:p>
          <a:p>
            <a:r>
              <a:rPr lang="es-PE" sz="2400" dirty="0" smtClean="0">
                <a:solidFill>
                  <a:srgbClr val="97E791"/>
                </a:solidFill>
              </a:rPr>
              <a:t>Teluro marrón, amorfo, que tiende a transformarse a cualquier temperatura en la otra variedad cristalina, más estable. Se obtiene precipitando teluro de una solución de ácido telúrico o </a:t>
            </a:r>
            <a:r>
              <a:rPr lang="es-PE" sz="2400" dirty="0" err="1" smtClean="0">
                <a:solidFill>
                  <a:srgbClr val="97E791"/>
                </a:solidFill>
              </a:rPr>
              <a:t>teluroso</a:t>
            </a:r>
            <a:r>
              <a:rPr lang="es-PE" sz="2400" dirty="0" smtClean="0">
                <a:solidFill>
                  <a:srgbClr val="97E791"/>
                </a:solidFill>
              </a:rPr>
              <a:t>.</a:t>
            </a:r>
          </a:p>
          <a:p>
            <a:endParaRPr lang="es-PE" dirty="0" smtClean="0"/>
          </a:p>
          <a:p>
            <a:endParaRPr lang="es-MX" dirty="0"/>
          </a:p>
        </p:txBody>
      </p:sp>
      <p:pic>
        <p:nvPicPr>
          <p:cNvPr id="4" name="Picture 2" descr="C:\Documents and Settings\Administrador\Mis documentos\Mis imágenes\s13.JPG"/>
          <p:cNvPicPr>
            <a:picLocks noChangeAspect="1" noChangeArrowheads="1"/>
          </p:cNvPicPr>
          <p:nvPr/>
        </p:nvPicPr>
        <p:blipFill>
          <a:blip r:embed="rId3" cstate="print"/>
          <a:srcRect/>
          <a:stretch>
            <a:fillRect/>
          </a:stretch>
        </p:blipFill>
        <p:spPr bwMode="auto">
          <a:xfrm>
            <a:off x="6660232" y="548680"/>
            <a:ext cx="2126040" cy="2691183"/>
          </a:xfrm>
          <a:prstGeom prst="rect">
            <a:avLst/>
          </a:prstGeom>
          <a:noFill/>
          <a:scene3d>
            <a:camera prst="orthographicFront"/>
            <a:lightRig rig="threePt" dir="t">
              <a:rot lat="0" lon="0" rev="2400000"/>
            </a:lightRig>
          </a:scene3d>
          <a:sp3d contourW="12700" prstMaterial="matte">
            <a:bevelT w="127000" h="127000"/>
            <a:bevelB w="127000" h="127000"/>
            <a:contourClr>
              <a:schemeClr val="tx1"/>
            </a:contourClr>
          </a:sp3d>
        </p:spPr>
      </p:pic>
      <p:pic>
        <p:nvPicPr>
          <p:cNvPr id="38914" name="Picture 2" descr="http://www.monografias.com/trabajos52/tabla-periodica/Image5250.gif"/>
          <p:cNvPicPr>
            <a:picLocks noChangeAspect="1" noChangeArrowheads="1"/>
          </p:cNvPicPr>
          <p:nvPr/>
        </p:nvPicPr>
        <p:blipFill>
          <a:blip r:embed="rId4" cstate="print"/>
          <a:srcRect/>
          <a:stretch>
            <a:fillRect/>
          </a:stretch>
        </p:blipFill>
        <p:spPr bwMode="auto">
          <a:xfrm>
            <a:off x="6660232" y="4365104"/>
            <a:ext cx="2028825" cy="18859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5536" y="836712"/>
            <a:ext cx="7992888" cy="5139869"/>
          </a:xfrm>
          <a:prstGeom prst="rect">
            <a:avLst/>
          </a:prstGeom>
          <a:noFill/>
        </p:spPr>
        <p:txBody>
          <a:bodyPr wrap="square" rtlCol="0">
            <a:spAutoFit/>
          </a:bodyPr>
          <a:lstStyle/>
          <a:p>
            <a:r>
              <a:rPr lang="es-PE" sz="2800" dirty="0" smtClean="0">
                <a:solidFill>
                  <a:srgbClr val="92D050"/>
                </a:solidFill>
              </a:rPr>
              <a:t>Isótopos</a:t>
            </a:r>
            <a:r>
              <a:rPr lang="es-PE" dirty="0" smtClean="0"/>
              <a:t> </a:t>
            </a:r>
          </a:p>
          <a:p>
            <a:r>
              <a:rPr lang="es-PE" dirty="0" smtClean="0"/>
              <a:t/>
            </a:r>
            <a:br>
              <a:rPr lang="es-PE" dirty="0" smtClean="0"/>
            </a:br>
            <a:r>
              <a:rPr lang="es-PE" sz="2400" dirty="0" smtClean="0">
                <a:solidFill>
                  <a:srgbClr val="97E791"/>
                </a:solidFill>
              </a:rPr>
              <a:t>Se conocen 30 isótopos del telurio con masas atómicas que fluctúan entre 108 y 137. </a:t>
            </a:r>
          </a:p>
          <a:p>
            <a:r>
              <a:rPr lang="es-PE" sz="2400" dirty="0" smtClean="0">
                <a:solidFill>
                  <a:srgbClr val="97E791"/>
                </a:solidFill>
              </a:rPr>
              <a:t>En la naturaleza hay 8 isótopos del telurio, de los cuales tres son radiactivos. </a:t>
            </a:r>
          </a:p>
          <a:p>
            <a:r>
              <a:rPr lang="es-PE" sz="2400" dirty="0" smtClean="0">
                <a:solidFill>
                  <a:srgbClr val="97E791"/>
                </a:solidFill>
              </a:rPr>
              <a:t>El 128Te tiene el periodo de </a:t>
            </a:r>
            <a:r>
              <a:rPr lang="es-PE" sz="2400" dirty="0" err="1" smtClean="0">
                <a:solidFill>
                  <a:srgbClr val="97E791"/>
                </a:solidFill>
              </a:rPr>
              <a:t>semidesintegración</a:t>
            </a:r>
            <a:r>
              <a:rPr lang="es-PE" sz="2400" dirty="0" smtClean="0">
                <a:solidFill>
                  <a:srgbClr val="97E791"/>
                </a:solidFill>
              </a:rPr>
              <a:t> más largo conocido entre todos los radioisótopos de telurio (2,2·1024 años). </a:t>
            </a:r>
          </a:p>
          <a:p>
            <a:r>
              <a:rPr lang="es-PE" sz="2400" dirty="0" smtClean="0">
                <a:solidFill>
                  <a:srgbClr val="97E791"/>
                </a:solidFill>
              </a:rPr>
              <a:t>El telurio es el elemento con menor número atómico que puede experimentar la desintegración alfa; con los isótopos del 106Te al 110Te puede experimentar este tipo de desintegración.</a:t>
            </a:r>
            <a:endParaRPr lang="es-PE" dirty="0" smtClean="0">
              <a:solidFill>
                <a:srgbClr val="97E791"/>
              </a:solidFill>
            </a:endParaRPr>
          </a:p>
          <a:p>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23528" y="692696"/>
            <a:ext cx="6552728" cy="5509200"/>
          </a:xfrm>
          <a:prstGeom prst="rect">
            <a:avLst/>
          </a:prstGeom>
          <a:noFill/>
        </p:spPr>
        <p:txBody>
          <a:bodyPr wrap="square" rtlCol="0">
            <a:spAutoFit/>
          </a:bodyPr>
          <a:lstStyle/>
          <a:p>
            <a:r>
              <a:rPr lang="es-PE" sz="2800" dirty="0" smtClean="0">
                <a:solidFill>
                  <a:srgbClr val="92D050"/>
                </a:solidFill>
              </a:rPr>
              <a:t>¿Cómo se encuentra en la naturaleza?</a:t>
            </a:r>
          </a:p>
          <a:p>
            <a:endParaRPr lang="es-PE" dirty="0" smtClean="0"/>
          </a:p>
          <a:p>
            <a:r>
              <a:rPr lang="es-PE" sz="2400" dirty="0" smtClean="0">
                <a:solidFill>
                  <a:srgbClr val="97E791"/>
                </a:solidFill>
              </a:rPr>
              <a:t>Corresponde al 1x10</a:t>
            </a:r>
            <a:r>
              <a:rPr lang="es-PE" sz="2400" baseline="30000" dirty="0" smtClean="0">
                <a:solidFill>
                  <a:srgbClr val="97E791"/>
                </a:solidFill>
              </a:rPr>
              <a:t>-7</a:t>
            </a:r>
            <a:r>
              <a:rPr lang="es-PE" sz="2400" dirty="0" smtClean="0">
                <a:solidFill>
                  <a:srgbClr val="97E791"/>
                </a:solidFill>
              </a:rPr>
              <a:t>% en peso de la</a:t>
            </a:r>
          </a:p>
          <a:p>
            <a:r>
              <a:rPr lang="es-PE" sz="2400" dirty="0" smtClean="0">
                <a:solidFill>
                  <a:srgbClr val="97E791"/>
                </a:solidFill>
              </a:rPr>
              <a:t> corteza terrestre. </a:t>
            </a:r>
          </a:p>
          <a:p>
            <a:r>
              <a:rPr lang="es-PE" sz="2400" dirty="0" smtClean="0">
                <a:solidFill>
                  <a:srgbClr val="97E791"/>
                </a:solidFill>
              </a:rPr>
              <a:t>Lo más frecuente es encontrarlo como </a:t>
            </a:r>
          </a:p>
          <a:p>
            <a:r>
              <a:rPr lang="es-PE" sz="2400" dirty="0" err="1" smtClean="0">
                <a:solidFill>
                  <a:srgbClr val="97E791"/>
                </a:solidFill>
              </a:rPr>
              <a:t>telururo</a:t>
            </a:r>
            <a:r>
              <a:rPr lang="es-PE" sz="2400" dirty="0" smtClean="0">
                <a:solidFill>
                  <a:srgbClr val="97E791"/>
                </a:solidFill>
              </a:rPr>
              <a:t> de oro (calaverita, AuTe</a:t>
            </a:r>
            <a:r>
              <a:rPr lang="es-PE" sz="2400" baseline="-25000" dirty="0" smtClean="0">
                <a:solidFill>
                  <a:srgbClr val="97E791"/>
                </a:solidFill>
              </a:rPr>
              <a:t>2</a:t>
            </a:r>
            <a:r>
              <a:rPr lang="es-PE" sz="2400" dirty="0" smtClean="0">
                <a:solidFill>
                  <a:srgbClr val="97E791"/>
                </a:solidFill>
              </a:rPr>
              <a:t>) y </a:t>
            </a:r>
          </a:p>
          <a:p>
            <a:r>
              <a:rPr lang="es-PE" sz="2400" dirty="0" smtClean="0">
                <a:solidFill>
                  <a:srgbClr val="97E791"/>
                </a:solidFill>
              </a:rPr>
              <a:t>otros metales: </a:t>
            </a:r>
          </a:p>
          <a:p>
            <a:endParaRPr lang="es-PE" sz="2400" dirty="0" smtClean="0">
              <a:solidFill>
                <a:srgbClr val="97E791"/>
              </a:solidFill>
            </a:endParaRPr>
          </a:p>
          <a:p>
            <a:r>
              <a:rPr lang="es-PE" sz="2400" dirty="0" err="1" smtClean="0">
                <a:solidFill>
                  <a:srgbClr val="97E791"/>
                </a:solidFill>
              </a:rPr>
              <a:t>weisita</a:t>
            </a:r>
            <a:r>
              <a:rPr lang="es-PE" sz="2400" dirty="0" smtClean="0">
                <a:solidFill>
                  <a:srgbClr val="97E791"/>
                </a:solidFill>
              </a:rPr>
              <a:t> (Cu</a:t>
            </a:r>
            <a:r>
              <a:rPr lang="es-PE" sz="2400" baseline="-25000" dirty="0" smtClean="0">
                <a:solidFill>
                  <a:srgbClr val="97E791"/>
                </a:solidFill>
              </a:rPr>
              <a:t>2</a:t>
            </a:r>
            <a:r>
              <a:rPr lang="es-PE" sz="2400" dirty="0" smtClean="0">
                <a:solidFill>
                  <a:srgbClr val="97E791"/>
                </a:solidFill>
              </a:rPr>
              <a:t>Te)</a:t>
            </a:r>
          </a:p>
          <a:p>
            <a:r>
              <a:rPr lang="es-PE" sz="2400" dirty="0" err="1" smtClean="0">
                <a:solidFill>
                  <a:srgbClr val="97E791"/>
                </a:solidFill>
              </a:rPr>
              <a:t>melonita</a:t>
            </a:r>
            <a:r>
              <a:rPr lang="es-PE" sz="2400" dirty="0" smtClean="0">
                <a:solidFill>
                  <a:srgbClr val="97E791"/>
                </a:solidFill>
              </a:rPr>
              <a:t> (NiTe</a:t>
            </a:r>
            <a:r>
              <a:rPr lang="es-PE" sz="2400" baseline="-25000" dirty="0" smtClean="0">
                <a:solidFill>
                  <a:srgbClr val="97E791"/>
                </a:solidFill>
              </a:rPr>
              <a:t>2</a:t>
            </a:r>
            <a:r>
              <a:rPr lang="es-PE" sz="2400" dirty="0" smtClean="0">
                <a:solidFill>
                  <a:srgbClr val="97E791"/>
                </a:solidFill>
              </a:rPr>
              <a:t>)</a:t>
            </a:r>
          </a:p>
          <a:p>
            <a:r>
              <a:rPr lang="es-PE" sz="2400" dirty="0" err="1" smtClean="0">
                <a:solidFill>
                  <a:srgbClr val="97E791"/>
                </a:solidFill>
              </a:rPr>
              <a:t>niggliíta</a:t>
            </a:r>
            <a:r>
              <a:rPr lang="es-PE" sz="2400" dirty="0" smtClean="0">
                <a:solidFill>
                  <a:srgbClr val="97E791"/>
                </a:solidFill>
              </a:rPr>
              <a:t> (PtTe</a:t>
            </a:r>
            <a:r>
              <a:rPr lang="es-PE" sz="2400" baseline="-25000" dirty="0" smtClean="0">
                <a:solidFill>
                  <a:srgbClr val="97E791"/>
                </a:solidFill>
              </a:rPr>
              <a:t>3</a:t>
            </a:r>
            <a:r>
              <a:rPr lang="es-PE" sz="2400" dirty="0" smtClean="0">
                <a:solidFill>
                  <a:srgbClr val="97E791"/>
                </a:solidFill>
              </a:rPr>
              <a:t>)</a:t>
            </a:r>
          </a:p>
          <a:p>
            <a:r>
              <a:rPr lang="es-PE" sz="2400" dirty="0" err="1" smtClean="0">
                <a:solidFill>
                  <a:srgbClr val="97E791"/>
                </a:solidFill>
              </a:rPr>
              <a:t>tetradimita</a:t>
            </a:r>
            <a:r>
              <a:rPr lang="es-PE" sz="2400" dirty="0" smtClean="0">
                <a:solidFill>
                  <a:srgbClr val="97E791"/>
                </a:solidFill>
              </a:rPr>
              <a:t> (Bi</a:t>
            </a:r>
            <a:r>
              <a:rPr lang="es-PE" sz="2400" baseline="-25000" dirty="0" smtClean="0">
                <a:solidFill>
                  <a:srgbClr val="97E791"/>
                </a:solidFill>
              </a:rPr>
              <a:t>2</a:t>
            </a:r>
            <a:r>
              <a:rPr lang="es-PE" sz="2400" dirty="0" smtClean="0">
                <a:solidFill>
                  <a:srgbClr val="97E791"/>
                </a:solidFill>
              </a:rPr>
              <a:t>Te</a:t>
            </a:r>
            <a:r>
              <a:rPr lang="es-PE" sz="2400" baseline="-25000" dirty="0" smtClean="0">
                <a:solidFill>
                  <a:srgbClr val="97E791"/>
                </a:solidFill>
              </a:rPr>
              <a:t>2</a:t>
            </a:r>
            <a:r>
              <a:rPr lang="es-PE" sz="2400" dirty="0" smtClean="0">
                <a:solidFill>
                  <a:srgbClr val="97E791"/>
                </a:solidFill>
              </a:rPr>
              <a:t>S)</a:t>
            </a:r>
          </a:p>
          <a:p>
            <a:r>
              <a:rPr lang="es-PE" sz="2400" dirty="0" err="1" smtClean="0">
                <a:solidFill>
                  <a:srgbClr val="97E791"/>
                </a:solidFill>
              </a:rPr>
              <a:t>telurobismutita</a:t>
            </a:r>
            <a:r>
              <a:rPr lang="es-PE" sz="2400" dirty="0" smtClean="0">
                <a:solidFill>
                  <a:srgbClr val="97E791"/>
                </a:solidFill>
              </a:rPr>
              <a:t> (Bi</a:t>
            </a:r>
            <a:r>
              <a:rPr lang="es-PE" sz="2400" baseline="-25000" dirty="0" smtClean="0">
                <a:solidFill>
                  <a:srgbClr val="97E791"/>
                </a:solidFill>
              </a:rPr>
              <a:t>2</a:t>
            </a:r>
            <a:r>
              <a:rPr lang="es-PE" sz="2400" dirty="0" smtClean="0">
                <a:solidFill>
                  <a:srgbClr val="97E791"/>
                </a:solidFill>
              </a:rPr>
              <a:t>Te</a:t>
            </a:r>
            <a:r>
              <a:rPr lang="es-PE" sz="2400" baseline="-25000" dirty="0" smtClean="0">
                <a:solidFill>
                  <a:srgbClr val="97E791"/>
                </a:solidFill>
              </a:rPr>
              <a:t>3</a:t>
            </a:r>
            <a:r>
              <a:rPr lang="es-PE" sz="2400" dirty="0" smtClean="0">
                <a:solidFill>
                  <a:srgbClr val="97E791"/>
                </a:solidFill>
              </a:rPr>
              <a:t>)</a:t>
            </a:r>
          </a:p>
          <a:p>
            <a:r>
              <a:rPr lang="es-PE" sz="2400" dirty="0" err="1" smtClean="0">
                <a:solidFill>
                  <a:srgbClr val="97E791"/>
                </a:solidFill>
              </a:rPr>
              <a:t>Telurita</a:t>
            </a:r>
            <a:r>
              <a:rPr lang="es-PE" sz="2400" dirty="0" smtClean="0">
                <a:solidFill>
                  <a:srgbClr val="97E791"/>
                </a:solidFill>
              </a:rPr>
              <a:t> (TeO</a:t>
            </a:r>
            <a:r>
              <a:rPr lang="es-PE" sz="2400" baseline="-25000" dirty="0" smtClean="0">
                <a:solidFill>
                  <a:srgbClr val="97E791"/>
                </a:solidFill>
              </a:rPr>
              <a:t>2 </a:t>
            </a:r>
            <a:r>
              <a:rPr lang="es-PE" sz="2400" dirty="0" smtClean="0">
                <a:solidFill>
                  <a:srgbClr val="97E791"/>
                </a:solidFill>
              </a:rPr>
              <a:t>)</a:t>
            </a:r>
          </a:p>
          <a:p>
            <a:endParaRPr lang="es-MX" dirty="0"/>
          </a:p>
        </p:txBody>
      </p:sp>
      <p:pic>
        <p:nvPicPr>
          <p:cNvPr id="4" name="Picture 2" descr="C:\Documents and Settings\Administrador\Mis documentos\Mis imágenes\Calaverite-214667.jpg"/>
          <p:cNvPicPr>
            <a:picLocks noChangeAspect="1" noChangeArrowheads="1"/>
          </p:cNvPicPr>
          <p:nvPr/>
        </p:nvPicPr>
        <p:blipFill>
          <a:blip r:embed="rId3" cstate="print"/>
          <a:srcRect/>
          <a:stretch>
            <a:fillRect/>
          </a:stretch>
        </p:blipFill>
        <p:spPr bwMode="auto">
          <a:xfrm>
            <a:off x="5364088" y="1196752"/>
            <a:ext cx="3264341" cy="2448272"/>
          </a:xfrm>
          <a:prstGeom prst="rect">
            <a:avLst/>
          </a:prstGeom>
          <a:noFill/>
        </p:spPr>
      </p:pic>
      <p:sp>
        <p:nvSpPr>
          <p:cNvPr id="6" name="5 Rectángulo"/>
          <p:cNvSpPr/>
          <p:nvPr/>
        </p:nvSpPr>
        <p:spPr>
          <a:xfrm>
            <a:off x="5364088" y="1196752"/>
            <a:ext cx="1428760" cy="646331"/>
          </a:xfrm>
          <a:prstGeom prst="rect">
            <a:avLst/>
          </a:prstGeom>
        </p:spPr>
        <p:txBody>
          <a:bodyPr wrap="square">
            <a:spAutoFit/>
          </a:bodyPr>
          <a:lstStyle/>
          <a:p>
            <a:r>
              <a:rPr lang="es-PE" dirty="0" smtClean="0"/>
              <a:t>Calaverita (AuTe</a:t>
            </a:r>
            <a:r>
              <a:rPr lang="es-PE" baseline="-25000" dirty="0" smtClean="0"/>
              <a:t>2</a:t>
            </a:r>
            <a:r>
              <a:rPr lang="es-PE" dirty="0" smtClean="0"/>
              <a:t>)</a:t>
            </a:r>
            <a:endParaRPr lang="es-PE" dirty="0"/>
          </a:p>
        </p:txBody>
      </p:sp>
      <p:pic>
        <p:nvPicPr>
          <p:cNvPr id="7" name="Picture 3" descr="C:\Documents and Settings\Administrador\Mis documentos\Mis imágenes\telurita.jpg"/>
          <p:cNvPicPr>
            <a:picLocks noChangeAspect="1" noChangeArrowheads="1"/>
          </p:cNvPicPr>
          <p:nvPr/>
        </p:nvPicPr>
        <p:blipFill>
          <a:blip r:embed="rId4" cstate="print"/>
          <a:srcRect/>
          <a:stretch>
            <a:fillRect/>
          </a:stretch>
        </p:blipFill>
        <p:spPr bwMode="auto">
          <a:xfrm>
            <a:off x="5292080" y="4077072"/>
            <a:ext cx="3328560" cy="2284306"/>
          </a:xfrm>
          <a:prstGeom prst="rect">
            <a:avLst/>
          </a:prstGeom>
          <a:noFill/>
        </p:spPr>
      </p:pic>
      <p:sp>
        <p:nvSpPr>
          <p:cNvPr id="8" name="7 Rectángulo"/>
          <p:cNvSpPr/>
          <p:nvPr/>
        </p:nvSpPr>
        <p:spPr>
          <a:xfrm>
            <a:off x="7072330" y="6021288"/>
            <a:ext cx="1711046" cy="369332"/>
          </a:xfrm>
          <a:prstGeom prst="rect">
            <a:avLst/>
          </a:prstGeom>
        </p:spPr>
        <p:txBody>
          <a:bodyPr wrap="none">
            <a:spAutoFit/>
          </a:bodyPr>
          <a:lstStyle/>
          <a:p>
            <a:r>
              <a:rPr lang="es-PE" dirty="0" err="1" smtClean="0"/>
              <a:t>Telurita</a:t>
            </a:r>
            <a:r>
              <a:rPr lang="es-PE" dirty="0" smtClean="0"/>
              <a:t> (TeO</a:t>
            </a:r>
            <a:r>
              <a:rPr lang="es-PE" baseline="-25000" dirty="0" smtClean="0"/>
              <a:t>2 </a:t>
            </a:r>
            <a:r>
              <a:rPr lang="es-PE" dirty="0" smtClean="0"/>
              <a:t>)</a:t>
            </a:r>
            <a:endParaRPr lang="es-P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467544" y="404664"/>
            <a:ext cx="8280920" cy="5786199"/>
          </a:xfrm>
          <a:prstGeom prst="rect">
            <a:avLst/>
          </a:prstGeom>
          <a:noFill/>
        </p:spPr>
        <p:txBody>
          <a:bodyPr wrap="square" rtlCol="0">
            <a:spAutoFit/>
          </a:bodyPr>
          <a:lstStyle/>
          <a:p>
            <a:r>
              <a:rPr lang="es-PE" sz="2800" dirty="0" smtClean="0">
                <a:solidFill>
                  <a:srgbClr val="92D050"/>
                </a:solidFill>
              </a:rPr>
              <a:t>Obtención </a:t>
            </a:r>
          </a:p>
          <a:p>
            <a:endParaRPr lang="es-PE" dirty="0" smtClean="0"/>
          </a:p>
          <a:p>
            <a:r>
              <a:rPr lang="es-PE" sz="2400" dirty="0" smtClean="0">
                <a:solidFill>
                  <a:srgbClr val="97E791"/>
                </a:solidFill>
              </a:rPr>
              <a:t>La mayoría de telurio se hace como un subproducto de la refinación de cobre. La extracción es compleja, ya que el método empleado dependerá de lo que otros compuestos o elementos están presentes. El primer paso por lo general implica una oxidación en presencia de carbonato de sodio.</a:t>
            </a:r>
          </a:p>
          <a:p>
            <a:pPr algn="ctr">
              <a:buNone/>
            </a:pPr>
            <a:r>
              <a:rPr lang="es-PE" sz="2400" b="1" dirty="0" smtClean="0">
                <a:solidFill>
                  <a:srgbClr val="92D050"/>
                </a:solidFill>
              </a:rPr>
              <a:t>Cu </a:t>
            </a:r>
            <a:r>
              <a:rPr lang="es-PE" sz="2400" b="1" baseline="-25000" dirty="0" smtClean="0">
                <a:solidFill>
                  <a:srgbClr val="92D050"/>
                </a:solidFill>
              </a:rPr>
              <a:t>2</a:t>
            </a:r>
            <a:r>
              <a:rPr lang="es-PE" sz="2400" b="1" dirty="0" smtClean="0">
                <a:solidFill>
                  <a:srgbClr val="92D050"/>
                </a:solidFill>
              </a:rPr>
              <a:t> Te + Na </a:t>
            </a:r>
            <a:r>
              <a:rPr lang="es-PE" sz="2400" b="1" baseline="-25000" dirty="0" smtClean="0">
                <a:solidFill>
                  <a:srgbClr val="92D050"/>
                </a:solidFill>
              </a:rPr>
              <a:t>2</a:t>
            </a:r>
            <a:r>
              <a:rPr lang="es-PE" sz="2400" b="1" dirty="0" smtClean="0">
                <a:solidFill>
                  <a:srgbClr val="92D050"/>
                </a:solidFill>
              </a:rPr>
              <a:t> CO </a:t>
            </a:r>
            <a:r>
              <a:rPr lang="es-PE" sz="2400" b="1" baseline="-25000" dirty="0" smtClean="0">
                <a:solidFill>
                  <a:srgbClr val="92D050"/>
                </a:solidFill>
              </a:rPr>
              <a:t>3</a:t>
            </a:r>
            <a:r>
              <a:rPr lang="es-PE" sz="2400" b="1" dirty="0" smtClean="0">
                <a:solidFill>
                  <a:srgbClr val="92D050"/>
                </a:solidFill>
              </a:rPr>
              <a:t> + 2O </a:t>
            </a:r>
            <a:r>
              <a:rPr lang="es-PE" sz="2400" b="1" baseline="-25000" dirty="0" smtClean="0">
                <a:solidFill>
                  <a:srgbClr val="92D050"/>
                </a:solidFill>
              </a:rPr>
              <a:t>2</a:t>
            </a:r>
            <a:r>
              <a:rPr lang="es-PE" sz="2400" b="1" dirty="0" smtClean="0">
                <a:solidFill>
                  <a:srgbClr val="92D050"/>
                </a:solidFill>
              </a:rPr>
              <a:t> → 2CuO + Na </a:t>
            </a:r>
            <a:r>
              <a:rPr lang="es-PE" sz="2400" b="1" baseline="-25000" dirty="0" smtClean="0">
                <a:solidFill>
                  <a:srgbClr val="92D050"/>
                </a:solidFill>
              </a:rPr>
              <a:t>2</a:t>
            </a:r>
            <a:r>
              <a:rPr lang="es-PE" sz="2400" b="1" dirty="0" smtClean="0">
                <a:solidFill>
                  <a:srgbClr val="92D050"/>
                </a:solidFill>
              </a:rPr>
              <a:t> </a:t>
            </a:r>
            <a:r>
              <a:rPr lang="es-PE" sz="2400" b="1" dirty="0" err="1" smtClean="0">
                <a:solidFill>
                  <a:srgbClr val="92D050"/>
                </a:solidFill>
              </a:rPr>
              <a:t>TeO</a:t>
            </a:r>
            <a:r>
              <a:rPr lang="es-PE" sz="2400" b="1" dirty="0" smtClean="0">
                <a:solidFill>
                  <a:srgbClr val="92D050"/>
                </a:solidFill>
              </a:rPr>
              <a:t> </a:t>
            </a:r>
            <a:r>
              <a:rPr lang="es-PE" sz="2400" b="1" baseline="-25000" dirty="0" smtClean="0">
                <a:solidFill>
                  <a:srgbClr val="92D050"/>
                </a:solidFill>
              </a:rPr>
              <a:t>3</a:t>
            </a:r>
            <a:r>
              <a:rPr lang="es-PE" sz="2400" b="1" dirty="0" smtClean="0">
                <a:solidFill>
                  <a:srgbClr val="92D050"/>
                </a:solidFill>
              </a:rPr>
              <a:t> + CO </a:t>
            </a:r>
            <a:r>
              <a:rPr lang="es-PE" sz="2400" b="1" baseline="-25000" dirty="0" smtClean="0">
                <a:solidFill>
                  <a:srgbClr val="92D050"/>
                </a:solidFill>
              </a:rPr>
              <a:t>2</a:t>
            </a:r>
            <a:r>
              <a:rPr lang="es-PE" sz="2400" b="1" dirty="0" smtClean="0">
                <a:solidFill>
                  <a:srgbClr val="92D050"/>
                </a:solidFill>
              </a:rPr>
              <a:t> </a:t>
            </a:r>
          </a:p>
          <a:p>
            <a:pPr algn="ctr">
              <a:buNone/>
            </a:pPr>
            <a:endParaRPr lang="es-PE" sz="2400" b="1" dirty="0" smtClean="0">
              <a:solidFill>
                <a:srgbClr val="92D050"/>
              </a:solidFill>
            </a:endParaRPr>
          </a:p>
          <a:p>
            <a:r>
              <a:rPr lang="es-PE" sz="2400" dirty="0" smtClean="0">
                <a:solidFill>
                  <a:srgbClr val="97E791"/>
                </a:solidFill>
              </a:rPr>
              <a:t>La </a:t>
            </a:r>
            <a:r>
              <a:rPr lang="es-PE" sz="2400" dirty="0" err="1" smtClean="0">
                <a:solidFill>
                  <a:srgbClr val="97E791"/>
                </a:solidFill>
              </a:rPr>
              <a:t>telurita</a:t>
            </a:r>
            <a:r>
              <a:rPr lang="es-PE" sz="2400" dirty="0" smtClean="0">
                <a:solidFill>
                  <a:srgbClr val="97E791"/>
                </a:solidFill>
              </a:rPr>
              <a:t> se hace reaccionar con </a:t>
            </a:r>
            <a:r>
              <a:rPr lang="es-PE" sz="2400" dirty="0" err="1" smtClean="0">
                <a:solidFill>
                  <a:srgbClr val="97E791"/>
                </a:solidFill>
              </a:rPr>
              <a:t>NaOH</a:t>
            </a:r>
            <a:r>
              <a:rPr lang="es-PE" sz="2400" dirty="0" smtClean="0">
                <a:solidFill>
                  <a:srgbClr val="97E791"/>
                </a:solidFill>
              </a:rPr>
              <a:t> dejando producto el </a:t>
            </a:r>
            <a:r>
              <a:rPr lang="es-PE" sz="2400" dirty="0" err="1" smtClean="0">
                <a:solidFill>
                  <a:srgbClr val="97E791"/>
                </a:solidFill>
              </a:rPr>
              <a:t>telurito</a:t>
            </a:r>
            <a:r>
              <a:rPr lang="es-PE" sz="2400" dirty="0" smtClean="0">
                <a:solidFill>
                  <a:srgbClr val="97E791"/>
                </a:solidFill>
              </a:rPr>
              <a:t> de sodio (Na </a:t>
            </a:r>
            <a:r>
              <a:rPr lang="es-PE" sz="2400" baseline="-25000" dirty="0" smtClean="0">
                <a:solidFill>
                  <a:srgbClr val="97E791"/>
                </a:solidFill>
              </a:rPr>
              <a:t>2</a:t>
            </a:r>
            <a:r>
              <a:rPr lang="es-PE" sz="2400" dirty="0" smtClean="0">
                <a:solidFill>
                  <a:srgbClr val="97E791"/>
                </a:solidFill>
              </a:rPr>
              <a:t>TeO </a:t>
            </a:r>
            <a:r>
              <a:rPr lang="es-PE" sz="2400" baseline="-25000" dirty="0" smtClean="0">
                <a:solidFill>
                  <a:srgbClr val="97E791"/>
                </a:solidFill>
              </a:rPr>
              <a:t>3</a:t>
            </a:r>
            <a:r>
              <a:rPr lang="es-PE" sz="2400" dirty="0" smtClean="0">
                <a:solidFill>
                  <a:srgbClr val="97E791"/>
                </a:solidFill>
              </a:rPr>
              <a:t>) . El telurio se libera del dióxido al disolverse en el hidróxido de sodio, </a:t>
            </a:r>
            <a:r>
              <a:rPr lang="es-PE" sz="2400" dirty="0" err="1" smtClean="0">
                <a:solidFill>
                  <a:srgbClr val="97E791"/>
                </a:solidFill>
              </a:rPr>
              <a:t>NaOH</a:t>
            </a:r>
            <a:r>
              <a:rPr lang="es-PE" sz="2400" dirty="0" smtClean="0">
                <a:solidFill>
                  <a:srgbClr val="97E791"/>
                </a:solidFill>
              </a:rPr>
              <a:t>, y reducción electrolítica.              </a:t>
            </a:r>
          </a:p>
          <a:p>
            <a:pPr algn="ctr">
              <a:buNone/>
            </a:pPr>
            <a:r>
              <a:rPr lang="es-PE" sz="2400" b="1" dirty="0" err="1" smtClean="0">
                <a:solidFill>
                  <a:srgbClr val="92D050"/>
                </a:solidFill>
              </a:rPr>
              <a:t>TeO</a:t>
            </a:r>
            <a:r>
              <a:rPr lang="es-PE" sz="2400" b="1" dirty="0" smtClean="0">
                <a:solidFill>
                  <a:srgbClr val="92D050"/>
                </a:solidFill>
              </a:rPr>
              <a:t> </a:t>
            </a:r>
            <a:r>
              <a:rPr lang="es-PE" sz="2400" b="1" baseline="-25000" dirty="0" smtClean="0">
                <a:solidFill>
                  <a:srgbClr val="92D050"/>
                </a:solidFill>
              </a:rPr>
              <a:t>2</a:t>
            </a:r>
            <a:r>
              <a:rPr lang="es-PE" sz="2400" b="1" dirty="0" smtClean="0">
                <a:solidFill>
                  <a:srgbClr val="92D050"/>
                </a:solidFill>
              </a:rPr>
              <a:t> + 2NaOH → Na </a:t>
            </a:r>
            <a:r>
              <a:rPr lang="es-PE" sz="2400" b="1" baseline="-25000" dirty="0" smtClean="0">
                <a:solidFill>
                  <a:srgbClr val="92D050"/>
                </a:solidFill>
              </a:rPr>
              <a:t>2</a:t>
            </a:r>
            <a:r>
              <a:rPr lang="es-PE" sz="2400" b="1" dirty="0" smtClean="0">
                <a:solidFill>
                  <a:srgbClr val="92D050"/>
                </a:solidFill>
              </a:rPr>
              <a:t>TeO </a:t>
            </a:r>
            <a:r>
              <a:rPr lang="es-PE" sz="2400" b="1" baseline="-25000" dirty="0" smtClean="0">
                <a:solidFill>
                  <a:srgbClr val="92D050"/>
                </a:solidFill>
              </a:rPr>
              <a:t>3</a:t>
            </a:r>
            <a:r>
              <a:rPr lang="es-PE" sz="2400" b="1" dirty="0" smtClean="0">
                <a:solidFill>
                  <a:srgbClr val="92D050"/>
                </a:solidFill>
              </a:rPr>
              <a:t> + H </a:t>
            </a:r>
            <a:r>
              <a:rPr lang="es-PE" sz="2400" b="1" baseline="-25000" dirty="0" smtClean="0">
                <a:solidFill>
                  <a:srgbClr val="92D050"/>
                </a:solidFill>
              </a:rPr>
              <a:t>2</a:t>
            </a:r>
            <a:r>
              <a:rPr lang="es-PE" sz="2400" b="1" dirty="0" smtClean="0">
                <a:solidFill>
                  <a:srgbClr val="92D050"/>
                </a:solidFill>
              </a:rPr>
              <a:t>O → Te +2NaOH + O</a:t>
            </a:r>
            <a:r>
              <a:rPr lang="es-PE" sz="2400" b="1" baseline="-25000" dirty="0" smtClean="0">
                <a:solidFill>
                  <a:srgbClr val="92D050"/>
                </a:solidFill>
              </a:rPr>
              <a:t>2</a:t>
            </a:r>
            <a:r>
              <a:rPr lang="es-PE" sz="2400" b="1" dirty="0" smtClean="0">
                <a:solidFill>
                  <a:srgbClr val="92D050"/>
                </a:solidFill>
              </a:rPr>
              <a:t> </a:t>
            </a:r>
          </a:p>
          <a:p>
            <a:endParaRPr lang="es-PE" dirty="0" smtClean="0"/>
          </a:p>
          <a:p>
            <a:endParaRPr lang="es-MX"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95936" y="332656"/>
            <a:ext cx="2088232" cy="523220"/>
          </a:xfrm>
          <a:prstGeom prst="rect">
            <a:avLst/>
          </a:prstGeom>
          <a:noFill/>
        </p:spPr>
        <p:txBody>
          <a:bodyPr wrap="square" rtlCol="0">
            <a:spAutoFit/>
          </a:bodyPr>
          <a:lstStyle/>
          <a:p>
            <a:r>
              <a:rPr lang="es-PE" sz="2800" dirty="0" smtClean="0">
                <a:solidFill>
                  <a:srgbClr val="92D050"/>
                </a:solidFill>
              </a:rPr>
              <a:t>Aplicaciones </a:t>
            </a:r>
          </a:p>
        </p:txBody>
      </p:sp>
      <p:sp>
        <p:nvSpPr>
          <p:cNvPr id="4" name="3 CuadroTexto"/>
          <p:cNvSpPr txBox="1"/>
          <p:nvPr/>
        </p:nvSpPr>
        <p:spPr>
          <a:xfrm>
            <a:off x="3923928" y="980728"/>
            <a:ext cx="4752528" cy="5262979"/>
          </a:xfrm>
          <a:prstGeom prst="rect">
            <a:avLst/>
          </a:prstGeom>
          <a:noFill/>
        </p:spPr>
        <p:txBody>
          <a:bodyPr wrap="square" rtlCol="0">
            <a:spAutoFit/>
          </a:bodyPr>
          <a:lstStyle/>
          <a:p>
            <a:r>
              <a:rPr lang="es-PE" sz="2400" dirty="0" smtClean="0">
                <a:solidFill>
                  <a:srgbClr val="97E791"/>
                </a:solidFill>
              </a:rPr>
              <a:t>Metalurgia (aleaciones): mejora la mecanización del cobre utilizado en el cableado  y del acero inoxidable</a:t>
            </a:r>
          </a:p>
          <a:p>
            <a:r>
              <a:rPr lang="es-PE" sz="2400" dirty="0" smtClean="0">
                <a:solidFill>
                  <a:srgbClr val="97E791"/>
                </a:solidFill>
              </a:rPr>
              <a:t>se añade al plomo para impedir la corrosión del mismo. </a:t>
            </a:r>
          </a:p>
          <a:p>
            <a:r>
              <a:rPr lang="es-PE" sz="2400" dirty="0" smtClean="0">
                <a:solidFill>
                  <a:srgbClr val="97E791"/>
                </a:solidFill>
              </a:rPr>
              <a:t>El </a:t>
            </a:r>
            <a:r>
              <a:rPr lang="es-PE" sz="2400" b="1" dirty="0" err="1" smtClean="0">
                <a:solidFill>
                  <a:srgbClr val="97E791"/>
                </a:solidFill>
              </a:rPr>
              <a:t>telururo</a:t>
            </a:r>
            <a:r>
              <a:rPr lang="es-PE" sz="2400" b="1" dirty="0" smtClean="0">
                <a:solidFill>
                  <a:srgbClr val="97E791"/>
                </a:solidFill>
              </a:rPr>
              <a:t> de bismuto </a:t>
            </a:r>
            <a:r>
              <a:rPr lang="es-PE" sz="2400" dirty="0" smtClean="0">
                <a:solidFill>
                  <a:srgbClr val="97E791"/>
                </a:solidFill>
              </a:rPr>
              <a:t>sustituto para el silicio como material básico en chips de computadoras se utiliza como semiconductor y este permite a los electrones viajar a temperatura ambiente sin resistencia y sin perder energía. </a:t>
            </a:r>
          </a:p>
          <a:p>
            <a:r>
              <a:rPr lang="es-PE" sz="2400" dirty="0" smtClean="0">
                <a:solidFill>
                  <a:srgbClr val="97E791"/>
                </a:solidFill>
              </a:rPr>
              <a:t> Vulcanización. </a:t>
            </a:r>
          </a:p>
          <a:p>
            <a:r>
              <a:rPr lang="es-PE" sz="2400" dirty="0" smtClean="0">
                <a:solidFill>
                  <a:srgbClr val="97E791"/>
                </a:solidFill>
              </a:rPr>
              <a:t>Cerámicas.</a:t>
            </a:r>
            <a:endParaRPr lang="es-MX" sz="2400" dirty="0">
              <a:solidFill>
                <a:srgbClr val="97E791"/>
              </a:solidFill>
            </a:endParaRPr>
          </a:p>
        </p:txBody>
      </p:sp>
      <p:pic>
        <p:nvPicPr>
          <p:cNvPr id="5" name="Picture 3" descr="C:\Documents and Settings\Administrador\Mis documentos\Mis imágenes\Cobre_Terremoto_Japon.jpg"/>
          <p:cNvPicPr>
            <a:picLocks noChangeAspect="1" noChangeArrowheads="1"/>
          </p:cNvPicPr>
          <p:nvPr/>
        </p:nvPicPr>
        <p:blipFill>
          <a:blip r:embed="rId3" cstate="print"/>
          <a:srcRect/>
          <a:stretch>
            <a:fillRect/>
          </a:stretch>
        </p:blipFill>
        <p:spPr bwMode="auto">
          <a:xfrm>
            <a:off x="0" y="0"/>
            <a:ext cx="3214678" cy="2214578"/>
          </a:xfrm>
          <a:prstGeom prst="rect">
            <a:avLst/>
          </a:prstGeom>
          <a:noFill/>
        </p:spPr>
      </p:pic>
      <p:pic>
        <p:nvPicPr>
          <p:cNvPr id="6" name="Picture 4" descr="C:\Documents and Settings\Administrador\Mis documentos\Mis imágenes\Not_20090617_465967.jpg"/>
          <p:cNvPicPr>
            <a:picLocks noChangeAspect="1" noChangeArrowheads="1"/>
          </p:cNvPicPr>
          <p:nvPr/>
        </p:nvPicPr>
        <p:blipFill>
          <a:blip r:embed="rId4" cstate="print"/>
          <a:srcRect/>
          <a:stretch>
            <a:fillRect/>
          </a:stretch>
        </p:blipFill>
        <p:spPr bwMode="auto">
          <a:xfrm flipH="1" flipV="1">
            <a:off x="0" y="2214552"/>
            <a:ext cx="3214678" cy="1985977"/>
          </a:xfrm>
          <a:prstGeom prst="rect">
            <a:avLst/>
          </a:prstGeom>
          <a:noFill/>
        </p:spPr>
      </p:pic>
      <p:pic>
        <p:nvPicPr>
          <p:cNvPr id="7" name="Picture 2" descr="C:\Documents and Settings\Administrador\Mis documentos\Mis imágenes\ll.jpg"/>
          <p:cNvPicPr>
            <a:picLocks noChangeAspect="1" noChangeArrowheads="1"/>
          </p:cNvPicPr>
          <p:nvPr/>
        </p:nvPicPr>
        <p:blipFill>
          <a:blip r:embed="rId5" cstate="print"/>
          <a:srcRect/>
          <a:stretch>
            <a:fillRect/>
          </a:stretch>
        </p:blipFill>
        <p:spPr bwMode="auto">
          <a:xfrm>
            <a:off x="0" y="4005268"/>
            <a:ext cx="3214677" cy="28527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5536" y="62909"/>
            <a:ext cx="8208912" cy="4878259"/>
          </a:xfrm>
          <a:prstGeom prst="rect">
            <a:avLst/>
          </a:prstGeom>
          <a:noFill/>
        </p:spPr>
        <p:txBody>
          <a:bodyPr wrap="square" rtlCol="0">
            <a:spAutoFit/>
          </a:bodyPr>
          <a:lstStyle/>
          <a:p>
            <a:r>
              <a:rPr lang="es-PE" sz="2400" b="1" dirty="0" smtClean="0">
                <a:solidFill>
                  <a:srgbClr val="92D050"/>
                </a:solidFill>
              </a:rPr>
              <a:t>Curiosidad (Aplicación)</a:t>
            </a:r>
          </a:p>
          <a:p>
            <a:endParaRPr lang="es-PE" dirty="0" smtClean="0"/>
          </a:p>
          <a:p>
            <a:r>
              <a:rPr lang="es-ES_tradnl" sz="2000" dirty="0" smtClean="0">
                <a:solidFill>
                  <a:srgbClr val="97E791"/>
                </a:solidFill>
              </a:rPr>
              <a:t>El telurio es un material que, aunque no es abundante, tiene un precio relativamente bajo (100 </a:t>
            </a:r>
            <a:r>
              <a:rPr lang="es-ES_tradnl" sz="2000" dirty="0" err="1" smtClean="0">
                <a:solidFill>
                  <a:srgbClr val="97E791"/>
                </a:solidFill>
              </a:rPr>
              <a:t>dolares</a:t>
            </a:r>
            <a:r>
              <a:rPr lang="es-ES_tradnl" sz="2000" dirty="0" smtClean="0">
                <a:solidFill>
                  <a:srgbClr val="97E791"/>
                </a:solidFill>
              </a:rPr>
              <a:t>/kg, antes del 2007) y  una buena capacidad para la absorción de la energía solar (más o menos 50 gr/</a:t>
            </a:r>
            <a:r>
              <a:rPr lang="es-ES_tradnl" sz="2000" dirty="0" err="1" smtClean="0">
                <a:solidFill>
                  <a:srgbClr val="97E791"/>
                </a:solidFill>
              </a:rPr>
              <a:t>kW</a:t>
            </a:r>
            <a:r>
              <a:rPr lang="es-ES_tradnl" sz="2000" dirty="0" smtClean="0">
                <a:solidFill>
                  <a:srgbClr val="97E791"/>
                </a:solidFill>
              </a:rPr>
              <a:t>) debido a que su conductividad aumenta cuando es iluminado se utiliza en celdas de fotoconductividad.</a:t>
            </a:r>
            <a:endParaRPr lang="es-PE" sz="2000" dirty="0" smtClean="0">
              <a:solidFill>
                <a:srgbClr val="97E791"/>
              </a:solidFill>
              <a:hlinkClick r:id="rId3"/>
            </a:endParaRPr>
          </a:p>
          <a:p>
            <a:r>
              <a:rPr lang="es-PE" sz="2000" dirty="0" smtClean="0">
                <a:solidFill>
                  <a:srgbClr val="97E791"/>
                </a:solidFill>
              </a:rPr>
              <a:t>En los </a:t>
            </a:r>
            <a:r>
              <a:rPr lang="es-PE" sz="2000" dirty="0" err="1" smtClean="0">
                <a:solidFill>
                  <a:srgbClr val="97E791"/>
                </a:solidFill>
              </a:rPr>
              <a:t>ultimos</a:t>
            </a:r>
            <a:r>
              <a:rPr lang="es-PE" sz="2000" dirty="0" smtClean="0">
                <a:solidFill>
                  <a:srgbClr val="97E791"/>
                </a:solidFill>
              </a:rPr>
              <a:t> años a empresa norteamericana </a:t>
            </a:r>
            <a:r>
              <a:rPr lang="es-PE" sz="2000" dirty="0" err="1" smtClean="0">
                <a:solidFill>
                  <a:srgbClr val="97E791"/>
                </a:solidFill>
              </a:rPr>
              <a:t>Firt</a:t>
            </a:r>
            <a:r>
              <a:rPr lang="es-PE" sz="2000" dirty="0" smtClean="0">
                <a:solidFill>
                  <a:srgbClr val="97E791"/>
                </a:solidFill>
              </a:rPr>
              <a:t> Solar, fabricante mundial de módulos solares fotovoltaicos, se ha hecho millonaria con ingresos netos de casi 2 billones de dólares periodo del 2009.</a:t>
            </a:r>
          </a:p>
          <a:p>
            <a:r>
              <a:rPr lang="es-PE" sz="2000" dirty="0" smtClean="0">
                <a:solidFill>
                  <a:srgbClr val="97E791"/>
                </a:solidFill>
              </a:rPr>
              <a:t>Todo esto gracias a sus celdas con una capa fina de telurio de cadmio (</a:t>
            </a:r>
            <a:r>
              <a:rPr lang="es-PE" sz="2000" dirty="0" err="1" smtClean="0">
                <a:solidFill>
                  <a:srgbClr val="97E791"/>
                </a:solidFill>
              </a:rPr>
              <a:t>CdTe</a:t>
            </a:r>
            <a:r>
              <a:rPr lang="es-PE" sz="2000" dirty="0" smtClean="0">
                <a:solidFill>
                  <a:srgbClr val="97E791"/>
                </a:solidFill>
              </a:rPr>
              <a:t>) ofrece un mayor rendimiento energético que los tradicionales semiconductores de silicio y es menos costosa de producir. A consecuencia de esto el kilogramo de telurio compra en más de  1000 </a:t>
            </a:r>
            <a:r>
              <a:rPr lang="es-PE" sz="2000" dirty="0" err="1" smtClean="0">
                <a:solidFill>
                  <a:srgbClr val="97E791"/>
                </a:solidFill>
              </a:rPr>
              <a:t>dolares</a:t>
            </a:r>
            <a:r>
              <a:rPr lang="es-PE" sz="2000" dirty="0" smtClean="0">
                <a:solidFill>
                  <a:srgbClr val="97E791"/>
                </a:solidFill>
              </a:rPr>
              <a:t>.</a:t>
            </a:r>
          </a:p>
          <a:p>
            <a:endParaRPr lang="es-PE" sz="1100" dirty="0" smtClean="0"/>
          </a:p>
          <a:p>
            <a:endParaRPr lang="es-MX" dirty="0"/>
          </a:p>
        </p:txBody>
      </p:sp>
      <p:sp>
        <p:nvSpPr>
          <p:cNvPr id="4" name="3 Rectángulo"/>
          <p:cNvSpPr/>
          <p:nvPr/>
        </p:nvSpPr>
        <p:spPr>
          <a:xfrm>
            <a:off x="395536" y="4725144"/>
            <a:ext cx="4357686" cy="1631216"/>
          </a:xfrm>
          <a:prstGeom prst="rect">
            <a:avLst/>
          </a:prstGeom>
        </p:spPr>
        <p:txBody>
          <a:bodyPr wrap="square">
            <a:spAutoFit/>
          </a:bodyPr>
          <a:lstStyle/>
          <a:p>
            <a:r>
              <a:rPr lang="es-PE" sz="2000" b="1" dirty="0" smtClean="0">
                <a:solidFill>
                  <a:srgbClr val="97E791"/>
                </a:solidFill>
              </a:rPr>
              <a:t>¿Y de dónde </a:t>
            </a:r>
            <a:r>
              <a:rPr lang="es-PE" sz="2000" b="1" dirty="0" err="1" smtClean="0">
                <a:solidFill>
                  <a:srgbClr val="97E791"/>
                </a:solidFill>
              </a:rPr>
              <a:t>First</a:t>
            </a:r>
            <a:r>
              <a:rPr lang="es-PE" sz="2000" b="1" dirty="0" smtClean="0">
                <a:solidFill>
                  <a:srgbClr val="97E791"/>
                </a:solidFill>
              </a:rPr>
              <a:t> Solar  consigue una fuente predecible de telurio?</a:t>
            </a:r>
          </a:p>
          <a:p>
            <a:endParaRPr lang="es-PE" sz="2000" b="1" dirty="0" smtClean="0">
              <a:solidFill>
                <a:srgbClr val="97E791"/>
              </a:solidFill>
            </a:endParaRPr>
          </a:p>
          <a:p>
            <a:r>
              <a:rPr lang="es-PE" sz="2000" b="1" dirty="0">
                <a:solidFill>
                  <a:srgbClr val="97E791"/>
                </a:solidFill>
              </a:rPr>
              <a:t>De la mina “La bambolla” en el municipio de </a:t>
            </a:r>
            <a:r>
              <a:rPr lang="es-PE" sz="2000" b="1" dirty="0" smtClean="0">
                <a:solidFill>
                  <a:srgbClr val="97E791"/>
                </a:solidFill>
              </a:rPr>
              <a:t>Moctezuma </a:t>
            </a:r>
            <a:r>
              <a:rPr lang="es-PE" sz="2000" b="1" dirty="0">
                <a:solidFill>
                  <a:srgbClr val="97E791"/>
                </a:solidFill>
              </a:rPr>
              <a:t>,sonora</a:t>
            </a:r>
            <a:r>
              <a:rPr lang="es-PE" sz="1200" dirty="0"/>
              <a:t>.</a:t>
            </a:r>
          </a:p>
        </p:txBody>
      </p:sp>
      <p:pic>
        <p:nvPicPr>
          <p:cNvPr id="5" name="Picture 3" descr="C:\Documents and Settings\Administrador\Mis documentos\Mis imágenes\getimg.asp.jpeg"/>
          <p:cNvPicPr>
            <a:picLocks noChangeAspect="1" noChangeArrowheads="1"/>
          </p:cNvPicPr>
          <p:nvPr/>
        </p:nvPicPr>
        <p:blipFill>
          <a:blip r:embed="rId4" cstate="print"/>
          <a:srcRect/>
          <a:stretch>
            <a:fillRect/>
          </a:stretch>
        </p:blipFill>
        <p:spPr bwMode="auto">
          <a:xfrm>
            <a:off x="6732240" y="4670830"/>
            <a:ext cx="2643206" cy="2187170"/>
          </a:xfrm>
          <a:prstGeom prst="rect">
            <a:avLst/>
          </a:prstGeom>
          <a:noFill/>
        </p:spPr>
      </p:pic>
      <p:pic>
        <p:nvPicPr>
          <p:cNvPr id="6" name="Picture 4" descr="C:\Documents and Settings\Administrador\Mis documentos\Mis imágenes\0first.jpg"/>
          <p:cNvPicPr>
            <a:picLocks noChangeAspect="1" noChangeArrowheads="1"/>
          </p:cNvPicPr>
          <p:nvPr/>
        </p:nvPicPr>
        <p:blipFill>
          <a:blip r:embed="rId5" cstate="print"/>
          <a:srcRect/>
          <a:stretch>
            <a:fillRect/>
          </a:stretch>
        </p:blipFill>
        <p:spPr bwMode="auto">
          <a:xfrm>
            <a:off x="4572000" y="4653136"/>
            <a:ext cx="2286016" cy="220486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1 Título"/>
          <p:cNvSpPr txBox="1">
            <a:spLocks/>
          </p:cNvSpPr>
          <p:nvPr/>
        </p:nvSpPr>
        <p:spPr>
          <a:xfrm>
            <a:off x="323528" y="692696"/>
            <a:ext cx="82296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PE" sz="4400" b="0" i="0" u="none" strike="noStrike" kern="1200" cap="none" spc="0" normalizeH="0" baseline="0" noProof="0" dirty="0" smtClean="0">
                <a:ln>
                  <a:noFill/>
                </a:ln>
                <a:solidFill>
                  <a:srgbClr val="92D050"/>
                </a:solidFill>
                <a:effectLst/>
                <a:uLnTx/>
                <a:uFillTx/>
                <a:latin typeface="+mj-lt"/>
                <a:ea typeface="+mj-ea"/>
                <a:cs typeface="+mj-cs"/>
              </a:rPr>
              <a:t>Curiosidades</a:t>
            </a:r>
            <a:r>
              <a:rPr kumimoji="0" lang="es-PE"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es-P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2 Marcador de contenido"/>
          <p:cNvSpPr txBox="1">
            <a:spLocks/>
          </p:cNvSpPr>
          <p:nvPr/>
        </p:nvSpPr>
        <p:spPr>
          <a:xfrm>
            <a:off x="0" y="1484784"/>
            <a:ext cx="8229600" cy="4389120"/>
          </a:xfrm>
          <a:prstGeom prst="rect">
            <a:avLst/>
          </a:prstGeom>
        </p:spPr>
        <p:txBody>
          <a:bodyPr>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s-PE" sz="3200" b="0" i="0" u="none" strike="noStrike" kern="1200" cap="none" spc="0" normalizeH="0" baseline="0" noProof="0" dirty="0" smtClean="0">
                <a:ln>
                  <a:noFill/>
                </a:ln>
                <a:solidFill>
                  <a:schemeClr val="tx1"/>
                </a:solidFill>
                <a:effectLst/>
                <a:uLnTx/>
                <a:uFillTx/>
                <a:latin typeface="+mn-lt"/>
                <a:ea typeface="+mn-ea"/>
                <a:cs typeface="+mn-cs"/>
              </a:rPr>
              <a:t>    </a:t>
            </a:r>
            <a:r>
              <a:rPr kumimoji="0" lang="es-PE" sz="2400" b="0" i="0" u="none" strike="noStrike" kern="1200" cap="none" spc="0" normalizeH="0" baseline="0" noProof="0" dirty="0" smtClean="0">
                <a:ln>
                  <a:noFill/>
                </a:ln>
                <a:solidFill>
                  <a:srgbClr val="97E791"/>
                </a:solidFill>
                <a:effectLst/>
                <a:uLnTx/>
                <a:uFillTx/>
                <a:latin typeface="+mn-lt"/>
                <a:ea typeface="+mn-ea"/>
                <a:cs typeface="+mn-cs"/>
              </a:rPr>
              <a:t>Descubierto por </a:t>
            </a:r>
            <a:r>
              <a:rPr kumimoji="0" lang="es-PE" sz="2400" b="0" i="0" u="none" strike="noStrike" kern="1200" cap="none" spc="0" normalizeH="0" baseline="0" noProof="0" dirty="0" err="1" smtClean="0">
                <a:ln>
                  <a:noFill/>
                </a:ln>
                <a:solidFill>
                  <a:srgbClr val="97E791"/>
                </a:solidFill>
                <a:effectLst/>
                <a:uLnTx/>
                <a:uFillTx/>
                <a:latin typeface="+mn-lt"/>
                <a:ea typeface="+mn-ea"/>
                <a:cs typeface="+mn-cs"/>
              </a:rPr>
              <a:t>Müller</a:t>
            </a:r>
            <a:r>
              <a:rPr kumimoji="0" lang="es-PE" sz="2400" b="0" i="0" u="none" strike="noStrike" kern="1200" cap="none" spc="0" normalizeH="0" baseline="0" noProof="0" dirty="0" smtClean="0">
                <a:ln>
                  <a:noFill/>
                </a:ln>
                <a:solidFill>
                  <a:srgbClr val="97E791"/>
                </a:solidFill>
                <a:effectLst/>
                <a:uLnTx/>
                <a:uFillTx/>
                <a:latin typeface="+mn-lt"/>
                <a:ea typeface="+mn-ea"/>
                <a:cs typeface="+mn-cs"/>
              </a:rPr>
              <a:t> von </a:t>
            </a:r>
            <a:r>
              <a:rPr kumimoji="0" lang="es-PE" sz="2400" b="0" i="0" u="none" strike="noStrike" kern="1200" cap="none" spc="0" normalizeH="0" baseline="0" noProof="0" dirty="0" err="1" smtClean="0">
                <a:ln>
                  <a:noFill/>
                </a:ln>
                <a:solidFill>
                  <a:srgbClr val="97E791"/>
                </a:solidFill>
                <a:effectLst/>
                <a:uLnTx/>
                <a:uFillTx/>
                <a:latin typeface="+mn-lt"/>
                <a:ea typeface="+mn-ea"/>
                <a:cs typeface="+mn-cs"/>
              </a:rPr>
              <a:t>Reichenstein</a:t>
            </a:r>
            <a:r>
              <a:rPr kumimoji="0" lang="es-PE" sz="2400" b="0" i="0" u="none" strike="noStrike" kern="1200" cap="none" spc="0" normalizeH="0" baseline="0" noProof="0" dirty="0" smtClean="0">
                <a:ln>
                  <a:noFill/>
                </a:ln>
                <a:solidFill>
                  <a:srgbClr val="97E791"/>
                </a:solidFill>
                <a:effectLst/>
                <a:uLnTx/>
                <a:uFillTx/>
                <a:latin typeface="+mn-lt"/>
                <a:ea typeface="+mn-ea"/>
                <a:cs typeface="+mn-cs"/>
              </a:rPr>
              <a:t> en 1782; el nombre  se lo dio </a:t>
            </a:r>
            <a:r>
              <a:rPr kumimoji="0" lang="es-PE" sz="2400" b="0" i="0" u="none" strike="noStrike" kern="1200" cap="none" spc="0" normalizeH="0" baseline="0" noProof="0" dirty="0" err="1" smtClean="0">
                <a:ln>
                  <a:noFill/>
                </a:ln>
                <a:solidFill>
                  <a:srgbClr val="97E791"/>
                </a:solidFill>
                <a:effectLst/>
                <a:uLnTx/>
                <a:uFillTx/>
                <a:latin typeface="+mn-lt"/>
                <a:ea typeface="+mn-ea"/>
                <a:cs typeface="+mn-cs"/>
              </a:rPr>
              <a:t>Klaproth</a:t>
            </a:r>
            <a:r>
              <a:rPr kumimoji="0" lang="es-PE" sz="2400" b="0" i="0" u="none" strike="noStrike" kern="1200" cap="none" spc="0" normalizeH="0" baseline="0" noProof="0" dirty="0" smtClean="0">
                <a:ln>
                  <a:noFill/>
                </a:ln>
                <a:solidFill>
                  <a:srgbClr val="97E791"/>
                </a:solidFill>
                <a:effectLst/>
                <a:uLnTx/>
                <a:uFillTx/>
                <a:latin typeface="+mn-lt"/>
                <a:ea typeface="+mn-ea"/>
                <a:cs typeface="+mn-cs"/>
              </a:rPr>
              <a:t>, que lo aisló en 1798.</a:t>
            </a:r>
          </a:p>
          <a:p>
            <a:pPr marL="342900" marR="0" lvl="0" indent="-342900" defTabSz="914400" rtl="0" eaLnBrk="1" fontAlgn="auto" latinLnBrk="0" hangingPunct="1">
              <a:lnSpc>
                <a:spcPct val="100000"/>
              </a:lnSpc>
              <a:spcBef>
                <a:spcPct val="20000"/>
              </a:spcBef>
              <a:spcAft>
                <a:spcPts val="0"/>
              </a:spcAft>
              <a:buClrTx/>
              <a:buSzTx/>
              <a:tabLst/>
              <a:defRPr/>
            </a:pPr>
            <a:r>
              <a:rPr kumimoji="0" lang="es-PE" sz="2400" b="0" i="0" u="none" strike="noStrike" kern="1200" cap="none" spc="0" normalizeH="0" baseline="0" noProof="0" dirty="0" smtClean="0">
                <a:ln>
                  <a:noFill/>
                </a:ln>
                <a:solidFill>
                  <a:srgbClr val="97E791"/>
                </a:solidFill>
                <a:effectLst/>
                <a:uLnTx/>
                <a:uFillTx/>
                <a:latin typeface="+mn-lt"/>
                <a:ea typeface="+mn-ea"/>
                <a:cs typeface="+mn-cs"/>
              </a:rPr>
              <a:t>     Al aire arde con llama azul-verdosa, produciendo el dióxido.</a:t>
            </a:r>
          </a:p>
          <a:p>
            <a:pPr marL="342900" marR="0" lvl="0" indent="-342900" defTabSz="914400" rtl="0" eaLnBrk="1" fontAlgn="auto" latinLnBrk="0" hangingPunct="1">
              <a:lnSpc>
                <a:spcPct val="100000"/>
              </a:lnSpc>
              <a:spcBef>
                <a:spcPct val="20000"/>
              </a:spcBef>
              <a:spcAft>
                <a:spcPts val="0"/>
              </a:spcAft>
              <a:buClrTx/>
              <a:buSzTx/>
              <a:tabLst/>
              <a:defRPr/>
            </a:pPr>
            <a:r>
              <a:rPr kumimoji="0" lang="es-PE" sz="2400" b="0" i="0" u="none" strike="noStrike" kern="1200" cap="none" spc="0" normalizeH="0" baseline="0" noProof="0" dirty="0" smtClean="0">
                <a:ln>
                  <a:noFill/>
                </a:ln>
                <a:solidFill>
                  <a:srgbClr val="97E791"/>
                </a:solidFill>
                <a:effectLst/>
                <a:uLnTx/>
                <a:uFillTx/>
                <a:latin typeface="+mn-lt"/>
                <a:ea typeface="+mn-ea"/>
                <a:cs typeface="+mn-cs"/>
              </a:rPr>
              <a:t>     Fundido corroe el hierro, cobre y el acero inoxidable.</a:t>
            </a:r>
          </a:p>
          <a:p>
            <a:pPr marL="342900" marR="0" lvl="0" indent="-342900" defTabSz="914400" rtl="0" eaLnBrk="1" fontAlgn="auto" latinLnBrk="0" hangingPunct="1">
              <a:lnSpc>
                <a:spcPct val="100000"/>
              </a:lnSpc>
              <a:spcBef>
                <a:spcPct val="20000"/>
              </a:spcBef>
              <a:spcAft>
                <a:spcPts val="0"/>
              </a:spcAft>
              <a:buClrTx/>
              <a:buSzTx/>
              <a:tabLst/>
              <a:defRPr/>
            </a:pPr>
            <a:r>
              <a:rPr kumimoji="0" lang="es-PE" sz="2400" b="0" i="0" u="none" strike="noStrike" kern="1200" cap="none" spc="0" normalizeH="0" baseline="0" noProof="0" dirty="0" smtClean="0">
                <a:ln>
                  <a:noFill/>
                </a:ln>
                <a:solidFill>
                  <a:srgbClr val="97E791"/>
                </a:solidFill>
                <a:effectLst/>
                <a:uLnTx/>
                <a:uFillTx/>
                <a:latin typeface="+mn-lt"/>
                <a:ea typeface="+mn-ea"/>
                <a:cs typeface="+mn-cs"/>
              </a:rPr>
              <a:t>     Su conductividad aumenta ligeramente al exponerlo a la luz.</a:t>
            </a:r>
          </a:p>
          <a:p>
            <a:pPr marL="342900" marR="0" lvl="0" indent="-342900" defTabSz="914400" rtl="0" eaLnBrk="1" fontAlgn="auto" latinLnBrk="0" hangingPunct="1">
              <a:lnSpc>
                <a:spcPct val="100000"/>
              </a:lnSpc>
              <a:spcBef>
                <a:spcPct val="20000"/>
              </a:spcBef>
              <a:spcAft>
                <a:spcPts val="0"/>
              </a:spcAft>
              <a:buClrTx/>
              <a:buSzTx/>
              <a:tabLst/>
              <a:defRPr/>
            </a:pPr>
            <a:r>
              <a:rPr kumimoji="0" lang="es-PE" sz="2400" b="0" i="0" u="none" strike="noStrike" kern="1200" cap="none" spc="0" normalizeH="0" baseline="0" noProof="0" dirty="0" smtClean="0">
                <a:ln>
                  <a:noFill/>
                </a:ln>
                <a:solidFill>
                  <a:srgbClr val="97E791"/>
                </a:solidFill>
                <a:effectLst/>
                <a:uLnTx/>
                <a:uFillTx/>
                <a:latin typeface="+mn-lt"/>
                <a:ea typeface="+mn-ea"/>
                <a:cs typeface="+mn-cs"/>
              </a:rPr>
              <a:t>     Las personas expuestas a cantidades del orden de 0,01 mg/m</a:t>
            </a:r>
            <a:r>
              <a:rPr kumimoji="0" lang="es-PE" sz="2400" b="0" i="0" u="none" strike="noStrike" kern="1200" cap="none" spc="0" normalizeH="0" baseline="30000" noProof="0" dirty="0" smtClean="0">
                <a:ln>
                  <a:noFill/>
                </a:ln>
                <a:solidFill>
                  <a:srgbClr val="97E791"/>
                </a:solidFill>
                <a:effectLst/>
                <a:uLnTx/>
                <a:uFillTx/>
                <a:latin typeface="+mn-lt"/>
                <a:ea typeface="+mn-ea"/>
                <a:cs typeface="+mn-cs"/>
              </a:rPr>
              <a:t>3</a:t>
            </a:r>
            <a:r>
              <a:rPr lang="es-PE" sz="2400" dirty="0" smtClean="0">
                <a:solidFill>
                  <a:srgbClr val="97E791"/>
                </a:solidFill>
              </a:rPr>
              <a:t> </a:t>
            </a:r>
            <a:r>
              <a:rPr kumimoji="0" lang="es-PE" sz="2400" b="0" i="0" u="none" strike="noStrike" kern="1200" cap="none" spc="0" normalizeH="0" baseline="0" noProof="0" dirty="0" smtClean="0">
                <a:ln>
                  <a:noFill/>
                </a:ln>
                <a:solidFill>
                  <a:srgbClr val="97E791"/>
                </a:solidFill>
                <a:effectLst/>
                <a:uLnTx/>
                <a:uFillTx/>
                <a:latin typeface="+mn-lt"/>
                <a:ea typeface="+mn-ea"/>
                <a:cs typeface="+mn-cs"/>
              </a:rPr>
              <a:t>de aire, desarrollan el "aliento de teluro", que tiene un olor parecido al ajo.</a:t>
            </a:r>
          </a:p>
          <a:p>
            <a:pPr marL="342900" marR="0" lvl="0" indent="-342900" defTabSz="914400" rtl="0" eaLnBrk="1" fontAlgn="auto" latinLnBrk="0" hangingPunct="1">
              <a:lnSpc>
                <a:spcPct val="100000"/>
              </a:lnSpc>
              <a:spcBef>
                <a:spcPct val="20000"/>
              </a:spcBef>
              <a:spcAft>
                <a:spcPts val="0"/>
              </a:spcAft>
              <a:buClrTx/>
              <a:buSzTx/>
              <a:tabLst/>
              <a:defRPr/>
            </a:pPr>
            <a:endParaRPr kumimoji="0" lang="es-P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pic>
        <p:nvPicPr>
          <p:cNvPr id="39938" name="Picture 2"/>
          <p:cNvPicPr>
            <a:picLocks noChangeAspect="1" noChangeArrowheads="1"/>
          </p:cNvPicPr>
          <p:nvPr/>
        </p:nvPicPr>
        <p:blipFill>
          <a:blip r:embed="rId3" cstate="print"/>
          <a:srcRect/>
          <a:stretch>
            <a:fillRect/>
          </a:stretch>
        </p:blipFill>
        <p:spPr bwMode="auto">
          <a:xfrm>
            <a:off x="539552" y="1340768"/>
            <a:ext cx="3851920" cy="3999176"/>
          </a:xfrm>
          <a:prstGeom prst="rect">
            <a:avLst/>
          </a:prstGeom>
          <a:noFill/>
          <a:ln w="9525">
            <a:noFill/>
            <a:miter lim="800000"/>
            <a:headEnd/>
            <a:tailEnd/>
          </a:ln>
        </p:spPr>
      </p:pic>
      <p:sp>
        <p:nvSpPr>
          <p:cNvPr id="5" name="4 CuadroTexto"/>
          <p:cNvSpPr txBox="1"/>
          <p:nvPr/>
        </p:nvSpPr>
        <p:spPr>
          <a:xfrm>
            <a:off x="4644008" y="1556792"/>
            <a:ext cx="3600400" cy="3077766"/>
          </a:xfrm>
          <a:prstGeom prst="rect">
            <a:avLst/>
          </a:prstGeom>
          <a:noFill/>
        </p:spPr>
        <p:txBody>
          <a:bodyPr wrap="square" rtlCol="0">
            <a:spAutoFit/>
          </a:bodyPr>
          <a:lstStyle/>
          <a:p>
            <a:r>
              <a:rPr lang="es-MX" sz="3200" dirty="0" smtClean="0">
                <a:solidFill>
                  <a:srgbClr val="92D050"/>
                </a:solidFill>
                <a:latin typeface="Gill Sans Ultra Bold" pitchFamily="34" charset="0"/>
              </a:rPr>
              <a:t>Polonio</a:t>
            </a:r>
          </a:p>
          <a:p>
            <a:endParaRPr lang="es-MX" sz="2400" dirty="0" smtClean="0">
              <a:solidFill>
                <a:srgbClr val="97E791"/>
              </a:solidFill>
            </a:endParaRPr>
          </a:p>
          <a:p>
            <a:pPr marL="285750" indent="-285750"/>
            <a:r>
              <a:rPr lang="es-MX" sz="2400" dirty="0" smtClean="0">
                <a:solidFill>
                  <a:srgbClr val="97E791"/>
                </a:solidFill>
                <a:cs typeface="Arabic Typesetting" pitchFamily="66" charset="-78"/>
              </a:rPr>
              <a:t>Numero </a:t>
            </a:r>
            <a:r>
              <a:rPr lang="es-MX" sz="2400" dirty="0" err="1" smtClean="0">
                <a:solidFill>
                  <a:srgbClr val="97E791"/>
                </a:solidFill>
                <a:cs typeface="Arabic Typesetting" pitchFamily="66" charset="-78"/>
              </a:rPr>
              <a:t>atomico</a:t>
            </a:r>
            <a:r>
              <a:rPr lang="es-MX" sz="2400" dirty="0" smtClean="0">
                <a:solidFill>
                  <a:srgbClr val="97E791"/>
                </a:solidFill>
                <a:cs typeface="Arabic Typesetting" pitchFamily="66" charset="-78"/>
              </a:rPr>
              <a:t>: 84</a:t>
            </a:r>
          </a:p>
          <a:p>
            <a:pPr marL="285750" indent="-285750"/>
            <a:endParaRPr lang="es-MX" sz="2400" dirty="0" smtClean="0">
              <a:solidFill>
                <a:srgbClr val="97E791"/>
              </a:solidFill>
              <a:cs typeface="Arabic Typesetting" pitchFamily="66" charset="-78"/>
            </a:endParaRPr>
          </a:p>
          <a:p>
            <a:pPr marL="285750" indent="-285750"/>
            <a:r>
              <a:rPr lang="es-MX" sz="2400" dirty="0" smtClean="0">
                <a:solidFill>
                  <a:srgbClr val="97E791"/>
                </a:solidFill>
                <a:cs typeface="Arabic Typesetting" pitchFamily="66" charset="-78"/>
              </a:rPr>
              <a:t>Masa </a:t>
            </a:r>
            <a:r>
              <a:rPr lang="es-MX" sz="2400" dirty="0" err="1" smtClean="0">
                <a:solidFill>
                  <a:srgbClr val="97E791"/>
                </a:solidFill>
                <a:cs typeface="Arabic Typesetting" pitchFamily="66" charset="-78"/>
              </a:rPr>
              <a:t>atomica</a:t>
            </a:r>
            <a:r>
              <a:rPr lang="es-MX" sz="2400" dirty="0" smtClean="0">
                <a:solidFill>
                  <a:srgbClr val="97E791"/>
                </a:solidFill>
                <a:cs typeface="Arabic Typesetting" pitchFamily="66" charset="-78"/>
              </a:rPr>
              <a:t>: 208.98 </a:t>
            </a:r>
            <a:r>
              <a:rPr lang="es-MX" sz="2400" dirty="0" err="1" smtClean="0">
                <a:solidFill>
                  <a:srgbClr val="97E791"/>
                </a:solidFill>
                <a:cs typeface="Arabic Typesetting" pitchFamily="66" charset="-78"/>
              </a:rPr>
              <a:t>uma</a:t>
            </a:r>
            <a:endParaRPr lang="es-MX" sz="2400" dirty="0" smtClean="0">
              <a:solidFill>
                <a:srgbClr val="97E791"/>
              </a:solidFill>
              <a:cs typeface="Arabic Typesetting" pitchFamily="66" charset="-78"/>
            </a:endParaRPr>
          </a:p>
          <a:p>
            <a:pPr marL="285750" indent="-285750"/>
            <a:endParaRPr lang="es-MX" sz="2400" dirty="0" smtClean="0">
              <a:solidFill>
                <a:srgbClr val="97E791"/>
              </a:solidFill>
              <a:cs typeface="Arabic Typesetting" pitchFamily="66" charset="-78"/>
            </a:endParaRPr>
          </a:p>
          <a:p>
            <a:pPr marL="285750" indent="-285750"/>
            <a:r>
              <a:rPr lang="es-MX" sz="2400" dirty="0" smtClean="0">
                <a:solidFill>
                  <a:srgbClr val="97E791"/>
                </a:solidFill>
                <a:cs typeface="Arabic Typesetting" pitchFamily="66" charset="-78"/>
              </a:rPr>
              <a:t>Electronegatividad: 2</a:t>
            </a:r>
          </a:p>
          <a:p>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4" name="3 CuadroTexto"/>
          <p:cNvSpPr txBox="1"/>
          <p:nvPr/>
        </p:nvSpPr>
        <p:spPr>
          <a:xfrm>
            <a:off x="323528" y="116632"/>
            <a:ext cx="8424936" cy="7786747"/>
          </a:xfrm>
          <a:prstGeom prst="rect">
            <a:avLst/>
          </a:prstGeom>
          <a:noFill/>
        </p:spPr>
        <p:txBody>
          <a:bodyPr wrap="square" rtlCol="0">
            <a:spAutoFit/>
          </a:bodyPr>
          <a:lstStyle/>
          <a:p>
            <a:r>
              <a:rPr lang="es-MX" sz="2400" dirty="0" smtClean="0">
                <a:solidFill>
                  <a:srgbClr val="97E791"/>
                </a:solidFill>
              </a:rPr>
              <a:t>Gas incoloro e inodoro.</a:t>
            </a:r>
          </a:p>
          <a:p>
            <a:endParaRPr lang="es-MX" sz="2400" dirty="0" smtClean="0">
              <a:solidFill>
                <a:srgbClr val="97E791"/>
              </a:solidFill>
            </a:endParaRPr>
          </a:p>
          <a:p>
            <a:r>
              <a:rPr lang="es-MX" sz="2400" dirty="0">
                <a:solidFill>
                  <a:srgbClr val="97E791"/>
                </a:solidFill>
              </a:rPr>
              <a:t> </a:t>
            </a:r>
            <a:r>
              <a:rPr lang="es-MX" sz="2400" dirty="0" smtClean="0">
                <a:solidFill>
                  <a:srgbClr val="97E791"/>
                </a:solidFill>
              </a:rPr>
              <a:t>Soluble el 3% en volumen a temperatura ambiente.</a:t>
            </a:r>
          </a:p>
          <a:p>
            <a:endParaRPr lang="es-MX" sz="2400" dirty="0" smtClean="0">
              <a:solidFill>
                <a:srgbClr val="97E791"/>
              </a:solidFill>
            </a:endParaRPr>
          </a:p>
          <a:p>
            <a:r>
              <a:rPr lang="es-MX" sz="2400" dirty="0" smtClean="0">
                <a:solidFill>
                  <a:srgbClr val="97E791"/>
                </a:solidFill>
              </a:rPr>
              <a:t> Todos </a:t>
            </a:r>
            <a:r>
              <a:rPr lang="es-MX" sz="2400" dirty="0">
                <a:solidFill>
                  <a:srgbClr val="97E791"/>
                </a:solidFill>
              </a:rPr>
              <a:t>los elementos químicos, menos los gases inertes, forman compuestos con el oxígeno</a:t>
            </a:r>
            <a:r>
              <a:rPr lang="es-MX" sz="2400" dirty="0" smtClean="0">
                <a:solidFill>
                  <a:srgbClr val="97E791"/>
                </a:solidFill>
              </a:rPr>
              <a:t>.</a:t>
            </a:r>
          </a:p>
          <a:p>
            <a:endParaRPr lang="es-MX" sz="2400" dirty="0" smtClean="0">
              <a:solidFill>
                <a:srgbClr val="97E791"/>
              </a:solidFill>
            </a:endParaRPr>
          </a:p>
          <a:p>
            <a:r>
              <a:rPr lang="es-MX" sz="2400" dirty="0" smtClean="0">
                <a:solidFill>
                  <a:srgbClr val="97E791"/>
                </a:solidFill>
              </a:rPr>
              <a:t>Posee tres isótopos naturales: 16-O (99,762%), 17-O (0,038%) y 18-O(0,200%).</a:t>
            </a:r>
          </a:p>
          <a:p>
            <a:endParaRPr lang="es-MX" sz="2400" dirty="0" smtClean="0">
              <a:solidFill>
                <a:srgbClr val="97E791"/>
              </a:solidFill>
            </a:endParaRPr>
          </a:p>
          <a:p>
            <a:r>
              <a:rPr lang="es-MX" sz="2400" dirty="0" smtClean="0">
                <a:solidFill>
                  <a:srgbClr val="97E791"/>
                </a:solidFill>
              </a:rPr>
              <a:t>                                     Es el segundo elemento más electronegativo</a:t>
            </a:r>
          </a:p>
          <a:p>
            <a:endParaRPr lang="es-MX" sz="2400" dirty="0">
              <a:solidFill>
                <a:srgbClr val="97E791"/>
              </a:solidFill>
            </a:endParaRPr>
          </a:p>
          <a:p>
            <a:r>
              <a:rPr lang="es-MX" sz="2400" dirty="0" smtClean="0">
                <a:solidFill>
                  <a:srgbClr val="97E791"/>
                </a:solidFill>
              </a:rPr>
              <a:t>                                               </a:t>
            </a:r>
          </a:p>
          <a:p>
            <a:r>
              <a:rPr lang="es-MX" sz="2400" dirty="0" smtClean="0">
                <a:solidFill>
                  <a:srgbClr val="97E791"/>
                </a:solidFill>
              </a:rPr>
              <a:t>                                     El oxígeno puede utilizar sus orbitales </a:t>
            </a:r>
            <a:r>
              <a:rPr lang="es-MX" sz="2400" i="1" dirty="0" smtClean="0">
                <a:solidFill>
                  <a:srgbClr val="97E791"/>
                </a:solidFill>
              </a:rPr>
              <a:t>p</a:t>
            </a:r>
            <a:endParaRPr lang="es-MX" sz="2400" dirty="0" smtClean="0">
              <a:solidFill>
                <a:srgbClr val="97E791"/>
              </a:solidFill>
            </a:endParaRPr>
          </a:p>
          <a:p>
            <a:endParaRPr lang="es-MX" sz="2000" dirty="0">
              <a:solidFill>
                <a:srgbClr val="92D050"/>
              </a:solidFill>
            </a:endParaRPr>
          </a:p>
          <a:p>
            <a:endParaRPr lang="es-MX" dirty="0">
              <a:solidFill>
                <a:srgbClr val="92D050"/>
              </a:solidFill>
            </a:endParaRPr>
          </a:p>
          <a:p>
            <a:endParaRPr lang="es-MX" dirty="0" smtClean="0">
              <a:solidFill>
                <a:schemeClr val="tx2">
                  <a:lumMod val="50000"/>
                </a:schemeClr>
              </a:solidFill>
            </a:endParaRPr>
          </a:p>
          <a:p>
            <a:pPr>
              <a:buFont typeface="Arial" pitchFamily="34" charset="0"/>
              <a:buChar char="•"/>
            </a:pPr>
            <a:endParaRPr lang="es-MX" dirty="0" smtClean="0">
              <a:solidFill>
                <a:schemeClr val="tx2">
                  <a:lumMod val="50000"/>
                </a:schemeClr>
              </a:solidFill>
            </a:endParaRPr>
          </a:p>
          <a:p>
            <a:pPr>
              <a:buFont typeface="Arial" pitchFamily="34" charset="0"/>
              <a:buChar char="•"/>
            </a:pPr>
            <a:endParaRPr lang="es-MX" dirty="0" smtClean="0">
              <a:solidFill>
                <a:schemeClr val="tx2">
                  <a:lumMod val="50000"/>
                </a:schemeClr>
              </a:solidFill>
            </a:endParaRPr>
          </a:p>
          <a:p>
            <a:endParaRPr lang="es-MX" dirty="0" smtClean="0"/>
          </a:p>
          <a:p>
            <a:r>
              <a:rPr lang="es-MX" dirty="0"/>
              <a:t/>
            </a:r>
            <a:br>
              <a:rPr lang="es-MX" dirty="0"/>
            </a:br>
            <a:endParaRPr lang="es-MX" dirty="0"/>
          </a:p>
          <a:p>
            <a:endParaRPr lang="es-MX" dirty="0"/>
          </a:p>
        </p:txBody>
      </p:sp>
      <p:sp>
        <p:nvSpPr>
          <p:cNvPr id="5" name="4 CuadroTexto"/>
          <p:cNvSpPr txBox="1"/>
          <p:nvPr/>
        </p:nvSpPr>
        <p:spPr>
          <a:xfrm>
            <a:off x="2843808" y="5301208"/>
            <a:ext cx="5472608" cy="461665"/>
          </a:xfrm>
          <a:prstGeom prst="rect">
            <a:avLst/>
          </a:prstGeom>
          <a:noFill/>
        </p:spPr>
        <p:txBody>
          <a:bodyPr wrap="square" rtlCol="0">
            <a:spAutoFit/>
          </a:bodyPr>
          <a:lstStyle/>
          <a:p>
            <a:r>
              <a:rPr lang="es-MX" sz="2400" dirty="0" smtClean="0">
                <a:solidFill>
                  <a:srgbClr val="97E791"/>
                </a:solidFill>
              </a:rPr>
              <a:t>para formar fuertes enlaces dobles.</a:t>
            </a:r>
            <a:endParaRPr lang="es-MX" sz="2400" dirty="0">
              <a:solidFill>
                <a:srgbClr val="97E791"/>
              </a:solidFill>
            </a:endParaRPr>
          </a:p>
        </p:txBody>
      </p:sp>
      <p:sp>
        <p:nvSpPr>
          <p:cNvPr id="6" name="5 CuadroTexto"/>
          <p:cNvSpPr txBox="1"/>
          <p:nvPr/>
        </p:nvSpPr>
        <p:spPr>
          <a:xfrm>
            <a:off x="2843808" y="4263479"/>
            <a:ext cx="5328592" cy="461665"/>
          </a:xfrm>
          <a:prstGeom prst="rect">
            <a:avLst/>
          </a:prstGeom>
          <a:noFill/>
        </p:spPr>
        <p:txBody>
          <a:bodyPr wrap="square" rtlCol="0">
            <a:spAutoFit/>
          </a:bodyPr>
          <a:lstStyle/>
          <a:p>
            <a:r>
              <a:rPr lang="es-MX" sz="2400" dirty="0" smtClean="0">
                <a:solidFill>
                  <a:srgbClr val="97E791"/>
                </a:solidFill>
              </a:rPr>
              <a:t>por detrás del F.</a:t>
            </a:r>
            <a:endParaRPr lang="es-MX" sz="2400" dirty="0">
              <a:solidFill>
                <a:srgbClr val="97E791"/>
              </a:solidFill>
            </a:endParaRPr>
          </a:p>
        </p:txBody>
      </p:sp>
      <p:pic>
        <p:nvPicPr>
          <p:cNvPr id="22530" name="Picture 2" descr="http://recuerdosdepandora.com/wp-content/uploads/2010/10/atomo-de-oxigeno1-300x277.png"/>
          <p:cNvPicPr>
            <a:picLocks noChangeAspect="1" noChangeArrowheads="1"/>
          </p:cNvPicPr>
          <p:nvPr/>
        </p:nvPicPr>
        <p:blipFill>
          <a:blip r:embed="rId3" cstate="print"/>
          <a:srcRect/>
          <a:stretch>
            <a:fillRect/>
          </a:stretch>
        </p:blipFill>
        <p:spPr bwMode="auto">
          <a:xfrm>
            <a:off x="251520" y="3789040"/>
            <a:ext cx="2623539" cy="242240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Rectángulo"/>
          <p:cNvSpPr/>
          <p:nvPr/>
        </p:nvSpPr>
        <p:spPr>
          <a:xfrm>
            <a:off x="827584" y="476672"/>
            <a:ext cx="7416824" cy="5693866"/>
          </a:xfrm>
          <a:prstGeom prst="rect">
            <a:avLst/>
          </a:prstGeom>
        </p:spPr>
        <p:txBody>
          <a:bodyPr wrap="square">
            <a:spAutoFit/>
          </a:bodyPr>
          <a:lstStyle/>
          <a:p>
            <a:pPr marL="285750" lvl="0" indent="-285750"/>
            <a:r>
              <a:rPr lang="es-MX" sz="2800" dirty="0" smtClean="0">
                <a:solidFill>
                  <a:srgbClr val="92D050"/>
                </a:solidFill>
                <a:cs typeface="Arabic Typesetting" pitchFamily="66" charset="-78"/>
              </a:rPr>
              <a:t>Propiedades físicas</a:t>
            </a:r>
          </a:p>
          <a:p>
            <a:pPr marL="285750" lvl="0" indent="-285750"/>
            <a:endParaRPr lang="es-MX" sz="2400" dirty="0" smtClean="0">
              <a:solidFill>
                <a:srgbClr val="005BD3">
                  <a:lumMod val="75000"/>
                </a:srgbClr>
              </a:solidFill>
              <a:cs typeface="Arabic Typesetting" pitchFamily="66" charset="-78"/>
            </a:endParaRPr>
          </a:p>
          <a:p>
            <a:pPr marL="285750" lvl="0" indent="-285750"/>
            <a:r>
              <a:rPr lang="es-MX" sz="2400" dirty="0" smtClean="0">
                <a:solidFill>
                  <a:srgbClr val="97E791"/>
                </a:solidFill>
                <a:cs typeface="Arabic Typesetting" pitchFamily="66" charset="-78"/>
              </a:rPr>
              <a:t>Densidad: 9.320 g/cm</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Calor de vaporización: 120 </a:t>
            </a:r>
            <a:r>
              <a:rPr lang="es-MX" sz="2400" dirty="0" err="1" smtClean="0">
                <a:solidFill>
                  <a:srgbClr val="97E791"/>
                </a:solidFill>
                <a:cs typeface="Arabic Typesetting" pitchFamily="66" charset="-78"/>
              </a:rPr>
              <a:t>kj</a:t>
            </a:r>
            <a:r>
              <a:rPr lang="es-MX" sz="2400" dirty="0" smtClean="0">
                <a:solidFill>
                  <a:srgbClr val="97E791"/>
                </a:solidFill>
                <a:cs typeface="Arabic Typesetting" pitchFamily="66" charset="-78"/>
              </a:rPr>
              <a:t>/mol</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Calor especifico: 120j/kg  K</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Punto de fusión: 527 K</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Punto de ebullición: 1235.1 K</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Volumen atómico: 22.53 cm/ mol</a:t>
            </a:r>
          </a:p>
          <a:p>
            <a:pPr marL="285750" lvl="0" indent="-285750"/>
            <a:endParaRPr lang="es-MX" sz="2400" dirty="0" smtClean="0">
              <a:solidFill>
                <a:srgbClr val="97E791"/>
              </a:solidFill>
              <a:cs typeface="Arabic Typesetting" pitchFamily="66" charset="-78"/>
            </a:endParaRPr>
          </a:p>
          <a:p>
            <a:pPr marL="285750" lvl="0" indent="-285750"/>
            <a:r>
              <a:rPr lang="es-MX" sz="2400" dirty="0" smtClean="0">
                <a:solidFill>
                  <a:srgbClr val="97E791"/>
                </a:solidFill>
                <a:cs typeface="Arabic Typesetting" pitchFamily="66" charset="-78"/>
              </a:rPr>
              <a:t>Color: plateado</a:t>
            </a:r>
            <a:endParaRPr lang="es-MX" sz="2400" dirty="0">
              <a:solidFill>
                <a:srgbClr val="97E791"/>
              </a:solidFill>
              <a:cs typeface="Arabic Typesetting" pitchFamily="66" charset="-78"/>
            </a:endParaRPr>
          </a:p>
        </p:txBody>
      </p:sp>
      <p:pic>
        <p:nvPicPr>
          <p:cNvPr id="47106" name="Picture 2" descr="http://t3.gstatic.com/images?q=tbn:ANd9GcReC6Un2LQpQC8fzLecY8YsHmk-7d04EXGEYJ1Xxj3O1ALFveKB"/>
          <p:cNvPicPr>
            <a:picLocks noChangeAspect="1" noChangeArrowheads="1"/>
          </p:cNvPicPr>
          <p:nvPr/>
        </p:nvPicPr>
        <p:blipFill>
          <a:blip r:embed="rId3" cstate="print"/>
          <a:srcRect/>
          <a:stretch>
            <a:fillRect/>
          </a:stretch>
        </p:blipFill>
        <p:spPr bwMode="auto">
          <a:xfrm>
            <a:off x="5724128" y="4221088"/>
            <a:ext cx="2466975" cy="1847851"/>
          </a:xfrm>
          <a:prstGeom prst="rect">
            <a:avLst/>
          </a:prstGeom>
          <a:noFill/>
        </p:spPr>
      </p:pic>
      <p:pic>
        <p:nvPicPr>
          <p:cNvPr id="47108" name="Picture 4" descr="http://t1.gstatic.com/images?q=tbn:ANd9GcRS7Gw3c40NNwADi2NdFzT-83NMKcY9KWZFqaWkKbLTRgGo4fjHKw"/>
          <p:cNvPicPr>
            <a:picLocks noChangeAspect="1" noChangeArrowheads="1"/>
          </p:cNvPicPr>
          <p:nvPr/>
        </p:nvPicPr>
        <p:blipFill>
          <a:blip r:embed="rId4" cstate="print"/>
          <a:srcRect/>
          <a:stretch>
            <a:fillRect/>
          </a:stretch>
        </p:blipFill>
        <p:spPr bwMode="auto">
          <a:xfrm>
            <a:off x="5940152" y="1340768"/>
            <a:ext cx="2143125" cy="21431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23528" y="836712"/>
            <a:ext cx="6696744" cy="4893647"/>
          </a:xfrm>
          <a:prstGeom prst="rect">
            <a:avLst/>
          </a:prstGeom>
          <a:noFill/>
        </p:spPr>
        <p:txBody>
          <a:bodyPr wrap="square" rtlCol="0">
            <a:spAutoFit/>
          </a:bodyPr>
          <a:lstStyle/>
          <a:p>
            <a:r>
              <a:rPr lang="es-MX" sz="2800" dirty="0" smtClean="0">
                <a:solidFill>
                  <a:srgbClr val="92D050"/>
                </a:solidFill>
              </a:rPr>
              <a:t>Historia</a:t>
            </a:r>
          </a:p>
          <a:p>
            <a:endParaRPr lang="es-MX" sz="2400" dirty="0" smtClean="0">
              <a:solidFill>
                <a:srgbClr val="97E791"/>
              </a:solidFill>
            </a:endParaRPr>
          </a:p>
          <a:p>
            <a:r>
              <a:rPr lang="es-MX" sz="2400" dirty="0" smtClean="0">
                <a:solidFill>
                  <a:srgbClr val="97E791"/>
                </a:solidFill>
              </a:rPr>
              <a:t>El polonio fue descubierto en el año de 1898 en Francia por Marie Curie, al intentar encontrar el origen de la radiactividad de la pechblenda.  Se necesitaron varias toneladas de pechblenda para obtener cantidades mínimas  de polonio.</a:t>
            </a:r>
          </a:p>
          <a:p>
            <a:r>
              <a:rPr lang="es-MX" sz="2400" dirty="0" smtClean="0">
                <a:solidFill>
                  <a:srgbClr val="97E791"/>
                </a:solidFill>
              </a:rPr>
              <a:t>Aislaron el polonio mediante mediciones de la radiactividad, las partes del mineral que mas radiactividad emitían eran los que contenían polonio.</a:t>
            </a:r>
          </a:p>
          <a:p>
            <a:endParaRPr lang="es-MX" sz="2400" dirty="0" smtClean="0">
              <a:solidFill>
                <a:srgbClr val="97E791"/>
              </a:solidFill>
            </a:endParaRPr>
          </a:p>
          <a:p>
            <a:endParaRPr lang="es-MX" sz="2000" dirty="0">
              <a:solidFill>
                <a:srgbClr val="97E791"/>
              </a:solidFill>
            </a:endParaRPr>
          </a:p>
        </p:txBody>
      </p:sp>
      <p:pic>
        <p:nvPicPr>
          <p:cNvPr id="5" name="Picture 2" descr="Archivo:Marie curie.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1700808"/>
            <a:ext cx="1828800" cy="26860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Rectángulo"/>
          <p:cNvSpPr/>
          <p:nvPr/>
        </p:nvSpPr>
        <p:spPr>
          <a:xfrm>
            <a:off x="611560" y="767601"/>
            <a:ext cx="8352928" cy="4893647"/>
          </a:xfrm>
          <a:prstGeom prst="rect">
            <a:avLst/>
          </a:prstGeom>
        </p:spPr>
        <p:txBody>
          <a:bodyPr wrap="square">
            <a:spAutoFit/>
          </a:bodyPr>
          <a:lstStyle/>
          <a:p>
            <a:r>
              <a:rPr lang="es-MX" sz="2800" dirty="0" smtClean="0">
                <a:solidFill>
                  <a:srgbClr val="92D050"/>
                </a:solidFill>
              </a:rPr>
              <a:t>Obtención</a:t>
            </a:r>
          </a:p>
          <a:p>
            <a:endParaRPr lang="es-MX" sz="2000" dirty="0" smtClean="0">
              <a:solidFill>
                <a:schemeClr val="accent6">
                  <a:lumMod val="75000"/>
                </a:schemeClr>
              </a:solidFill>
              <a:latin typeface="Comic Sans MS" pitchFamily="66" charset="0"/>
            </a:endParaRPr>
          </a:p>
          <a:p>
            <a:r>
              <a:rPr lang="es-MX" sz="2400" dirty="0" smtClean="0">
                <a:solidFill>
                  <a:srgbClr val="97E791"/>
                </a:solidFill>
              </a:rPr>
              <a:t>El </a:t>
            </a:r>
            <a:r>
              <a:rPr lang="es-MX" sz="2400" dirty="0">
                <a:solidFill>
                  <a:srgbClr val="97E791"/>
                </a:solidFill>
              </a:rPr>
              <a:t>Po se encuentra, como producto de las series de decaimiento radiactivo, en los minerales de uranio  </a:t>
            </a:r>
            <a:r>
              <a:rPr lang="es-MX" sz="2400" dirty="0" smtClean="0">
                <a:solidFill>
                  <a:srgbClr val="97E791"/>
                </a:solidFill>
              </a:rPr>
              <a:t>(100 microgramos por tonelada ) </a:t>
            </a:r>
            <a:r>
              <a:rPr lang="es-MX" sz="2400" dirty="0">
                <a:solidFill>
                  <a:srgbClr val="97E791"/>
                </a:solidFill>
              </a:rPr>
              <a:t>y torio;. El isotopo más accesible se obtiene por bombardeo </a:t>
            </a:r>
            <a:r>
              <a:rPr lang="es-MX" sz="2400" dirty="0" smtClean="0">
                <a:solidFill>
                  <a:srgbClr val="97E791"/>
                </a:solidFill>
              </a:rPr>
              <a:t>con neutrones del bismuto natural 209Bi</a:t>
            </a:r>
            <a:r>
              <a:rPr lang="es-MX" sz="2400" dirty="0">
                <a:solidFill>
                  <a:srgbClr val="97E791"/>
                </a:solidFill>
              </a:rPr>
              <a:t>, al que prosigue un decaimiento </a:t>
            </a:r>
            <a:r>
              <a:rPr lang="es-MX" sz="2400" dirty="0" smtClean="0">
                <a:solidFill>
                  <a:srgbClr val="97E791"/>
                </a:solidFill>
              </a:rPr>
              <a:t>beta obteniendo el isotopo del bismuto 210Bi el cual mediante </a:t>
            </a:r>
            <a:r>
              <a:rPr lang="es-MX" sz="2400" dirty="0" err="1" smtClean="0">
                <a:solidFill>
                  <a:srgbClr val="97E791"/>
                </a:solidFill>
              </a:rPr>
              <a:t>desintegracion</a:t>
            </a:r>
            <a:r>
              <a:rPr lang="es-MX" sz="2400" dirty="0" smtClean="0">
                <a:solidFill>
                  <a:srgbClr val="97E791"/>
                </a:solidFill>
              </a:rPr>
              <a:t> origina el polonio: </a:t>
            </a:r>
          </a:p>
          <a:p>
            <a:endParaRPr lang="es-MX" sz="2400" dirty="0">
              <a:solidFill>
                <a:srgbClr val="97E791"/>
              </a:solidFill>
            </a:endParaRPr>
          </a:p>
          <a:p>
            <a:r>
              <a:rPr lang="es-MX" sz="2400" dirty="0">
                <a:solidFill>
                  <a:srgbClr val="92D050"/>
                </a:solidFill>
              </a:rPr>
              <a:t>                                               </a:t>
            </a:r>
            <a:r>
              <a:rPr lang="es-MX" sz="2400" dirty="0" smtClean="0">
                <a:solidFill>
                  <a:srgbClr val="92D050"/>
                </a:solidFill>
              </a:rPr>
              <a:t>      b- </a:t>
            </a:r>
            <a:endParaRPr lang="es-MX" sz="2400" dirty="0">
              <a:solidFill>
                <a:srgbClr val="92D050"/>
              </a:solidFill>
            </a:endParaRPr>
          </a:p>
          <a:p>
            <a:r>
              <a:rPr lang="es-MX" sz="2400" dirty="0">
                <a:solidFill>
                  <a:srgbClr val="92D050"/>
                </a:solidFill>
              </a:rPr>
              <a:t>  209Bi(</a:t>
            </a:r>
            <a:r>
              <a:rPr lang="es-MX" sz="2400" dirty="0" err="1">
                <a:solidFill>
                  <a:srgbClr val="92D050"/>
                </a:solidFill>
              </a:rPr>
              <a:t>n,g</a:t>
            </a:r>
            <a:r>
              <a:rPr lang="es-MX" sz="2400" dirty="0">
                <a:solidFill>
                  <a:srgbClr val="92D050"/>
                </a:solidFill>
              </a:rPr>
              <a:t>)-------&gt;210Bi83 ----------&gt; 210Po84 </a:t>
            </a:r>
          </a:p>
          <a:p>
            <a:r>
              <a:rPr lang="es-MX" sz="2400" dirty="0">
                <a:solidFill>
                  <a:srgbClr val="92D050"/>
                </a:solidFill>
              </a:rPr>
              <a:t>                                               </a:t>
            </a:r>
            <a:r>
              <a:rPr lang="es-MX" sz="2400" dirty="0" smtClean="0">
                <a:solidFill>
                  <a:srgbClr val="92D050"/>
                </a:solidFill>
              </a:rPr>
              <a:t>   </a:t>
            </a:r>
            <a:r>
              <a:rPr lang="es-MX" sz="2400" dirty="0">
                <a:solidFill>
                  <a:srgbClr val="92D050"/>
                </a:solidFill>
              </a:rPr>
              <a:t>5 </a:t>
            </a:r>
            <a:r>
              <a:rPr lang="es-MX" sz="2400" dirty="0" smtClean="0">
                <a:solidFill>
                  <a:srgbClr val="92D050"/>
                </a:solidFill>
              </a:rPr>
              <a:t>días </a:t>
            </a:r>
            <a:endParaRPr lang="es-MX" sz="2400" dirty="0">
              <a:solidFill>
                <a:srgbClr val="92D050"/>
              </a:solidFill>
            </a:endParaRPr>
          </a:p>
          <a:p>
            <a:r>
              <a:rPr lang="es-MX" sz="2400" dirty="0">
                <a:solidFill>
                  <a:srgbClr val="97E791"/>
                </a:solidFill>
              </a:rPr>
              <a:t>Este isotopo es alfa emisor y tiene una vida media de 138.4 </a:t>
            </a:r>
            <a:r>
              <a:rPr lang="es-MX" sz="2400" dirty="0" err="1">
                <a:solidFill>
                  <a:srgbClr val="97E791"/>
                </a:solidFill>
              </a:rPr>
              <a:t>dias</a:t>
            </a:r>
            <a:r>
              <a:rPr lang="es-MX" sz="2400" dirty="0">
                <a:solidFill>
                  <a:srgbClr val="97E791"/>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683568" y="548680"/>
            <a:ext cx="8280920" cy="3508653"/>
          </a:xfrm>
          <a:prstGeom prst="rect">
            <a:avLst/>
          </a:prstGeom>
          <a:noFill/>
        </p:spPr>
        <p:txBody>
          <a:bodyPr wrap="square" rtlCol="0">
            <a:spAutoFit/>
          </a:bodyPr>
          <a:lstStyle/>
          <a:p>
            <a:r>
              <a:rPr lang="es-ES" sz="2400" dirty="0">
                <a:solidFill>
                  <a:srgbClr val="97E791"/>
                </a:solidFill>
                <a:latin typeface="Calibri" pitchFamily="34" charset="0"/>
                <a:cs typeface="Calibri" pitchFamily="34" charset="0"/>
              </a:rPr>
              <a:t>Presenta dos </a:t>
            </a:r>
            <a:r>
              <a:rPr lang="es-ES" sz="2400" dirty="0" err="1" smtClean="0">
                <a:solidFill>
                  <a:srgbClr val="97E791"/>
                </a:solidFill>
                <a:latin typeface="Calibri" pitchFamily="34" charset="0"/>
                <a:cs typeface="Calibri" pitchFamily="34" charset="0"/>
              </a:rPr>
              <a:t>alótropos</a:t>
            </a:r>
            <a:r>
              <a:rPr lang="es-ES" sz="2400" dirty="0" smtClean="0">
                <a:solidFill>
                  <a:srgbClr val="97E791"/>
                </a:solidFill>
                <a:latin typeface="Calibri" pitchFamily="34" charset="0"/>
                <a:cs typeface="Calibri" pitchFamily="34" charset="0"/>
              </a:rPr>
              <a:t> ambos de carácter metálico: </a:t>
            </a:r>
          </a:p>
          <a:p>
            <a:endParaRPr lang="es-ES" sz="2400" dirty="0" smtClean="0">
              <a:solidFill>
                <a:srgbClr val="97E791"/>
              </a:solidFill>
              <a:latin typeface="Calibri" pitchFamily="34" charset="0"/>
              <a:cs typeface="Calibri" pitchFamily="34" charset="0"/>
            </a:endParaRPr>
          </a:p>
          <a:p>
            <a:pPr marL="342900" indent="-342900">
              <a:buFont typeface="Arial" pitchFamily="34" charset="0"/>
              <a:buChar char="•"/>
            </a:pPr>
            <a:r>
              <a:rPr lang="es-ES" sz="2400" dirty="0" smtClean="0">
                <a:solidFill>
                  <a:srgbClr val="97E791"/>
                </a:solidFill>
                <a:latin typeface="Calibri" pitchFamily="34" charset="0"/>
                <a:cs typeface="Calibri" pitchFamily="34" charset="0"/>
              </a:rPr>
              <a:t>cúbico simple, es estable a baja temperatura.</a:t>
            </a:r>
          </a:p>
          <a:p>
            <a:endParaRPr lang="es-ES" sz="2400" dirty="0">
              <a:solidFill>
                <a:srgbClr val="97E791"/>
              </a:solidFill>
              <a:latin typeface="Calibri" pitchFamily="34" charset="0"/>
              <a:cs typeface="Calibri" pitchFamily="34" charset="0"/>
            </a:endParaRPr>
          </a:p>
          <a:p>
            <a:pPr marL="342900" indent="-342900">
              <a:buFont typeface="Arial" pitchFamily="34" charset="0"/>
              <a:buChar char="•"/>
            </a:pPr>
            <a:r>
              <a:rPr lang="es-ES" sz="2400" dirty="0" smtClean="0">
                <a:solidFill>
                  <a:srgbClr val="97E791"/>
                </a:solidFill>
                <a:latin typeface="Calibri" pitchFamily="34" charset="0"/>
                <a:cs typeface="Calibri" pitchFamily="34" charset="0"/>
              </a:rPr>
              <a:t> hexagonal, es estable a partir de 75°C y  </a:t>
            </a:r>
            <a:r>
              <a:rPr lang="es-ES" sz="2400" dirty="0">
                <a:solidFill>
                  <a:srgbClr val="97E791"/>
                </a:solidFill>
                <a:latin typeface="Calibri" pitchFamily="34" charset="0"/>
                <a:cs typeface="Calibri" pitchFamily="34" charset="0"/>
              </a:rPr>
              <a:t>cada átomo está directamente rodeado por seis </a:t>
            </a:r>
            <a:r>
              <a:rPr lang="es-ES" sz="2400" dirty="0" smtClean="0">
                <a:solidFill>
                  <a:srgbClr val="97E791"/>
                </a:solidFill>
                <a:latin typeface="Calibri" pitchFamily="34" charset="0"/>
                <a:cs typeface="Calibri" pitchFamily="34" charset="0"/>
              </a:rPr>
              <a:t>átomos </a:t>
            </a:r>
            <a:r>
              <a:rPr lang="es-ES" sz="2400" dirty="0">
                <a:solidFill>
                  <a:srgbClr val="97E791"/>
                </a:solidFill>
                <a:latin typeface="Calibri" pitchFamily="34" charset="0"/>
                <a:cs typeface="Calibri" pitchFamily="34" charset="0"/>
              </a:rPr>
              <a:t>distancias iguales (</a:t>
            </a:r>
            <a:r>
              <a:rPr lang="es-ES" sz="2400" dirty="0" smtClean="0">
                <a:solidFill>
                  <a:srgbClr val="97E791"/>
                </a:solidFill>
                <a:latin typeface="Calibri" pitchFamily="34" charset="0"/>
                <a:cs typeface="Calibri" pitchFamily="34" charset="0"/>
              </a:rPr>
              <a:t>d=355pm</a:t>
            </a:r>
            <a:r>
              <a:rPr lang="es-ES" sz="2400" dirty="0">
                <a:solidFill>
                  <a:srgbClr val="97E791"/>
                </a:solidFill>
                <a:latin typeface="Calibri" pitchFamily="34" charset="0"/>
                <a:cs typeface="Calibri" pitchFamily="34" charset="0"/>
              </a:rPr>
              <a:t>). </a:t>
            </a:r>
          </a:p>
          <a:p>
            <a:endParaRPr lang="es-ES" dirty="0" smtClean="0"/>
          </a:p>
          <a:p>
            <a:endParaRPr lang="es-MX" dirty="0"/>
          </a:p>
          <a:p>
            <a:endParaRPr lang="es-ES" dirty="0"/>
          </a:p>
        </p:txBody>
      </p:sp>
      <p:pic>
        <p:nvPicPr>
          <p:cNvPr id="4" name="Picture 2" descr="polonium crystal structure image (space filling sty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3501008"/>
            <a:ext cx="3048000" cy="304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poloniumcrystal structure image (ball and stick sty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3429000"/>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Rectángulo"/>
          <p:cNvSpPr/>
          <p:nvPr/>
        </p:nvSpPr>
        <p:spPr>
          <a:xfrm>
            <a:off x="70992" y="1041023"/>
            <a:ext cx="9073008" cy="5509200"/>
          </a:xfrm>
          <a:prstGeom prst="rect">
            <a:avLst/>
          </a:prstGeom>
        </p:spPr>
        <p:txBody>
          <a:bodyPr wrap="square">
            <a:spAutoFit/>
          </a:bodyPr>
          <a:lstStyle/>
          <a:p>
            <a:pPr marL="285750" indent="-285750">
              <a:buFont typeface="Arial" pitchFamily="34" charset="0"/>
              <a:buChar char="•"/>
            </a:pPr>
            <a:r>
              <a:rPr lang="es-MX" sz="2400" dirty="0" smtClean="0">
                <a:solidFill>
                  <a:srgbClr val="97E791"/>
                </a:solidFill>
              </a:rPr>
              <a:t>El polonio se oxida con el aire para formar dióxido de polonio (IV</a:t>
            </a:r>
            <a:r>
              <a:rPr lang="es-MX" sz="2400" dirty="0">
                <a:solidFill>
                  <a:srgbClr val="97E791"/>
                </a:solidFill>
              </a:rPr>
              <a:t>) PoO</a:t>
            </a:r>
            <a:r>
              <a:rPr lang="es-MX" sz="2400" baseline="-25000" dirty="0">
                <a:solidFill>
                  <a:srgbClr val="97E791"/>
                </a:solidFill>
              </a:rPr>
              <a:t>2</a:t>
            </a:r>
            <a:endParaRPr lang="es-MX" sz="2400" dirty="0" smtClean="0">
              <a:solidFill>
                <a:srgbClr val="97E791"/>
              </a:solidFill>
            </a:endParaRPr>
          </a:p>
          <a:p>
            <a:pPr algn="ctr"/>
            <a:r>
              <a:rPr lang="es-MX" sz="2400" dirty="0" smtClean="0">
                <a:solidFill>
                  <a:srgbClr val="92D050"/>
                </a:solidFill>
              </a:rPr>
              <a:t>Po(s</a:t>
            </a:r>
            <a:r>
              <a:rPr lang="es-MX" sz="2400" dirty="0">
                <a:solidFill>
                  <a:srgbClr val="92D050"/>
                </a:solidFill>
              </a:rPr>
              <a:t>) + </a:t>
            </a:r>
            <a:r>
              <a:rPr lang="es-MX" sz="2400" dirty="0" smtClean="0">
                <a:solidFill>
                  <a:srgbClr val="92D050"/>
                </a:solidFill>
              </a:rPr>
              <a:t>O</a:t>
            </a:r>
            <a:r>
              <a:rPr lang="es-MX" sz="2400" baseline="-25000" dirty="0" smtClean="0">
                <a:solidFill>
                  <a:srgbClr val="92D050"/>
                </a:solidFill>
              </a:rPr>
              <a:t>2</a:t>
            </a:r>
            <a:r>
              <a:rPr lang="es-MX" sz="2400" dirty="0" smtClean="0">
                <a:solidFill>
                  <a:srgbClr val="92D050"/>
                </a:solidFill>
              </a:rPr>
              <a:t>(g</a:t>
            </a:r>
            <a:r>
              <a:rPr lang="es-MX" sz="2400" dirty="0">
                <a:solidFill>
                  <a:srgbClr val="92D050"/>
                </a:solidFill>
              </a:rPr>
              <a:t>) → PO</a:t>
            </a:r>
            <a:r>
              <a:rPr lang="es-MX" sz="2400" baseline="-25000" dirty="0">
                <a:solidFill>
                  <a:srgbClr val="92D050"/>
                </a:solidFill>
              </a:rPr>
              <a:t>2</a:t>
            </a:r>
            <a:r>
              <a:rPr lang="es-MX" sz="2400" dirty="0">
                <a:solidFill>
                  <a:srgbClr val="92D050"/>
                </a:solidFill>
              </a:rPr>
              <a:t>(s)</a:t>
            </a:r>
          </a:p>
          <a:p>
            <a:endParaRPr lang="es-MX" sz="2400" dirty="0" smtClean="0">
              <a:solidFill>
                <a:srgbClr val="97E791"/>
              </a:solidFill>
            </a:endParaRPr>
          </a:p>
          <a:p>
            <a:r>
              <a:rPr lang="es-MX" sz="2800" dirty="0" smtClean="0">
                <a:solidFill>
                  <a:srgbClr val="92D050"/>
                </a:solidFill>
              </a:rPr>
              <a:t>Reacciones con halógenos</a:t>
            </a:r>
          </a:p>
          <a:p>
            <a:endParaRPr lang="es-MX" sz="2400" dirty="0">
              <a:solidFill>
                <a:srgbClr val="97E791"/>
              </a:solidFill>
            </a:endParaRPr>
          </a:p>
          <a:p>
            <a:pPr marL="285750" indent="-285750">
              <a:buFont typeface="Arial" pitchFamily="34" charset="0"/>
              <a:buChar char="•"/>
            </a:pPr>
            <a:r>
              <a:rPr lang="es-MX" sz="2400" dirty="0">
                <a:solidFill>
                  <a:srgbClr val="97E791"/>
                </a:solidFill>
              </a:rPr>
              <a:t>E</a:t>
            </a:r>
            <a:r>
              <a:rPr lang="es-MX" sz="2400" dirty="0" smtClean="0">
                <a:solidFill>
                  <a:srgbClr val="97E791"/>
                </a:solidFill>
              </a:rPr>
              <a:t>l </a:t>
            </a:r>
            <a:r>
              <a:rPr lang="es-MX" sz="2400" dirty="0">
                <a:solidFill>
                  <a:srgbClr val="97E791"/>
                </a:solidFill>
              </a:rPr>
              <a:t>polonio reacciona bajo condiciones controladas con los </a:t>
            </a:r>
            <a:r>
              <a:rPr lang="es-MX" sz="2400" dirty="0" smtClean="0">
                <a:solidFill>
                  <a:srgbClr val="97E791"/>
                </a:solidFill>
              </a:rPr>
              <a:t>halógenos </a:t>
            </a:r>
            <a:r>
              <a:rPr lang="es-MX" sz="2400" dirty="0">
                <a:solidFill>
                  <a:srgbClr val="97E791"/>
                </a:solidFill>
              </a:rPr>
              <a:t>de cloro Cl2, </a:t>
            </a:r>
            <a:r>
              <a:rPr lang="es-MX" sz="2400" dirty="0" smtClean="0">
                <a:solidFill>
                  <a:srgbClr val="97E791"/>
                </a:solidFill>
              </a:rPr>
              <a:t>bromuro </a:t>
            </a:r>
            <a:r>
              <a:rPr lang="es-MX" sz="2400" dirty="0">
                <a:solidFill>
                  <a:srgbClr val="97E791"/>
                </a:solidFill>
              </a:rPr>
              <a:t>Br2 y iodo </a:t>
            </a:r>
            <a:r>
              <a:rPr lang="es-MX" sz="2400" dirty="0" smtClean="0">
                <a:solidFill>
                  <a:srgbClr val="97E791"/>
                </a:solidFill>
              </a:rPr>
              <a:t>I2</a:t>
            </a:r>
          </a:p>
          <a:p>
            <a:endParaRPr lang="es-MX" sz="2400" dirty="0">
              <a:solidFill>
                <a:srgbClr val="97E791"/>
              </a:solidFill>
            </a:endParaRPr>
          </a:p>
          <a:p>
            <a:pPr algn="ctr"/>
            <a:r>
              <a:rPr lang="es-MX" sz="2400" dirty="0" smtClean="0">
                <a:solidFill>
                  <a:srgbClr val="92D050"/>
                </a:solidFill>
              </a:rPr>
              <a:t>Po(s) + Cl</a:t>
            </a:r>
            <a:r>
              <a:rPr lang="es-MX" sz="2400" baseline="-25000" dirty="0" smtClean="0">
                <a:solidFill>
                  <a:srgbClr val="92D050"/>
                </a:solidFill>
              </a:rPr>
              <a:t>2</a:t>
            </a:r>
            <a:r>
              <a:rPr lang="es-MX" sz="2400" dirty="0" smtClean="0">
                <a:solidFill>
                  <a:srgbClr val="92D050"/>
                </a:solidFill>
              </a:rPr>
              <a:t>(g) → PoCl</a:t>
            </a:r>
            <a:r>
              <a:rPr lang="es-MX" sz="2400" baseline="-25000" dirty="0" smtClean="0">
                <a:solidFill>
                  <a:srgbClr val="92D050"/>
                </a:solidFill>
              </a:rPr>
              <a:t>2</a:t>
            </a:r>
            <a:r>
              <a:rPr lang="es-MX" sz="2400" dirty="0" smtClean="0">
                <a:solidFill>
                  <a:srgbClr val="92D050"/>
                </a:solidFill>
              </a:rPr>
              <a:t>(s) [amarillo]</a:t>
            </a:r>
          </a:p>
          <a:p>
            <a:pPr algn="ctr"/>
            <a:r>
              <a:rPr lang="es-MX" sz="2400" dirty="0" smtClean="0">
                <a:solidFill>
                  <a:srgbClr val="92D050"/>
                </a:solidFill>
              </a:rPr>
              <a:t>Po(s) + Br</a:t>
            </a:r>
            <a:r>
              <a:rPr lang="es-MX" sz="2400" baseline="-25000" dirty="0" smtClean="0">
                <a:solidFill>
                  <a:srgbClr val="92D050"/>
                </a:solidFill>
              </a:rPr>
              <a:t>2</a:t>
            </a:r>
            <a:r>
              <a:rPr lang="es-MX" sz="2400" dirty="0" smtClean="0">
                <a:solidFill>
                  <a:srgbClr val="92D050"/>
                </a:solidFill>
              </a:rPr>
              <a:t>(g) → PoBr</a:t>
            </a:r>
            <a:r>
              <a:rPr lang="es-MX" sz="2400" baseline="-25000" dirty="0" smtClean="0">
                <a:solidFill>
                  <a:srgbClr val="92D050"/>
                </a:solidFill>
              </a:rPr>
              <a:t>2</a:t>
            </a:r>
            <a:r>
              <a:rPr lang="es-MX" sz="2400" dirty="0" smtClean="0">
                <a:solidFill>
                  <a:srgbClr val="92D050"/>
                </a:solidFill>
              </a:rPr>
              <a:t>(s) [rojo]</a:t>
            </a:r>
          </a:p>
          <a:p>
            <a:pPr algn="ctr"/>
            <a:r>
              <a:rPr lang="es-MX" sz="2400" dirty="0" smtClean="0">
                <a:solidFill>
                  <a:srgbClr val="92D050"/>
                </a:solidFill>
              </a:rPr>
              <a:t>Po(s) + I</a:t>
            </a:r>
            <a:r>
              <a:rPr lang="es-MX" sz="2400" baseline="-25000" dirty="0" smtClean="0">
                <a:solidFill>
                  <a:srgbClr val="92D050"/>
                </a:solidFill>
              </a:rPr>
              <a:t>2</a:t>
            </a:r>
            <a:r>
              <a:rPr lang="es-MX" sz="2400" dirty="0" smtClean="0">
                <a:solidFill>
                  <a:srgbClr val="92D050"/>
                </a:solidFill>
              </a:rPr>
              <a:t>(g) </a:t>
            </a:r>
            <a:r>
              <a:rPr lang="es-MX" sz="2400" smtClean="0">
                <a:solidFill>
                  <a:srgbClr val="92D050"/>
                </a:solidFill>
              </a:rPr>
              <a:t>→ PoI</a:t>
            </a:r>
            <a:r>
              <a:rPr lang="es-MX" sz="2400" baseline="-25000" dirty="0" smtClean="0">
                <a:solidFill>
                  <a:srgbClr val="92D050"/>
                </a:solidFill>
              </a:rPr>
              <a:t>2</a:t>
            </a:r>
            <a:r>
              <a:rPr lang="es-MX" sz="2400" smtClean="0">
                <a:solidFill>
                  <a:srgbClr val="92D050"/>
                </a:solidFill>
              </a:rPr>
              <a:t>(s</a:t>
            </a:r>
            <a:r>
              <a:rPr lang="es-MX" sz="2400" dirty="0" smtClean="0">
                <a:solidFill>
                  <a:srgbClr val="92D050"/>
                </a:solidFill>
              </a:rPr>
              <a:t>) [negro]</a:t>
            </a:r>
          </a:p>
          <a:p>
            <a:endParaRPr lang="es-MX" sz="2400" dirty="0" smtClean="0">
              <a:solidFill>
                <a:srgbClr val="92D050"/>
              </a:solidFill>
            </a:endParaRPr>
          </a:p>
          <a:p>
            <a:endParaRPr lang="es-MX" dirty="0"/>
          </a:p>
          <a:p>
            <a:endParaRPr lang="es-MX" dirty="0"/>
          </a:p>
        </p:txBody>
      </p:sp>
      <p:sp>
        <p:nvSpPr>
          <p:cNvPr id="4" name="3 CuadroTexto"/>
          <p:cNvSpPr txBox="1"/>
          <p:nvPr/>
        </p:nvSpPr>
        <p:spPr>
          <a:xfrm>
            <a:off x="0" y="260648"/>
            <a:ext cx="4464496" cy="523220"/>
          </a:xfrm>
          <a:prstGeom prst="rect">
            <a:avLst/>
          </a:prstGeom>
          <a:noFill/>
        </p:spPr>
        <p:txBody>
          <a:bodyPr wrap="square" rtlCol="0">
            <a:spAutoFit/>
          </a:bodyPr>
          <a:lstStyle/>
          <a:p>
            <a:r>
              <a:rPr lang="es-MX" sz="2800" dirty="0" smtClean="0">
                <a:solidFill>
                  <a:srgbClr val="92D050"/>
                </a:solidFill>
              </a:rPr>
              <a:t>Reacciones</a:t>
            </a:r>
            <a:endParaRPr lang="es-MX" sz="2800" dirty="0">
              <a:solidFill>
                <a:srgbClr val="92D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251520" y="2132856"/>
            <a:ext cx="7992888" cy="2185214"/>
          </a:xfrm>
          <a:prstGeom prst="rect">
            <a:avLst/>
          </a:prstGeom>
          <a:noFill/>
        </p:spPr>
        <p:txBody>
          <a:bodyPr wrap="square" rtlCol="0">
            <a:spAutoFit/>
          </a:bodyPr>
          <a:lstStyle/>
          <a:p>
            <a:r>
              <a:rPr lang="es-MX" sz="2800" dirty="0" smtClean="0">
                <a:solidFill>
                  <a:srgbClr val="92D050"/>
                </a:solidFill>
              </a:rPr>
              <a:t>Reacciones con ácidos</a:t>
            </a:r>
          </a:p>
          <a:p>
            <a:endParaRPr lang="es-MX" dirty="0" smtClean="0">
              <a:solidFill>
                <a:srgbClr val="97E791"/>
              </a:solidFill>
            </a:endParaRPr>
          </a:p>
          <a:p>
            <a:pPr marL="285750" indent="-285750">
              <a:buFont typeface="Arial" pitchFamily="34" charset="0"/>
              <a:buChar char="•"/>
            </a:pPr>
            <a:r>
              <a:rPr lang="es-MX" sz="2400" dirty="0" smtClean="0">
                <a:solidFill>
                  <a:srgbClr val="97E791"/>
                </a:solidFill>
              </a:rPr>
              <a:t>El polonio se disuelve en acido clorhídrico concentrado </a:t>
            </a:r>
            <a:r>
              <a:rPr lang="es-MX" sz="2400" dirty="0" err="1" smtClean="0">
                <a:solidFill>
                  <a:srgbClr val="97E791"/>
                </a:solidFill>
              </a:rPr>
              <a:t>HCl</a:t>
            </a:r>
            <a:r>
              <a:rPr lang="es-MX" sz="2400" dirty="0" smtClean="0">
                <a:solidFill>
                  <a:srgbClr val="97E791"/>
                </a:solidFill>
              </a:rPr>
              <a:t>, o acido sulfúrico, H</a:t>
            </a:r>
            <a:r>
              <a:rPr lang="es-MX" sz="2400" baseline="-25000" dirty="0" smtClean="0">
                <a:solidFill>
                  <a:srgbClr val="97E791"/>
                </a:solidFill>
              </a:rPr>
              <a:t>2</a:t>
            </a:r>
            <a:r>
              <a:rPr lang="es-MX" sz="2400" dirty="0" smtClean="0">
                <a:solidFill>
                  <a:srgbClr val="97E791"/>
                </a:solidFill>
              </a:rPr>
              <a:t>SO</a:t>
            </a:r>
            <a:r>
              <a:rPr lang="es-MX" sz="2400" baseline="-25000" dirty="0" smtClean="0">
                <a:solidFill>
                  <a:srgbClr val="97E791"/>
                </a:solidFill>
              </a:rPr>
              <a:t>4</a:t>
            </a:r>
            <a:r>
              <a:rPr lang="es-MX" sz="2400" dirty="0" smtClean="0">
                <a:solidFill>
                  <a:srgbClr val="97E791"/>
                </a:solidFill>
              </a:rPr>
              <a:t>, o acido nítrico concentrado, HNO</a:t>
            </a:r>
            <a:r>
              <a:rPr lang="es-MX" sz="2400" baseline="-25000" dirty="0" smtClean="0">
                <a:solidFill>
                  <a:srgbClr val="97E791"/>
                </a:solidFill>
              </a:rPr>
              <a:t>3</a:t>
            </a:r>
            <a:r>
              <a:rPr lang="es-MX" sz="2400" dirty="0" smtClean="0">
                <a:solidFill>
                  <a:srgbClr val="97E791"/>
                </a:solidFill>
              </a:rPr>
              <a:t> inicialmente para formar una solución que contenga Po(II)</a:t>
            </a:r>
          </a:p>
          <a:p>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287016" y="179249"/>
            <a:ext cx="8856984" cy="6678751"/>
          </a:xfrm>
          <a:prstGeom prst="rect">
            <a:avLst/>
          </a:prstGeom>
          <a:noFill/>
        </p:spPr>
        <p:txBody>
          <a:bodyPr wrap="square" rtlCol="0">
            <a:spAutoFit/>
          </a:bodyPr>
          <a:lstStyle/>
          <a:p>
            <a:r>
              <a:rPr lang="es-MX" sz="2800" dirty="0" smtClean="0">
                <a:solidFill>
                  <a:srgbClr val="92D050"/>
                </a:solidFill>
              </a:rPr>
              <a:t>Isótopos</a:t>
            </a:r>
          </a:p>
          <a:p>
            <a:endParaRPr lang="es-MX" sz="2800" dirty="0" smtClean="0">
              <a:solidFill>
                <a:srgbClr val="92D050"/>
              </a:solidFill>
            </a:endParaRPr>
          </a:p>
          <a:p>
            <a:endParaRPr lang="es-MX" dirty="0" smtClean="0">
              <a:solidFill>
                <a:srgbClr val="92D050"/>
              </a:solidFill>
            </a:endParaRPr>
          </a:p>
          <a:p>
            <a:endParaRPr lang="es-MX" dirty="0" smtClean="0"/>
          </a:p>
          <a:p>
            <a:r>
              <a:rPr lang="es-MX" sz="2400" dirty="0" smtClean="0">
                <a:solidFill>
                  <a:srgbClr val="97E791"/>
                </a:solidFill>
              </a:rPr>
              <a:t> Hay 27 isótopos de polonio, con un número de masa atómica desde el 192 hasta el 218. </a:t>
            </a:r>
          </a:p>
          <a:p>
            <a:r>
              <a:rPr lang="es-MX" sz="2400" dirty="0" smtClean="0">
                <a:solidFill>
                  <a:srgbClr val="97E791"/>
                </a:solidFill>
              </a:rPr>
              <a:t>El polonio 210 es el único que está disponible en la naturaleza y es muy difícil de manejar. Actualmente se emplea en centrales nucleares y centros de investigación atómica. </a:t>
            </a:r>
          </a:p>
          <a:p>
            <a:r>
              <a:rPr lang="es-MX" sz="2400" dirty="0" smtClean="0">
                <a:solidFill>
                  <a:srgbClr val="97E791"/>
                </a:solidFill>
              </a:rPr>
              <a:t>En cantidades muy </a:t>
            </a:r>
            <a:r>
              <a:rPr lang="es-MX" sz="2400" smtClean="0">
                <a:solidFill>
                  <a:srgbClr val="97E791"/>
                </a:solidFill>
              </a:rPr>
              <a:t>reducidas </a:t>
            </a:r>
            <a:r>
              <a:rPr lang="es-MX" sz="2400" smtClean="0">
                <a:solidFill>
                  <a:srgbClr val="97E791"/>
                </a:solidFill>
              </a:rPr>
              <a:t>está </a:t>
            </a:r>
            <a:r>
              <a:rPr lang="es-MX" sz="2400" dirty="0" smtClean="0">
                <a:solidFill>
                  <a:srgbClr val="97E791"/>
                </a:solidFill>
              </a:rPr>
              <a:t>presente cigarrillos, </a:t>
            </a:r>
            <a:r>
              <a:rPr lang="es-MX" sz="2400" smtClean="0">
                <a:solidFill>
                  <a:srgbClr val="97E791"/>
                </a:solidFill>
              </a:rPr>
              <a:t>por </a:t>
            </a:r>
            <a:r>
              <a:rPr lang="es-MX" sz="2400" smtClean="0">
                <a:solidFill>
                  <a:srgbClr val="97E791"/>
                </a:solidFill>
              </a:rPr>
              <a:t>esto, </a:t>
            </a:r>
            <a:r>
              <a:rPr lang="es-MX" sz="2400" dirty="0" smtClean="0">
                <a:solidFill>
                  <a:srgbClr val="97E791"/>
                </a:solidFill>
              </a:rPr>
              <a:t>el polonio  210, es una sustancia conocida por ser la responsable del uno por ciento de casos de cáncer de pulmón cada año en Estados Unidos, lo que equivale a 11.700 muertes. </a:t>
            </a:r>
          </a:p>
          <a:p>
            <a:pPr lvl="0"/>
            <a:r>
              <a:rPr lang="es-MX" sz="2400" dirty="0" smtClean="0">
                <a:solidFill>
                  <a:srgbClr val="97E791"/>
                </a:solidFill>
              </a:rPr>
              <a:t>Además, el polonio 210 fue la sustancia utilizada para envenenar al ruso  Alexander </a:t>
            </a:r>
            <a:r>
              <a:rPr lang="es-MX" sz="2400" dirty="0" err="1" smtClean="0">
                <a:solidFill>
                  <a:srgbClr val="97E791"/>
                </a:solidFill>
              </a:rPr>
              <a:t>Litvinenko</a:t>
            </a:r>
            <a:r>
              <a:rPr lang="es-MX" sz="2400" dirty="0" smtClean="0">
                <a:solidFill>
                  <a:srgbClr val="97E791"/>
                </a:solidFill>
              </a:rPr>
              <a:t> , uno de los  </a:t>
            </a:r>
            <a:r>
              <a:rPr lang="es-ES" sz="2400" dirty="0" smtClean="0">
                <a:solidFill>
                  <a:srgbClr val="97E791"/>
                </a:solidFill>
              </a:rPr>
              <a:t>máximos opositores del presidente ruso Vladímir Putin</a:t>
            </a:r>
            <a:endParaRPr lang="es-MX" sz="2400" dirty="0" smtClean="0">
              <a:solidFill>
                <a:srgbClr val="97E791"/>
              </a:solidFill>
            </a:endParaRPr>
          </a:p>
          <a:p>
            <a:r>
              <a:rPr lang="es-MX" sz="2400" dirty="0" smtClean="0">
                <a:solidFill>
                  <a:srgbClr val="97E791"/>
                </a:solidFill>
              </a:rPr>
              <a:t>Esto acabó con su vida en el 2006.</a:t>
            </a:r>
            <a:r>
              <a:rPr lang="es-ES" sz="2400" dirty="0" smtClean="0">
                <a:solidFill>
                  <a:srgbClr val="97E791"/>
                </a:solidFill>
              </a:rPr>
              <a:t> </a:t>
            </a:r>
            <a:endParaRPr lang="es-MX" sz="2400" dirty="0" smtClean="0">
              <a:solidFill>
                <a:srgbClr val="97E791"/>
              </a:solidFill>
            </a:endParaRPr>
          </a:p>
          <a:p>
            <a:endParaRPr lang="es-MX" sz="2400" dirty="0">
              <a:solidFill>
                <a:srgbClr val="97E79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2280" y="0"/>
            <a:ext cx="1707914" cy="1576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395536" y="1052736"/>
            <a:ext cx="6624736" cy="5262979"/>
          </a:xfrm>
          <a:prstGeom prst="rect">
            <a:avLst/>
          </a:prstGeom>
          <a:noFill/>
        </p:spPr>
        <p:txBody>
          <a:bodyPr wrap="square" rtlCol="0">
            <a:spAutoFit/>
          </a:bodyPr>
          <a:lstStyle/>
          <a:p>
            <a:pPr marL="285750" indent="-285750">
              <a:buFont typeface="Arial" pitchFamily="34" charset="0"/>
              <a:buChar char="•"/>
            </a:pPr>
            <a:r>
              <a:rPr lang="es-MX" sz="2400" dirty="0">
                <a:solidFill>
                  <a:srgbClr val="97E791"/>
                </a:solidFill>
              </a:rPr>
              <a:t>Mezclado o aleado con berilio es una fuente de neutrones. </a:t>
            </a:r>
            <a:endParaRPr lang="es-MX" sz="2400" dirty="0" smtClean="0">
              <a:solidFill>
                <a:srgbClr val="97E791"/>
              </a:solidFill>
            </a:endParaRPr>
          </a:p>
          <a:p>
            <a:pPr marL="285750" indent="-285750">
              <a:buFont typeface="Arial" pitchFamily="34" charset="0"/>
              <a:buChar char="•"/>
            </a:pPr>
            <a:endParaRPr lang="es-MX" sz="2400" dirty="0" smtClean="0">
              <a:solidFill>
                <a:srgbClr val="97E791"/>
              </a:solidFill>
            </a:endParaRPr>
          </a:p>
          <a:p>
            <a:pPr marL="285750" indent="-285750">
              <a:buFont typeface="Arial" pitchFamily="34" charset="0"/>
              <a:buChar char="•"/>
            </a:pPr>
            <a:r>
              <a:rPr lang="es-MX" sz="2400" dirty="0" smtClean="0">
                <a:solidFill>
                  <a:srgbClr val="97E791"/>
                </a:solidFill>
              </a:rPr>
              <a:t>Se </a:t>
            </a:r>
            <a:r>
              <a:rPr lang="es-MX" sz="2400" dirty="0">
                <a:solidFill>
                  <a:srgbClr val="97E791"/>
                </a:solidFill>
              </a:rPr>
              <a:t>emplea en cepillos para eliminar el polvo de películas fotográficas. </a:t>
            </a:r>
            <a:endParaRPr lang="es-MX" sz="2400" dirty="0" smtClean="0">
              <a:solidFill>
                <a:srgbClr val="97E791"/>
              </a:solidFill>
            </a:endParaRPr>
          </a:p>
          <a:p>
            <a:pPr marL="285750" indent="-285750">
              <a:buFont typeface="Arial" pitchFamily="34" charset="0"/>
              <a:buChar char="•"/>
            </a:pPr>
            <a:endParaRPr lang="es-MX" sz="2400" dirty="0">
              <a:solidFill>
                <a:srgbClr val="97E791"/>
              </a:solidFill>
            </a:endParaRPr>
          </a:p>
          <a:p>
            <a:pPr marL="285750" indent="-285750">
              <a:buFont typeface="Arial" pitchFamily="34" charset="0"/>
              <a:buChar char="•"/>
            </a:pPr>
            <a:r>
              <a:rPr lang="es-MX" sz="2400" dirty="0">
                <a:solidFill>
                  <a:srgbClr val="97E791"/>
                </a:solidFill>
              </a:rPr>
              <a:t>Se utiliza en fuentes termoeléctricas ligeras para satélites espaciales, ya que casi toda la radiación alfa que emite es atrapada por la propia fuente sólida y por el contenedor. </a:t>
            </a:r>
            <a:endParaRPr lang="es-MX" sz="2400" dirty="0" smtClean="0">
              <a:solidFill>
                <a:srgbClr val="97E791"/>
              </a:solidFill>
            </a:endParaRPr>
          </a:p>
          <a:p>
            <a:pPr marL="285750" indent="-285750">
              <a:buFont typeface="Arial" pitchFamily="34" charset="0"/>
              <a:buChar char="•"/>
            </a:pPr>
            <a:endParaRPr lang="es-MX" sz="2400" dirty="0">
              <a:solidFill>
                <a:srgbClr val="97E791"/>
              </a:solidFill>
            </a:endParaRPr>
          </a:p>
          <a:p>
            <a:pPr marL="285750" indent="-285750">
              <a:buFont typeface="Arial" pitchFamily="34" charset="0"/>
              <a:buChar char="•"/>
            </a:pPr>
            <a:r>
              <a:rPr lang="es-MX" sz="2400" dirty="0" smtClean="0">
                <a:solidFill>
                  <a:srgbClr val="97E791"/>
                </a:solidFill>
              </a:rPr>
              <a:t>El Po 210 se </a:t>
            </a:r>
            <a:r>
              <a:rPr lang="es-MX" sz="2400" dirty="0">
                <a:solidFill>
                  <a:srgbClr val="97E791"/>
                </a:solidFill>
              </a:rPr>
              <a:t>emplea en algunas técnicas de fotografía.</a:t>
            </a:r>
          </a:p>
          <a:p>
            <a:pPr marL="285750" indent="-285750">
              <a:buFont typeface="Arial" pitchFamily="34" charset="0"/>
              <a:buChar char="•"/>
            </a:pPr>
            <a:endParaRPr lang="es-MX" sz="2400" dirty="0">
              <a:solidFill>
                <a:schemeClr val="accent6">
                  <a:lumMod val="75000"/>
                </a:schemeClr>
              </a:solidFill>
              <a:latin typeface="Comic Sans MS" pitchFamily="66" charset="0"/>
            </a:endParaRPr>
          </a:p>
        </p:txBody>
      </p:sp>
      <p:sp>
        <p:nvSpPr>
          <p:cNvPr id="4" name="3 CuadroTexto"/>
          <p:cNvSpPr txBox="1"/>
          <p:nvPr/>
        </p:nvSpPr>
        <p:spPr>
          <a:xfrm>
            <a:off x="467544" y="332656"/>
            <a:ext cx="4752528" cy="523220"/>
          </a:xfrm>
          <a:prstGeom prst="rect">
            <a:avLst/>
          </a:prstGeom>
          <a:noFill/>
        </p:spPr>
        <p:txBody>
          <a:bodyPr wrap="square" rtlCol="0">
            <a:spAutoFit/>
          </a:bodyPr>
          <a:lstStyle/>
          <a:p>
            <a:r>
              <a:rPr lang="es-MX" sz="2800" dirty="0" smtClean="0">
                <a:solidFill>
                  <a:srgbClr val="92D050"/>
                </a:solidFill>
              </a:rPr>
              <a:t>Aplicaciones</a:t>
            </a:r>
            <a:endParaRPr lang="es-MX" sz="2800" dirty="0">
              <a:solidFill>
                <a:srgbClr val="92D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2" name="1 CuadroTexto"/>
          <p:cNvSpPr txBox="1"/>
          <p:nvPr/>
        </p:nvSpPr>
        <p:spPr>
          <a:xfrm>
            <a:off x="179512" y="260648"/>
            <a:ext cx="8964488" cy="4062651"/>
          </a:xfrm>
          <a:prstGeom prst="rect">
            <a:avLst/>
          </a:prstGeom>
          <a:noFill/>
        </p:spPr>
        <p:txBody>
          <a:bodyPr wrap="square" rtlCol="0">
            <a:spAutoFit/>
          </a:bodyPr>
          <a:lstStyle/>
          <a:p>
            <a:r>
              <a:rPr lang="es-MX" sz="2400" dirty="0" smtClean="0">
                <a:solidFill>
                  <a:srgbClr val="97E791"/>
                </a:solidFill>
              </a:rPr>
              <a:t>Reacciones del O</a:t>
            </a:r>
            <a:r>
              <a:rPr lang="es-MX" sz="2400" baseline="-25000" dirty="0" smtClean="0">
                <a:solidFill>
                  <a:srgbClr val="97E791"/>
                </a:solidFill>
              </a:rPr>
              <a:t>2</a:t>
            </a:r>
            <a:r>
              <a:rPr lang="es-MX" sz="2400" dirty="0" smtClean="0">
                <a:solidFill>
                  <a:srgbClr val="97E791"/>
                </a:solidFill>
              </a:rPr>
              <a:t> con metales:</a:t>
            </a:r>
          </a:p>
          <a:p>
            <a:r>
              <a:rPr lang="es-MX" sz="2400" b="1" dirty="0" smtClean="0">
                <a:solidFill>
                  <a:srgbClr val="97E791"/>
                </a:solidFill>
              </a:rPr>
              <a:t>Grupo 1</a:t>
            </a:r>
          </a:p>
          <a:p>
            <a:r>
              <a:rPr lang="es-MX" sz="2400" dirty="0" smtClean="0">
                <a:solidFill>
                  <a:srgbClr val="92D050"/>
                </a:solidFill>
              </a:rPr>
              <a:t>4Li(s) + O</a:t>
            </a:r>
            <a:r>
              <a:rPr lang="es-MX" sz="2400" baseline="-25000" dirty="0" smtClean="0">
                <a:solidFill>
                  <a:srgbClr val="92D050"/>
                </a:solidFill>
              </a:rPr>
              <a:t>2</a:t>
            </a:r>
            <a:r>
              <a:rPr lang="es-MX" sz="2400" dirty="0" smtClean="0">
                <a:solidFill>
                  <a:srgbClr val="92D050"/>
                </a:solidFill>
              </a:rPr>
              <a:t>(g) → 2 Li</a:t>
            </a:r>
            <a:r>
              <a:rPr lang="es-MX" sz="2400" baseline="-25000" dirty="0" smtClean="0">
                <a:solidFill>
                  <a:srgbClr val="92D050"/>
                </a:solidFill>
              </a:rPr>
              <a:t>2</a:t>
            </a:r>
            <a:r>
              <a:rPr lang="es-MX" sz="2400" dirty="0" smtClean="0">
                <a:solidFill>
                  <a:srgbClr val="92D050"/>
                </a:solidFill>
              </a:rPr>
              <a:t>O(s) </a:t>
            </a:r>
            <a:r>
              <a:rPr lang="es-MX" sz="2400" dirty="0" smtClean="0">
                <a:solidFill>
                  <a:srgbClr val="97E791"/>
                </a:solidFill>
              </a:rPr>
              <a:t>oxido de litio. </a:t>
            </a:r>
          </a:p>
          <a:p>
            <a:endParaRPr lang="es-MX" sz="2400" dirty="0" smtClean="0">
              <a:solidFill>
                <a:srgbClr val="97E791"/>
              </a:solidFill>
            </a:endParaRPr>
          </a:p>
          <a:p>
            <a:r>
              <a:rPr lang="es-MX" sz="2400" dirty="0" smtClean="0">
                <a:solidFill>
                  <a:srgbClr val="92D050"/>
                </a:solidFill>
              </a:rPr>
              <a:t>2Na(s) + O</a:t>
            </a:r>
            <a:r>
              <a:rPr lang="es-MX" sz="2400" baseline="-25000" dirty="0" smtClean="0">
                <a:solidFill>
                  <a:srgbClr val="92D050"/>
                </a:solidFill>
              </a:rPr>
              <a:t>2</a:t>
            </a:r>
            <a:r>
              <a:rPr lang="es-MX" sz="2400" dirty="0" smtClean="0">
                <a:solidFill>
                  <a:srgbClr val="92D050"/>
                </a:solidFill>
              </a:rPr>
              <a:t>(g) →  Na</a:t>
            </a:r>
            <a:r>
              <a:rPr lang="es-MX" sz="2400" baseline="-25000" dirty="0" smtClean="0">
                <a:solidFill>
                  <a:srgbClr val="92D050"/>
                </a:solidFill>
              </a:rPr>
              <a:t>2</a:t>
            </a:r>
            <a:r>
              <a:rPr lang="es-MX" sz="2400" dirty="0" smtClean="0">
                <a:solidFill>
                  <a:srgbClr val="92D050"/>
                </a:solidFill>
              </a:rPr>
              <a:t>O</a:t>
            </a:r>
            <a:r>
              <a:rPr lang="es-MX" sz="2400" baseline="-25000" dirty="0" smtClean="0">
                <a:solidFill>
                  <a:srgbClr val="92D050"/>
                </a:solidFill>
              </a:rPr>
              <a:t>2</a:t>
            </a:r>
            <a:r>
              <a:rPr lang="es-MX" sz="2400" dirty="0" smtClean="0">
                <a:solidFill>
                  <a:srgbClr val="92D050"/>
                </a:solidFill>
              </a:rPr>
              <a:t> (s) </a:t>
            </a:r>
            <a:r>
              <a:rPr lang="es-MX" sz="2400" dirty="0" smtClean="0">
                <a:solidFill>
                  <a:srgbClr val="97E791"/>
                </a:solidFill>
              </a:rPr>
              <a:t>peróxido de sodio.</a:t>
            </a:r>
          </a:p>
          <a:p>
            <a:endParaRPr lang="es-MX" sz="2400" dirty="0" smtClean="0">
              <a:solidFill>
                <a:srgbClr val="97E791"/>
              </a:solidFill>
            </a:endParaRPr>
          </a:p>
          <a:p>
            <a:r>
              <a:rPr lang="es-MX" sz="2400" dirty="0" smtClean="0">
                <a:solidFill>
                  <a:srgbClr val="92D050"/>
                </a:solidFill>
              </a:rPr>
              <a:t>K(s) + O</a:t>
            </a:r>
            <a:r>
              <a:rPr lang="es-MX" sz="2400" baseline="-25000" dirty="0" smtClean="0">
                <a:solidFill>
                  <a:srgbClr val="92D050"/>
                </a:solidFill>
              </a:rPr>
              <a:t>2</a:t>
            </a:r>
            <a:r>
              <a:rPr lang="es-MX" sz="2400" dirty="0" smtClean="0">
                <a:solidFill>
                  <a:srgbClr val="92D050"/>
                </a:solidFill>
              </a:rPr>
              <a:t>(g) →  KO</a:t>
            </a:r>
            <a:r>
              <a:rPr lang="es-MX" sz="2400" baseline="-25000" dirty="0" smtClean="0">
                <a:solidFill>
                  <a:srgbClr val="92D050"/>
                </a:solidFill>
              </a:rPr>
              <a:t>2</a:t>
            </a:r>
            <a:r>
              <a:rPr lang="es-MX" sz="2400" dirty="0" smtClean="0">
                <a:solidFill>
                  <a:srgbClr val="92D050"/>
                </a:solidFill>
              </a:rPr>
              <a:t> (s) </a:t>
            </a:r>
            <a:r>
              <a:rPr lang="es-MX" sz="2400" dirty="0" err="1" smtClean="0">
                <a:solidFill>
                  <a:srgbClr val="97E791"/>
                </a:solidFill>
              </a:rPr>
              <a:t>superóxido</a:t>
            </a:r>
            <a:r>
              <a:rPr lang="es-MX" sz="2400" dirty="0" smtClean="0">
                <a:solidFill>
                  <a:srgbClr val="97E791"/>
                </a:solidFill>
              </a:rPr>
              <a:t> de potasio.  </a:t>
            </a:r>
          </a:p>
          <a:p>
            <a:endParaRPr lang="es-MX" sz="2400" b="1" dirty="0" smtClean="0">
              <a:solidFill>
                <a:srgbClr val="97E791"/>
              </a:solidFill>
            </a:endParaRPr>
          </a:p>
          <a:p>
            <a:r>
              <a:rPr lang="es-MX" sz="2400" b="1" dirty="0" smtClean="0">
                <a:solidFill>
                  <a:srgbClr val="97E791"/>
                </a:solidFill>
              </a:rPr>
              <a:t>Grupo 2</a:t>
            </a:r>
          </a:p>
          <a:p>
            <a:r>
              <a:rPr lang="es-MX" sz="2400" dirty="0" smtClean="0">
                <a:solidFill>
                  <a:srgbClr val="92D050"/>
                </a:solidFill>
              </a:rPr>
              <a:t>2M (s) + O</a:t>
            </a:r>
            <a:r>
              <a:rPr lang="es-MX" sz="2400" baseline="-25000" dirty="0" smtClean="0">
                <a:solidFill>
                  <a:srgbClr val="92D050"/>
                </a:solidFill>
              </a:rPr>
              <a:t>2</a:t>
            </a:r>
            <a:r>
              <a:rPr lang="es-MX" sz="2400" dirty="0" smtClean="0">
                <a:solidFill>
                  <a:srgbClr val="92D050"/>
                </a:solidFill>
              </a:rPr>
              <a:t>(g) → 2 (M </a:t>
            </a:r>
            <a:r>
              <a:rPr lang="es-MX" sz="2400" baseline="30000" dirty="0" smtClean="0">
                <a:solidFill>
                  <a:srgbClr val="92D050"/>
                </a:solidFill>
              </a:rPr>
              <a:t>2+</a:t>
            </a:r>
            <a:r>
              <a:rPr lang="es-MX" sz="2400" dirty="0" smtClean="0">
                <a:solidFill>
                  <a:srgbClr val="92D050"/>
                </a:solidFill>
              </a:rPr>
              <a:t>, O</a:t>
            </a:r>
            <a:r>
              <a:rPr lang="es-MX" sz="2400" baseline="30000" dirty="0" smtClean="0">
                <a:solidFill>
                  <a:srgbClr val="92D050"/>
                </a:solidFill>
              </a:rPr>
              <a:t>2-</a:t>
            </a:r>
            <a:r>
              <a:rPr lang="es-MX" sz="2400" dirty="0" smtClean="0">
                <a:solidFill>
                  <a:srgbClr val="92D050"/>
                </a:solidFill>
              </a:rPr>
              <a:t> ) (s)  </a:t>
            </a:r>
            <a:r>
              <a:rPr lang="es-MX" sz="2400" dirty="0" smtClean="0">
                <a:solidFill>
                  <a:srgbClr val="97E791"/>
                </a:solidFill>
              </a:rPr>
              <a:t>Donde M es Be, Mg, Ca, Sr, Ba</a:t>
            </a:r>
          </a:p>
          <a:p>
            <a:endParaRPr lang="es-MX" dirty="0" smtClean="0">
              <a:solidFill>
                <a:srgbClr val="97E791"/>
              </a:solidFill>
            </a:endParaRPr>
          </a:p>
        </p:txBody>
      </p:sp>
      <p:sp>
        <p:nvSpPr>
          <p:cNvPr id="5" name="4 CuadroTexto"/>
          <p:cNvSpPr txBox="1"/>
          <p:nvPr/>
        </p:nvSpPr>
        <p:spPr>
          <a:xfrm>
            <a:off x="179512" y="4077072"/>
            <a:ext cx="5616624" cy="2523768"/>
          </a:xfrm>
          <a:prstGeom prst="rect">
            <a:avLst/>
          </a:prstGeom>
          <a:noFill/>
        </p:spPr>
        <p:txBody>
          <a:bodyPr wrap="square" rtlCol="0">
            <a:spAutoFit/>
          </a:bodyPr>
          <a:lstStyle/>
          <a:p>
            <a:r>
              <a:rPr lang="es-MX" sz="2400" b="1" dirty="0" smtClean="0">
                <a:solidFill>
                  <a:srgbClr val="97E791"/>
                </a:solidFill>
              </a:rPr>
              <a:t>Reacciones con los no metales: </a:t>
            </a:r>
          </a:p>
          <a:p>
            <a:r>
              <a:rPr lang="es-MX" sz="2400" dirty="0" smtClean="0">
                <a:solidFill>
                  <a:srgbClr val="92D050"/>
                </a:solidFill>
              </a:rPr>
              <a:t>2C(s) +O</a:t>
            </a:r>
            <a:r>
              <a:rPr lang="es-MX" sz="2400" baseline="-25000" dirty="0" smtClean="0">
                <a:solidFill>
                  <a:srgbClr val="92D050"/>
                </a:solidFill>
              </a:rPr>
              <a:t>2</a:t>
            </a:r>
            <a:r>
              <a:rPr lang="es-MX" sz="2400" dirty="0" smtClean="0">
                <a:solidFill>
                  <a:srgbClr val="92D050"/>
                </a:solidFill>
              </a:rPr>
              <a:t>(g) → 2 CO (s) </a:t>
            </a:r>
            <a:r>
              <a:rPr lang="es-MX" sz="2400" dirty="0" smtClean="0">
                <a:solidFill>
                  <a:srgbClr val="97E791"/>
                </a:solidFill>
              </a:rPr>
              <a:t>Monóxido de carbono.</a:t>
            </a:r>
          </a:p>
          <a:p>
            <a:endParaRPr lang="es-MX" sz="2400" dirty="0" smtClean="0">
              <a:solidFill>
                <a:srgbClr val="97E791"/>
              </a:solidFill>
            </a:endParaRPr>
          </a:p>
          <a:p>
            <a:r>
              <a:rPr lang="es-MX" sz="2400" dirty="0" smtClean="0">
                <a:solidFill>
                  <a:srgbClr val="92D050"/>
                </a:solidFill>
              </a:rPr>
              <a:t>C(s) +O</a:t>
            </a:r>
            <a:r>
              <a:rPr lang="es-MX" sz="2400" baseline="-25000" dirty="0" smtClean="0">
                <a:solidFill>
                  <a:srgbClr val="92D050"/>
                </a:solidFill>
              </a:rPr>
              <a:t>2</a:t>
            </a:r>
            <a:r>
              <a:rPr lang="es-MX" sz="2400" dirty="0" smtClean="0">
                <a:solidFill>
                  <a:srgbClr val="92D050"/>
                </a:solidFill>
              </a:rPr>
              <a:t>(g) →  CO </a:t>
            </a:r>
            <a:r>
              <a:rPr lang="es-MX" sz="2400" baseline="-25000" dirty="0" smtClean="0">
                <a:solidFill>
                  <a:srgbClr val="92D050"/>
                </a:solidFill>
              </a:rPr>
              <a:t>2</a:t>
            </a:r>
            <a:r>
              <a:rPr lang="es-MX" sz="2400" dirty="0" smtClean="0">
                <a:solidFill>
                  <a:srgbClr val="92D050"/>
                </a:solidFill>
              </a:rPr>
              <a:t>(g)</a:t>
            </a:r>
            <a:r>
              <a:rPr lang="es-MX" sz="2400" dirty="0" smtClean="0">
                <a:solidFill>
                  <a:srgbClr val="97E791"/>
                </a:solidFill>
              </a:rPr>
              <a:t> Dióxido de carbono.</a:t>
            </a:r>
            <a:endParaRPr lang="es-MX" sz="2000" dirty="0" smtClean="0">
              <a:solidFill>
                <a:srgbClr val="97E791"/>
              </a:solidFill>
            </a:endParaRPr>
          </a:p>
          <a:p>
            <a:r>
              <a:rPr lang="es-MX" sz="2000" dirty="0" smtClean="0">
                <a:solidFill>
                  <a:srgbClr val="92D050"/>
                </a:solidFill>
              </a:rPr>
              <a:t> </a:t>
            </a:r>
            <a:endParaRPr lang="es-MX" dirty="0" smtClean="0">
              <a:solidFill>
                <a:srgbClr val="92D050"/>
              </a:solidFill>
            </a:endParaRPr>
          </a:p>
          <a:p>
            <a:endParaRPr lang="es-MX" dirty="0"/>
          </a:p>
        </p:txBody>
      </p:sp>
      <p:pic>
        <p:nvPicPr>
          <p:cNvPr id="6146" name="Picture 2" descr="http://noincineraciontenerife.com/album/images_noticias/torres%20unelco%20fasnia/1.jpg"/>
          <p:cNvPicPr>
            <a:picLocks noChangeAspect="1" noChangeArrowheads="1"/>
          </p:cNvPicPr>
          <p:nvPr/>
        </p:nvPicPr>
        <p:blipFill>
          <a:blip r:embed="rId3" cstate="print"/>
          <a:srcRect/>
          <a:stretch>
            <a:fillRect/>
          </a:stretch>
        </p:blipFill>
        <p:spPr bwMode="auto">
          <a:xfrm>
            <a:off x="6191746" y="908720"/>
            <a:ext cx="2952254" cy="1960297"/>
          </a:xfrm>
          <a:prstGeom prst="rect">
            <a:avLst/>
          </a:prstGeom>
          <a:noFill/>
        </p:spPr>
      </p:pic>
      <p:pic>
        <p:nvPicPr>
          <p:cNvPr id="6148" name="Picture 4" descr="http://t1.gstatic.com/images?q=tbn:ANd9GcTgTKHiOkUFzc-TSTU6JVEn7RyFLmYI0eEVt_meK-_nzCa3mPBd"/>
          <p:cNvPicPr>
            <a:picLocks noChangeAspect="1" noChangeArrowheads="1"/>
          </p:cNvPicPr>
          <p:nvPr/>
        </p:nvPicPr>
        <p:blipFill>
          <a:blip r:embed="rId4" cstate="print"/>
          <a:srcRect/>
          <a:stretch>
            <a:fillRect/>
          </a:stretch>
        </p:blipFill>
        <p:spPr bwMode="auto">
          <a:xfrm>
            <a:off x="6516216" y="4293096"/>
            <a:ext cx="2466975" cy="18478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2" name="1 Título"/>
          <p:cNvSpPr>
            <a:spLocks noGrp="1"/>
          </p:cNvSpPr>
          <p:nvPr>
            <p:ph type="title"/>
          </p:nvPr>
        </p:nvSpPr>
        <p:spPr>
          <a:xfrm>
            <a:off x="179512" y="188640"/>
            <a:ext cx="3178696" cy="1143000"/>
          </a:xfrm>
        </p:spPr>
        <p:txBody>
          <a:bodyPr/>
          <a:lstStyle/>
          <a:p>
            <a:r>
              <a:rPr lang="es-MX" dirty="0" smtClean="0">
                <a:solidFill>
                  <a:srgbClr val="92D050"/>
                </a:solidFill>
              </a:rPr>
              <a:t>Ozono ,O</a:t>
            </a:r>
            <a:r>
              <a:rPr lang="es-MX" baseline="-25000" dirty="0" smtClean="0">
                <a:solidFill>
                  <a:srgbClr val="92D050"/>
                </a:solidFill>
              </a:rPr>
              <a:t>3 </a:t>
            </a:r>
            <a:endParaRPr lang="es-MX" dirty="0">
              <a:solidFill>
                <a:srgbClr val="92D050"/>
              </a:solidFill>
            </a:endParaRPr>
          </a:p>
        </p:txBody>
      </p:sp>
      <p:sp>
        <p:nvSpPr>
          <p:cNvPr id="3" name="2 Marcador de contenido"/>
          <p:cNvSpPr>
            <a:spLocks noGrp="1"/>
          </p:cNvSpPr>
          <p:nvPr>
            <p:ph idx="1"/>
          </p:nvPr>
        </p:nvSpPr>
        <p:spPr>
          <a:xfrm>
            <a:off x="251520" y="1196752"/>
            <a:ext cx="8892480" cy="4525963"/>
          </a:xfrm>
        </p:spPr>
        <p:txBody>
          <a:bodyPr>
            <a:normAutofit/>
          </a:bodyPr>
          <a:lstStyle/>
          <a:p>
            <a:pPr>
              <a:buNone/>
            </a:pPr>
            <a:r>
              <a:rPr lang="es-MX" sz="2400" dirty="0" smtClean="0">
                <a:solidFill>
                  <a:srgbClr val="97E791"/>
                </a:solidFill>
              </a:rPr>
              <a:t>    Es una </a:t>
            </a:r>
            <a:r>
              <a:rPr lang="es-MX" sz="2400" dirty="0" err="1" smtClean="0">
                <a:solidFill>
                  <a:srgbClr val="97E791"/>
                </a:solidFill>
              </a:rPr>
              <a:t>alótropo</a:t>
            </a:r>
            <a:r>
              <a:rPr lang="es-MX" sz="2400" dirty="0" smtClean="0">
                <a:solidFill>
                  <a:srgbClr val="97E791"/>
                </a:solidFill>
              </a:rPr>
              <a:t> termodinámicamente inestable del oxígeno.</a:t>
            </a:r>
          </a:p>
          <a:p>
            <a:pPr algn="ctr">
              <a:buNone/>
            </a:pPr>
            <a:r>
              <a:rPr lang="pt-BR" sz="2400" dirty="0" smtClean="0">
                <a:solidFill>
                  <a:srgbClr val="97E791"/>
                </a:solidFill>
              </a:rPr>
              <a:t>   </a:t>
            </a:r>
            <a:r>
              <a:rPr lang="pt-BR" sz="2400" dirty="0" smtClean="0">
                <a:solidFill>
                  <a:srgbClr val="92D050"/>
                </a:solidFill>
              </a:rPr>
              <a:t>3O</a:t>
            </a:r>
            <a:r>
              <a:rPr lang="pt-BR" sz="2400" baseline="-25000" dirty="0" smtClean="0">
                <a:solidFill>
                  <a:srgbClr val="92D050"/>
                </a:solidFill>
              </a:rPr>
              <a:t>2</a:t>
            </a:r>
            <a:r>
              <a:rPr lang="pt-BR" sz="2400" dirty="0" smtClean="0">
                <a:solidFill>
                  <a:srgbClr val="92D050"/>
                </a:solidFill>
              </a:rPr>
              <a:t> → 2O</a:t>
            </a:r>
            <a:r>
              <a:rPr lang="pt-BR" sz="2400" baseline="-25000" dirty="0" smtClean="0">
                <a:solidFill>
                  <a:srgbClr val="92D050"/>
                </a:solidFill>
              </a:rPr>
              <a:t>3</a:t>
            </a:r>
            <a:r>
              <a:rPr lang="pt-BR" sz="2400" dirty="0" smtClean="0">
                <a:solidFill>
                  <a:srgbClr val="92D050"/>
                </a:solidFill>
              </a:rPr>
              <a:t>  </a:t>
            </a:r>
            <a:r>
              <a:rPr lang="pt-BR" sz="2400" dirty="0" smtClean="0">
                <a:solidFill>
                  <a:srgbClr val="97E791"/>
                </a:solidFill>
              </a:rPr>
              <a:t>ΔGº</a:t>
            </a:r>
            <a:r>
              <a:rPr lang="pt-BR" sz="2400" baseline="-25000" dirty="0" smtClean="0">
                <a:solidFill>
                  <a:srgbClr val="97E791"/>
                </a:solidFill>
              </a:rPr>
              <a:t>f</a:t>
            </a:r>
            <a:r>
              <a:rPr lang="pt-BR" sz="2400" dirty="0" smtClean="0">
                <a:solidFill>
                  <a:srgbClr val="97E791"/>
                </a:solidFill>
              </a:rPr>
              <a:t> = 163 </a:t>
            </a:r>
            <a:r>
              <a:rPr lang="pt-BR" sz="2400" dirty="0" err="1" smtClean="0">
                <a:solidFill>
                  <a:srgbClr val="97E791"/>
                </a:solidFill>
              </a:rPr>
              <a:t>kJmol</a:t>
            </a:r>
            <a:r>
              <a:rPr lang="pt-BR" sz="2400" baseline="30000" dirty="0" smtClean="0">
                <a:solidFill>
                  <a:srgbClr val="97E791"/>
                </a:solidFill>
              </a:rPr>
              <a:t>-1</a:t>
            </a:r>
          </a:p>
          <a:p>
            <a:pPr>
              <a:buNone/>
            </a:pPr>
            <a:endParaRPr lang="pt-BR" sz="2400" baseline="30000" dirty="0" smtClean="0">
              <a:solidFill>
                <a:srgbClr val="97E791"/>
              </a:solidFill>
            </a:endParaRPr>
          </a:p>
          <a:p>
            <a:pPr>
              <a:buNone/>
            </a:pPr>
            <a:r>
              <a:rPr lang="es-MX" sz="2400" dirty="0" smtClean="0">
                <a:solidFill>
                  <a:srgbClr val="97E791"/>
                </a:solidFill>
              </a:rPr>
              <a:t>     Se produce en zonas con un alto voltaje (fotocopiadoras, impresoras láser, </a:t>
            </a:r>
            <a:r>
              <a:rPr lang="es-MX" sz="2400" dirty="0" err="1" smtClean="0">
                <a:solidFill>
                  <a:srgbClr val="97E791"/>
                </a:solidFill>
              </a:rPr>
              <a:t>etc</a:t>
            </a:r>
            <a:r>
              <a:rPr lang="es-MX" sz="2400" dirty="0" smtClean="0">
                <a:solidFill>
                  <a:srgbClr val="97E791"/>
                </a:solidFill>
              </a:rPr>
              <a:t>) .</a:t>
            </a:r>
          </a:p>
          <a:p>
            <a:pPr>
              <a:buNone/>
            </a:pPr>
            <a:endParaRPr lang="es-MX" sz="2200" dirty="0" smtClean="0">
              <a:solidFill>
                <a:srgbClr val="97E791"/>
              </a:solidFill>
            </a:endParaRPr>
          </a:p>
          <a:p>
            <a:pPr>
              <a:buNone/>
            </a:pPr>
            <a:endParaRPr lang="pt-BR" dirty="0" smtClean="0">
              <a:solidFill>
                <a:schemeClr val="tx2">
                  <a:lumMod val="50000"/>
                </a:schemeClr>
              </a:solidFill>
            </a:endParaRPr>
          </a:p>
          <a:p>
            <a:endParaRPr lang="es-MX" dirty="0"/>
          </a:p>
        </p:txBody>
      </p:sp>
      <p:sp>
        <p:nvSpPr>
          <p:cNvPr id="4" name="3 CuadroTexto"/>
          <p:cNvSpPr txBox="1"/>
          <p:nvPr/>
        </p:nvSpPr>
        <p:spPr>
          <a:xfrm>
            <a:off x="611560" y="3429000"/>
            <a:ext cx="7848872" cy="2954655"/>
          </a:xfrm>
          <a:prstGeom prst="rect">
            <a:avLst/>
          </a:prstGeom>
          <a:noFill/>
        </p:spPr>
        <p:txBody>
          <a:bodyPr wrap="square" rtlCol="0">
            <a:spAutoFit/>
          </a:bodyPr>
          <a:lstStyle/>
          <a:p>
            <a:pPr>
              <a:buNone/>
            </a:pPr>
            <a:r>
              <a:rPr lang="es-MX" sz="2400" dirty="0" smtClean="0">
                <a:solidFill>
                  <a:srgbClr val="97E791"/>
                </a:solidFill>
              </a:rPr>
              <a:t>Su presencia en la troposfera nos protege de la radiación ultravioleta.</a:t>
            </a:r>
          </a:p>
          <a:p>
            <a:pPr>
              <a:buNone/>
            </a:pPr>
            <a:endParaRPr lang="es-MX" sz="2400" dirty="0" smtClean="0">
              <a:solidFill>
                <a:srgbClr val="97E791"/>
              </a:solidFill>
            </a:endParaRPr>
          </a:p>
          <a:p>
            <a:pPr>
              <a:buNone/>
            </a:pPr>
            <a:r>
              <a:rPr lang="es-MX" sz="2400" dirty="0" smtClean="0">
                <a:solidFill>
                  <a:srgbClr val="97E791"/>
                </a:solidFill>
              </a:rPr>
              <a:t>Proceso de descomposición:</a:t>
            </a:r>
          </a:p>
          <a:p>
            <a:pPr>
              <a:buNone/>
            </a:pPr>
            <a:r>
              <a:rPr lang="pt-BR" sz="2400" dirty="0" smtClean="0">
                <a:solidFill>
                  <a:srgbClr val="92D050"/>
                </a:solidFill>
              </a:rPr>
              <a:t>                                   O</a:t>
            </a:r>
            <a:r>
              <a:rPr lang="pt-BR" sz="2400" baseline="-25000" dirty="0" smtClean="0">
                <a:solidFill>
                  <a:srgbClr val="92D050"/>
                </a:solidFill>
              </a:rPr>
              <a:t>3</a:t>
            </a:r>
            <a:r>
              <a:rPr lang="pt-BR" sz="2400" dirty="0" smtClean="0">
                <a:solidFill>
                  <a:srgbClr val="92D050"/>
                </a:solidFill>
              </a:rPr>
              <a:t> (g) → O</a:t>
            </a:r>
            <a:r>
              <a:rPr lang="pt-BR" sz="2400" baseline="-25000" dirty="0" smtClean="0">
                <a:solidFill>
                  <a:srgbClr val="92D050"/>
                </a:solidFill>
              </a:rPr>
              <a:t>2</a:t>
            </a:r>
            <a:r>
              <a:rPr lang="pt-BR" sz="2400" dirty="0" smtClean="0">
                <a:solidFill>
                  <a:srgbClr val="92D050"/>
                </a:solidFill>
              </a:rPr>
              <a:t> (g) + O (g) </a:t>
            </a:r>
          </a:p>
          <a:p>
            <a:pPr>
              <a:buNone/>
            </a:pPr>
            <a:endParaRPr lang="pt-BR" sz="2400" dirty="0" smtClean="0">
              <a:solidFill>
                <a:srgbClr val="97E791"/>
              </a:solidFill>
            </a:endParaRPr>
          </a:p>
          <a:p>
            <a:pPr algn="ctr">
              <a:buNone/>
            </a:pPr>
            <a:r>
              <a:rPr lang="pt-BR" sz="2400" dirty="0" smtClean="0">
                <a:solidFill>
                  <a:srgbClr val="92D050"/>
                </a:solidFill>
              </a:rPr>
              <a:t>O</a:t>
            </a:r>
            <a:r>
              <a:rPr lang="pt-BR" sz="2400" baseline="-25000" dirty="0" smtClean="0">
                <a:solidFill>
                  <a:srgbClr val="92D050"/>
                </a:solidFill>
              </a:rPr>
              <a:t>3</a:t>
            </a:r>
            <a:r>
              <a:rPr lang="pt-BR" sz="2400" dirty="0" smtClean="0">
                <a:solidFill>
                  <a:srgbClr val="92D050"/>
                </a:solidFill>
              </a:rPr>
              <a:t> (g) + O (g) → 2O</a:t>
            </a:r>
            <a:r>
              <a:rPr lang="pt-BR" sz="2400" baseline="-25000" dirty="0" smtClean="0">
                <a:solidFill>
                  <a:srgbClr val="92D050"/>
                </a:solidFill>
              </a:rPr>
              <a:t>2</a:t>
            </a:r>
            <a:r>
              <a:rPr lang="pt-BR" sz="2400" dirty="0" smtClean="0">
                <a:solidFill>
                  <a:srgbClr val="92D050"/>
                </a:solidFill>
              </a:rPr>
              <a:t> (g)</a:t>
            </a:r>
          </a:p>
          <a:p>
            <a:endParaRPr lang="es-MX" dirty="0"/>
          </a:p>
        </p:txBody>
      </p:sp>
      <p:pic>
        <p:nvPicPr>
          <p:cNvPr id="21506" name="Picture 2" descr="http://www.3dminc.com/ozonizer/molecula_ozono.gif"/>
          <p:cNvPicPr>
            <a:picLocks noChangeAspect="1" noChangeArrowheads="1"/>
          </p:cNvPicPr>
          <p:nvPr/>
        </p:nvPicPr>
        <p:blipFill>
          <a:blip r:embed="rId3" cstate="print"/>
          <a:srcRect/>
          <a:stretch>
            <a:fillRect/>
          </a:stretch>
        </p:blipFill>
        <p:spPr bwMode="auto">
          <a:xfrm>
            <a:off x="6444208" y="4293096"/>
            <a:ext cx="1885950" cy="19716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Marcador de contenido"/>
          <p:cNvSpPr>
            <a:spLocks noGrp="1"/>
          </p:cNvSpPr>
          <p:nvPr>
            <p:ph idx="1"/>
          </p:nvPr>
        </p:nvSpPr>
        <p:spPr>
          <a:xfrm>
            <a:off x="539552" y="2636912"/>
            <a:ext cx="8064896" cy="2736304"/>
          </a:xfrm>
        </p:spPr>
        <p:txBody>
          <a:bodyPr>
            <a:normAutofit fontScale="92500" lnSpcReduction="10000"/>
          </a:bodyPr>
          <a:lstStyle/>
          <a:p>
            <a:pPr>
              <a:buNone/>
            </a:pPr>
            <a:r>
              <a:rPr lang="es-MX" sz="2800" dirty="0" smtClean="0">
                <a:solidFill>
                  <a:srgbClr val="92D050"/>
                </a:solidFill>
              </a:rPr>
              <a:t>     </a:t>
            </a:r>
            <a:r>
              <a:rPr lang="es-MX" sz="2800" dirty="0" smtClean="0">
                <a:solidFill>
                  <a:srgbClr val="97E791"/>
                </a:solidFill>
              </a:rPr>
              <a:t>Es un agente oxidante muy potente (mucho más que el </a:t>
            </a:r>
            <a:r>
              <a:rPr lang="es-MX" sz="2800" dirty="0" err="1" smtClean="0">
                <a:solidFill>
                  <a:srgbClr val="97E791"/>
                </a:solidFill>
              </a:rPr>
              <a:t>dioxígeno</a:t>
            </a:r>
            <a:r>
              <a:rPr lang="es-MX" sz="2800" dirty="0" smtClean="0">
                <a:solidFill>
                  <a:srgbClr val="97E791"/>
                </a:solidFill>
              </a:rPr>
              <a:t>).</a:t>
            </a:r>
          </a:p>
          <a:p>
            <a:pPr>
              <a:buNone/>
            </a:pPr>
            <a:endParaRPr lang="es-MX" sz="2800" dirty="0" smtClean="0">
              <a:solidFill>
                <a:srgbClr val="97E791"/>
              </a:solidFill>
            </a:endParaRPr>
          </a:p>
          <a:p>
            <a:pPr algn="ctr">
              <a:buNone/>
            </a:pPr>
            <a:r>
              <a:rPr lang="es-MX" sz="2800" dirty="0" smtClean="0">
                <a:solidFill>
                  <a:srgbClr val="92D050"/>
                </a:solidFill>
              </a:rPr>
              <a:t> O</a:t>
            </a:r>
            <a:r>
              <a:rPr lang="es-MX" sz="2800" baseline="-25000" dirty="0" smtClean="0">
                <a:solidFill>
                  <a:srgbClr val="92D050"/>
                </a:solidFill>
              </a:rPr>
              <a:t>3</a:t>
            </a:r>
            <a:r>
              <a:rPr lang="es-MX" sz="2800" dirty="0" smtClean="0">
                <a:solidFill>
                  <a:srgbClr val="92D050"/>
                </a:solidFill>
              </a:rPr>
              <a:t>(g) + H</a:t>
            </a:r>
            <a:r>
              <a:rPr lang="es-MX" sz="2800" baseline="-25000" dirty="0" smtClean="0">
                <a:solidFill>
                  <a:srgbClr val="92D050"/>
                </a:solidFill>
              </a:rPr>
              <a:t>2</a:t>
            </a:r>
            <a:r>
              <a:rPr lang="es-MX" sz="2800" dirty="0" smtClean="0">
                <a:solidFill>
                  <a:srgbClr val="92D050"/>
                </a:solidFill>
              </a:rPr>
              <a:t>O (l) + 2e- → O</a:t>
            </a:r>
            <a:r>
              <a:rPr lang="es-MX" sz="2800" baseline="-25000" dirty="0" smtClean="0">
                <a:solidFill>
                  <a:srgbClr val="92D050"/>
                </a:solidFill>
              </a:rPr>
              <a:t>2</a:t>
            </a:r>
            <a:r>
              <a:rPr lang="es-MX" sz="2800" dirty="0" smtClean="0">
                <a:solidFill>
                  <a:srgbClr val="92D050"/>
                </a:solidFill>
              </a:rPr>
              <a:t>(g) + 2 OH</a:t>
            </a:r>
            <a:r>
              <a:rPr lang="es-MX" sz="2800" baseline="30000" dirty="0" smtClean="0">
                <a:solidFill>
                  <a:srgbClr val="92D050"/>
                </a:solidFill>
              </a:rPr>
              <a:t>-</a:t>
            </a:r>
            <a:r>
              <a:rPr lang="es-MX" sz="2800" dirty="0" smtClean="0">
                <a:solidFill>
                  <a:srgbClr val="92D050"/>
                </a:solidFill>
              </a:rPr>
              <a:t> (</a:t>
            </a:r>
            <a:r>
              <a:rPr lang="es-MX" sz="2800" dirty="0" err="1" smtClean="0">
                <a:solidFill>
                  <a:srgbClr val="92D050"/>
                </a:solidFill>
              </a:rPr>
              <a:t>ac</a:t>
            </a:r>
            <a:r>
              <a:rPr lang="es-MX" sz="2800" dirty="0" smtClean="0">
                <a:solidFill>
                  <a:srgbClr val="92D050"/>
                </a:solidFill>
              </a:rPr>
              <a:t>)</a:t>
            </a:r>
            <a:r>
              <a:rPr lang="es-MX" sz="2800" dirty="0" smtClean="0">
                <a:solidFill>
                  <a:srgbClr val="97E791"/>
                </a:solidFill>
              </a:rPr>
              <a:t> medio básico</a:t>
            </a:r>
          </a:p>
          <a:p>
            <a:pPr algn="ctr">
              <a:buNone/>
            </a:pPr>
            <a:endParaRPr lang="es-MX" sz="2800" dirty="0" smtClean="0">
              <a:solidFill>
                <a:srgbClr val="97E791"/>
              </a:solidFill>
            </a:endParaRPr>
          </a:p>
          <a:p>
            <a:pPr>
              <a:buNone/>
            </a:pPr>
            <a:r>
              <a:rPr lang="es-MX" sz="2800" dirty="0" smtClean="0">
                <a:solidFill>
                  <a:srgbClr val="97E791"/>
                </a:solidFill>
              </a:rPr>
              <a:t>     </a:t>
            </a:r>
            <a:r>
              <a:rPr lang="es-MX" sz="2800" dirty="0" smtClean="0">
                <a:solidFill>
                  <a:srgbClr val="92D050"/>
                </a:solidFill>
              </a:rPr>
              <a:t>O</a:t>
            </a:r>
            <a:r>
              <a:rPr lang="es-MX" sz="2800" baseline="-25000" dirty="0" smtClean="0">
                <a:solidFill>
                  <a:srgbClr val="92D050"/>
                </a:solidFill>
              </a:rPr>
              <a:t>2</a:t>
            </a:r>
            <a:r>
              <a:rPr lang="es-MX" sz="2800" dirty="0" smtClean="0">
                <a:solidFill>
                  <a:srgbClr val="92D050"/>
                </a:solidFill>
              </a:rPr>
              <a:t>(g) + 4 H</a:t>
            </a:r>
            <a:r>
              <a:rPr lang="es-MX" sz="2800" baseline="30000" dirty="0" smtClean="0">
                <a:solidFill>
                  <a:srgbClr val="92D050"/>
                </a:solidFill>
              </a:rPr>
              <a:t>+</a:t>
            </a:r>
            <a:r>
              <a:rPr lang="es-MX" sz="2800" dirty="0" smtClean="0">
                <a:solidFill>
                  <a:srgbClr val="92D050"/>
                </a:solidFill>
              </a:rPr>
              <a:t>(</a:t>
            </a:r>
            <a:r>
              <a:rPr lang="es-MX" sz="2800" dirty="0" err="1" smtClean="0">
                <a:solidFill>
                  <a:srgbClr val="92D050"/>
                </a:solidFill>
              </a:rPr>
              <a:t>aq</a:t>
            </a:r>
            <a:r>
              <a:rPr lang="es-MX" sz="2800" dirty="0" smtClean="0">
                <a:solidFill>
                  <a:srgbClr val="92D050"/>
                </a:solidFill>
              </a:rPr>
              <a:t>) + 4e- → 2 H</a:t>
            </a:r>
            <a:r>
              <a:rPr lang="es-MX" sz="2800" baseline="-25000" dirty="0" smtClean="0">
                <a:solidFill>
                  <a:srgbClr val="92D050"/>
                </a:solidFill>
              </a:rPr>
              <a:t>2</a:t>
            </a:r>
            <a:r>
              <a:rPr lang="es-MX" sz="2800" dirty="0" smtClean="0">
                <a:solidFill>
                  <a:srgbClr val="92D050"/>
                </a:solidFill>
              </a:rPr>
              <a:t>O(l) </a:t>
            </a:r>
            <a:r>
              <a:rPr lang="es-MX" sz="2800" dirty="0" smtClean="0">
                <a:solidFill>
                  <a:srgbClr val="97E791"/>
                </a:solidFill>
              </a:rPr>
              <a:t>medio ácido</a:t>
            </a:r>
          </a:p>
          <a:p>
            <a:endParaRPr lang="es-MX" sz="2200" dirty="0"/>
          </a:p>
        </p:txBody>
      </p:sp>
      <p:sp>
        <p:nvSpPr>
          <p:cNvPr id="4" name="1 Título"/>
          <p:cNvSpPr>
            <a:spLocks noGrp="1"/>
          </p:cNvSpPr>
          <p:nvPr>
            <p:ph type="title"/>
          </p:nvPr>
        </p:nvSpPr>
        <p:spPr>
          <a:xfrm>
            <a:off x="467544" y="1268760"/>
            <a:ext cx="3178696" cy="1143000"/>
          </a:xfrm>
        </p:spPr>
        <p:txBody>
          <a:bodyPr/>
          <a:lstStyle/>
          <a:p>
            <a:r>
              <a:rPr lang="es-MX" dirty="0" smtClean="0">
                <a:solidFill>
                  <a:srgbClr val="92D050"/>
                </a:solidFill>
              </a:rPr>
              <a:t>Ozono ,O</a:t>
            </a:r>
            <a:r>
              <a:rPr lang="es-MX" baseline="-25000" dirty="0" smtClean="0">
                <a:solidFill>
                  <a:srgbClr val="92D050"/>
                </a:solidFill>
              </a:rPr>
              <a:t>3 </a:t>
            </a:r>
            <a:endParaRPr lang="es-MX" dirty="0">
              <a:solidFill>
                <a:srgbClr val="92D05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7" name="6 CuadroTexto"/>
          <p:cNvSpPr txBox="1"/>
          <p:nvPr/>
        </p:nvSpPr>
        <p:spPr>
          <a:xfrm>
            <a:off x="323528" y="620688"/>
            <a:ext cx="5472608" cy="523220"/>
          </a:xfrm>
          <a:prstGeom prst="rect">
            <a:avLst/>
          </a:prstGeom>
          <a:noFill/>
        </p:spPr>
        <p:txBody>
          <a:bodyPr wrap="square" rtlCol="0">
            <a:spAutoFit/>
          </a:bodyPr>
          <a:lstStyle/>
          <a:p>
            <a:r>
              <a:rPr lang="es-MX" sz="2800" dirty="0" smtClean="0">
                <a:solidFill>
                  <a:srgbClr val="92D050"/>
                </a:solidFill>
              </a:rPr>
              <a:t>Obtención</a:t>
            </a:r>
            <a:endParaRPr lang="es-MX" sz="2800" dirty="0">
              <a:solidFill>
                <a:srgbClr val="92D050"/>
              </a:solidFill>
            </a:endParaRPr>
          </a:p>
        </p:txBody>
      </p:sp>
      <p:sp>
        <p:nvSpPr>
          <p:cNvPr id="8" name="7 CuadroTexto"/>
          <p:cNvSpPr txBox="1"/>
          <p:nvPr/>
        </p:nvSpPr>
        <p:spPr>
          <a:xfrm>
            <a:off x="323528" y="1124744"/>
            <a:ext cx="7560840" cy="830997"/>
          </a:xfrm>
          <a:prstGeom prst="rect">
            <a:avLst/>
          </a:prstGeom>
          <a:noFill/>
        </p:spPr>
        <p:txBody>
          <a:bodyPr wrap="square" rtlCol="0">
            <a:spAutoFit/>
          </a:bodyPr>
          <a:lstStyle/>
          <a:p>
            <a:r>
              <a:rPr lang="es-MX" sz="2400" dirty="0" smtClean="0">
                <a:solidFill>
                  <a:srgbClr val="97E791"/>
                </a:solidFill>
              </a:rPr>
              <a:t>El oxígeno se separa del aire por</a:t>
            </a:r>
          </a:p>
          <a:p>
            <a:r>
              <a:rPr lang="es-MX" sz="2400" dirty="0" smtClean="0">
                <a:solidFill>
                  <a:srgbClr val="97E791"/>
                </a:solidFill>
              </a:rPr>
              <a:t> licuefacción y destilación fraccionada. </a:t>
            </a:r>
            <a:endParaRPr lang="es-MX" sz="2400" dirty="0">
              <a:solidFill>
                <a:srgbClr val="97E791"/>
              </a:solidFill>
            </a:endParaRPr>
          </a:p>
        </p:txBody>
      </p:sp>
      <p:sp>
        <p:nvSpPr>
          <p:cNvPr id="9" name="8 CuadroTexto"/>
          <p:cNvSpPr txBox="1"/>
          <p:nvPr/>
        </p:nvSpPr>
        <p:spPr>
          <a:xfrm>
            <a:off x="323528" y="2492896"/>
            <a:ext cx="2880320" cy="523220"/>
          </a:xfrm>
          <a:prstGeom prst="rect">
            <a:avLst/>
          </a:prstGeom>
          <a:noFill/>
        </p:spPr>
        <p:txBody>
          <a:bodyPr wrap="square" rtlCol="0">
            <a:spAutoFit/>
          </a:bodyPr>
          <a:lstStyle/>
          <a:p>
            <a:r>
              <a:rPr lang="es-MX" sz="2800" dirty="0" smtClean="0">
                <a:solidFill>
                  <a:srgbClr val="92D050"/>
                </a:solidFill>
              </a:rPr>
              <a:t>Aplicaciones</a:t>
            </a:r>
            <a:endParaRPr lang="es-MX" sz="2800" dirty="0">
              <a:solidFill>
                <a:srgbClr val="92D050"/>
              </a:solidFill>
            </a:endParaRPr>
          </a:p>
        </p:txBody>
      </p:sp>
      <p:sp>
        <p:nvSpPr>
          <p:cNvPr id="10" name="9 CuadroTexto"/>
          <p:cNvSpPr txBox="1"/>
          <p:nvPr/>
        </p:nvSpPr>
        <p:spPr>
          <a:xfrm>
            <a:off x="323528" y="3140968"/>
            <a:ext cx="7992888" cy="3046988"/>
          </a:xfrm>
          <a:prstGeom prst="rect">
            <a:avLst/>
          </a:prstGeom>
          <a:noFill/>
        </p:spPr>
        <p:txBody>
          <a:bodyPr wrap="square" rtlCol="0">
            <a:spAutoFit/>
          </a:bodyPr>
          <a:lstStyle/>
          <a:p>
            <a:r>
              <a:rPr lang="es-MX" sz="2400" dirty="0" smtClean="0">
                <a:solidFill>
                  <a:srgbClr val="97E791"/>
                </a:solidFill>
              </a:rPr>
              <a:t>Fundición, refinación y fabricación </a:t>
            </a:r>
          </a:p>
          <a:p>
            <a:r>
              <a:rPr lang="es-MX" sz="2400" dirty="0" smtClean="0">
                <a:solidFill>
                  <a:srgbClr val="97E791"/>
                </a:solidFill>
              </a:rPr>
              <a:t>de acero y otros metales.</a:t>
            </a:r>
          </a:p>
          <a:p>
            <a:endParaRPr lang="es-MX" sz="2400" dirty="0" smtClean="0">
              <a:solidFill>
                <a:srgbClr val="97E791"/>
              </a:solidFill>
            </a:endParaRPr>
          </a:p>
          <a:p>
            <a:r>
              <a:rPr lang="es-MX" sz="2400" dirty="0" smtClean="0">
                <a:solidFill>
                  <a:srgbClr val="97E791"/>
                </a:solidFill>
              </a:rPr>
              <a:t>Propulsión de cohetes.</a:t>
            </a:r>
          </a:p>
          <a:p>
            <a:endParaRPr lang="es-MX" sz="2400" dirty="0" smtClean="0">
              <a:solidFill>
                <a:srgbClr val="97E791"/>
              </a:solidFill>
            </a:endParaRPr>
          </a:p>
          <a:p>
            <a:r>
              <a:rPr lang="es-MX" sz="2400" dirty="0" smtClean="0">
                <a:solidFill>
                  <a:srgbClr val="97E791"/>
                </a:solidFill>
              </a:rPr>
              <a:t>Apoyo a la vida biológica y medicina</a:t>
            </a:r>
          </a:p>
          <a:p>
            <a:r>
              <a:rPr lang="es-MX" sz="2400" dirty="0" smtClean="0">
                <a:solidFill>
                  <a:srgbClr val="97E791"/>
                </a:solidFill>
              </a:rPr>
              <a:t>(Para pacientes con graves problemas </a:t>
            </a:r>
          </a:p>
          <a:p>
            <a:r>
              <a:rPr lang="es-MX" sz="2400" dirty="0" smtClean="0">
                <a:solidFill>
                  <a:srgbClr val="97E791"/>
                </a:solidFill>
              </a:rPr>
              <a:t>respiratorios). </a:t>
            </a:r>
            <a:endParaRPr lang="es-MX" sz="2400" dirty="0">
              <a:solidFill>
                <a:srgbClr val="97E791"/>
              </a:solidFill>
            </a:endParaRPr>
          </a:p>
        </p:txBody>
      </p:sp>
      <p:pic>
        <p:nvPicPr>
          <p:cNvPr id="19458" name="Picture 2" descr="http://caldereria.net/wp-content/uploads/2011/06/electricidad-metales-laton-aluminio-hierro-bronce-cobre.jpg"/>
          <p:cNvPicPr>
            <a:picLocks noChangeAspect="1" noChangeArrowheads="1"/>
          </p:cNvPicPr>
          <p:nvPr/>
        </p:nvPicPr>
        <p:blipFill>
          <a:blip r:embed="rId3" cstate="print"/>
          <a:srcRect/>
          <a:stretch>
            <a:fillRect/>
          </a:stretch>
        </p:blipFill>
        <p:spPr bwMode="auto">
          <a:xfrm>
            <a:off x="5724128" y="548680"/>
            <a:ext cx="2915816" cy="1883617"/>
          </a:xfrm>
          <a:prstGeom prst="rect">
            <a:avLst/>
          </a:prstGeom>
          <a:noFill/>
        </p:spPr>
      </p:pic>
      <p:sp>
        <p:nvSpPr>
          <p:cNvPr id="19460" name="AutoShape 4" descr="data:image/jpg;base64,/9j/4AAQSkZJRgABAQAAAQABAAD/2wCEAAkGBhQREBEQERIWEBUSEBAXEBUVFBEUEhMXFxQWFRUVFhoaHScqGBkjHBceIDEgJCcrOCw4Fh8xNTIqNSYrLCkBCQoKDgwOGg8PGi8kHyQpNDQtMisxNC81NTAsLy80NCotKjUtLDA0LDQtMDA0LCwwLy0vNS8vLC81LiosLyopLP/AABEIANEAzgMBIgACEQEDEQH/xAAbAAEAAgMBAQAAAAAAAAAAAAAABQYDBAcBAv/EADsQAAICAQMCBAQDBQUJAAAAAAECAAMRBBIhBTEGEyJBBzJRYRRxgSMzQpGhUmKxwdEVJERTcoPC8PH/xAAaAQEAAwEBAQAAAAAAAAAAAAAAAwQFAQIG/8QAMxEAAgICAAQEBAYABwEAAAAAAAECAwQRBRIhMUFRYfATInGRMoGhscHRFBZCY6Li8Qb/2gAMAwEAAhEDEQA/AO4xEQBERAEREAREitb13y7DWE3bVUk7scnnGMfT3lfIyasaHPa9IkrrlY9RRKxNXp2u81C23bhiMd+30OBn/wCibUkrsjbBTg9p9jzKLi9MRESQ8iIiAIiIAiIgCIiAIiIAiIgCIiAIiIAiIgCIiAJo6/pK2kMSVIGMrjkd8HIPv/jN6JFbTC6PJYtr1PUJyg9xZh0mlWpAi5wPrySTySfuTM0RPcYqKUYrSRxtt7YiIno4IiIAiIgCIiAIiIAiIgCIiAIiIAiIgCIiAIiIAkTruvBHNapvK43EttUZGcdjk/6yWzIHqnSh5m5bEQ2H5XOMtwMr9c8cf6zN4nPJhTvG/Fv07fn0LONGuU9WExpdSLEDr2P8x9QfvM0waLSiutUHO0d8AZPcniZ5er5uRc/fXX6kE9cz5ewiIkh5EREAREQBERAEREAREQBERAEREARE+bbAqlicBQST9ABkzjeurHc+olfq8SsWDMqrWccclwD7k9vvgCWCVMXNpyk3U96fUmtpnVrmE5t4l8S336u+im80U6Z1rbyuLbbNiu29yPSq7gAE78knGBOkzkuv03l6/qI49WqV+N38enpPOT3+uOPpLhCF1WoVlZNbqVIJ72LYp4IwVsVge/0nlfXdShLXomr3Eb3q/ZXY2qpPlsSp5yfS447CIlXKxKsqHJatokrtlW9xZevDHiynUKlW8pcFwa7VNdjY4JTdxYBxyhbuM4zLDOP6jSpYALFDAMCM91IOQynurD6jBm74S1nUfwiW16yu0Mtnkpqajcu0XMEbzq3V/kA+bf8A14sRjypJeB4b29nU4lU0/jvYdut07aQZUecGF2lJYgc2KAa1yQN1iqOe8s2l1aWotlTrYjDKOjKyMPqCOCJ6OGWIiAIiIAiIgCIiAIiIAiIgCIiAJ4y5GDznvPYgEPT4dCurbztVgVXHPHKgtnkA/b2kxESvRi1Y6aqjrb2SWWzs/E9icw8U0hOq6gByTbptJaUJHBDXUMVH0xXXnvzj7CdPlA+IOkC6zSXbObNPqaWcYySrVXVo3PYBbSPzP1EsEZBxE+L9QqKXdgijGWYgKMnAyT94BrdUvYItdf7291qp4zhnON5GDlUXLng8L+suHS9AtFFVCfLVWiDjGdoAJx7Enn9ZDeHuisbDq9Qu1sbdNWd2aU53OwJwLXyM8ZUKFzktLHAAP6SOHSmqc26S5tK7NucAeZp7Tv3N5lJIGTk5ZCjc5zJGIBsdF8X7nXT6tPw15ACHk6e87ct5NmMZ4J8tsMAPccyT65rmrRdnBZwN2MhRgk/qcYle1ejS1DXai2o3zK6hlP6H8+8169Vfp8oynXaZmJ2EgaqjJXHluzYuRfUQDhhwAzYAkGTCdlUo1vUmujJKpRjNOS2ie6DrXLmtmLjbnJwSMED+v+UnZHdFFDV+bpyHV8+oEsfSSpU55BBBBU9iCCAcyRkGBRbRQoXS5peZ7vnGc9xWkIiJeIBERAEREAREQBERAEREAREQBKl8TNMTohqFXcdLdXceGyEGUtwVBIARyScHhTLbNfqGhS+qymwZS2t0cZIyrqVYZHI4PcQDl1fRdY+ciij1YGXsuYLkZOFVQTjIxuH5yV6d4arrZLHZtRaq4D2EbQeCWStcIhyOCBkfU8k7XSLWNKhyWestXaT8zNWxrLMPZm27yPbf795uwDyexEATDq9UtVb22HalaM7nBOFUFmOBycAe0+r71RWd2CKoJZmICqAMkknsJH6TrOl1gtprtr1A2utqA5ypG1uP4kO7G4ZHOMzugV7pHxSpvuSryLqldlCWPtK5dtteQOQGPGeQD3+suko1XwoqFqsb2akOp8lq1O5FbetTOWOVz3IUEjOTzmXqT5HweZfB3rXj5kcOfrzmh/tA6G8akv8A7vdZWusRiNlRbFaalSSNg3bVcdiG391Ym+CVB0DAqw3AghgexBGCD+Ym34L6kSj6OwsbNIUXc5ZjdUwzTdkjnIBU8nDVsMngmuSFkiIgCYrNUikKzqpb5QWAJ/Ie8yym6ullssDgs7O2OOXBPpx9sYH6GZfEs6eHBSjDm29FrGoVzab0XKJi0iEVoGOSFXcfvjmZZpxe1srNaehEROnBERAE+LrQqsx7KpJx34GeJ9xOPeuh1FZo69aWDtypK/s1XPBOOD3LcyzSNr6BWrhxuwDlVyNgPt7Z4/OSUzOHU5VUZf4mXM2+nv8Ags5M65tfDWhERNQqlGspNOv1VJztuCamn94R6sVahQTx6XCOQD/xA4m5Mvj5xTVVrT201oNvfiqz9lYcAEtt3B8f3PcgTERAE8lX+IXiezQ6VWoUG25/LrYgMK/SSX2/xEewPGSM5HBrfgnxbqW1Vdd1jXV3EqdxViHKs25D3Vf2fy8Ab8BQQTLVeJZZVK6PaJFK2MZKL8SwfE+i1+nuKlLKLamvC8t5Sncx249SggEj+7n2Mpvw76fZZqdPYlZKUPYbbitiA/s2UrlgNxO9TtGe2TidfgnPfmdqy510ypSWpd/MTqU5KT8BERKhKJG6/U/hbqdeB6as16vAYk6ewjc/Hfym22dj6RZJKfNlYYFWAZWBDA9iDwQfsRALcpzzPZWfBOv/AGb6J879HsRS24+bSVzTaCR7gFCMnDVsM9ibNAEREAREQBERAEREAREQBERAEREAxarSraj12KHR1ZXUjKsrAhlI9wQcSh6LU+TdZoLTtegDySxOb6D+7dSR6io9Dck5TJOTk9BlL+IPRGval1YVPUtnkWYJAZtu9LB71sqgY4PGRyBK+RkRx6/iT7Lv/ZJXW7HyoxdU6RVqazVfWtqH2Ydjgjcp7qwz3HIkR0fwJRprheGtudQdnmtWwUkYLAIi5bGRk5+Zvc5mHpHiN8tXaMPXgW1k5Zc5wyN/HWfZvfGOCCJY9Nq1sGVOfqOxH6SzC58nyS+V+T6MilBb6rqjNEROHRERAEREAhet69tC/wDtKtVcpV5N6sdoZHsXy23bScJY2T29LOe4E90vxbI2i/Rt772psR8dyMK+3PsDz7yT1mkW6uyl/ksR0fBIO1lKt2+xnLdNkbq3OXpseq3tneh2nOCeTwe/vK19kq9OJt8JxKMtyrt3vumn9zuvReu06uvzaLA44DD+OtsA7LF7o4B5UyQnDehdbOi1C6lRlcbdQoz668jJ47ugGVz9xxuyO31WhlDKQwYAqQcggjIIPuJJVarI7KnEMGWHbyPqn2Z9xESUzxERAEREAREjNf1xa32BS7DG7kADOfc+/wCQ95DfkV0R57XpHuFcrHqKJOJi02oFih17Efr+RmWSxkpJNdmeWmnpiIidOCeMgPBAP58z2IBC+I/CtWrrx+5tVSKb0A8yrkHA/tISBlDwf6ygarS3aa3ydQmxsL5dq58i/IOfLJ+Vsg5rJyMAjcDmdZmt1Dp1V9ZqurW1GxuV1DKcHIOD7gjMAoGk60QMP6h7H+L9frJWjVq/ysD9vf8AlIrrHgy/TEvQW1dGclGO7VUjBJKnjz1GBxy/PG84EiNLqlsVbK2DKexB/p9j9QeRALlEr9HV3Xud4/vd/wCc3auurj1KQftgj/KASc+LLAoBYhQexYhQfyJmtT1Wtjjdt/6hicy19Q1N19morVn/ABFy4O11QVualVfbhUAyO/JOTkyK2xVrbL2DhSzLHXF66b6+/U6zjt9+33/Kc+8V6PytczD5dTUtntw9eKn9h3Xyz3PIY8ZkTpUsoJOlufTFsZC4eo44Ga3yvA7EAEZ7zaavU6/WNaqUhk0yJsNzpuVSXa5coRgu23bkkYXPBBNO/Kq+E3J6+pr0YN3DsmNtn4PFrr4eK7mKT3gHxPfp676g7aldNaA1VzclLEDUrprCMIRgqUbI9OQU5lecsjmu6tqXBxh9pBOASEdSVfGcHByDwQJm6PqTVrq2DFBfTZVuA3AOoL17gTgLt8wZwT6uB7jOsunCp2Uvquq8U9fxrZs8Tqqy6IzT3p/v0/fR3DpPV69VUt1LblOQfZlYcMjqeVdTwVPIm5OY/jPwNw1VWbkr3prVU1jdUoZjYFIXD1lc9yCA47kTplVgZQykMGAKkHIIPIIPuJqYObDMq549H4ryPiL6HTPlZ9RES8QCIiAJB9R6GzWM9e318kMSMNjGexznA/lJyJVy8SrLh8O1dCWq2VT3E1un6Tyq1TvjOTjGSTkmZNTqlrXc7BR9/wDAfU/aZZE+INGzhGXLbC2VH3GNwHuR/wCRnMiUsbHbpjtxXRHa0rbPnfc39LrEtG5Dke/BBH6HmZ5C9A0bqXdgVBAVQeCcEkkj9eP1+smpzCusuojZbHlk/AXQjCbjF7QiIlwhEREASt9c8DUXs1tQGlvYjddWq+vlci1e1mQoGTyPYj3skQDgtPiRkLrqKztSy5PNrBbHlsVzZX8yE4J9O7HHbvJnS62u0ZrdbBzkqwbGDg5x25mv406UdN1G8ZJTUj8RUSDgEnZdWD2O1grcdvOH5mv39ORm8zlLADixGZLBkEfMvfv2ORKcshwm4yR9HVwaOVjxuol1a6p+a79S3Su9a0jLqEOnBttvIDacZy+ML5qntXgfMWwpAznI5xG7UHA/EsACTkV0iw57Attxx9lEtvwu0y16IWfNY1l66ljvsvOy50pB7nAUfLwOScckmhxTiUMfHc4x5m3pfV77/YqrCysKcbH8r8Ndfeyn0akMWUhkdDh0dSjqeRyD7ZBGRkcHmfbbgUsQ4et1esksF3LyA2Dyh7MPcEzoPiHo1GsCrYCLK8+XeuxLFI2kLuII2NvXK8g7u305/fVZTb5F67WILUvxsuQHG5cE4Ye6544IyCDMvDz68uOmtS8v68179T6nGzVkR+FetN/Z/wBP36F10t9WtpDupsVq/VWxVgGG5SW3kAbCSDyecdm4ND8V6N9FtsGLEGo0z6V3D7kcWJYKrBwSwXOGU5IDA4I5mfC2vCal9M5Hl31h0BUsFtRlVju/gDKVHHvyMHJk9aBYgrsqSwLX2dVOSHVQGLLg+pg/PIZeQJmRlLAyHFdYeXo/58DNnTZDnri+vb67Xv6GfVq/mFmZinlgW+YAFdH38FVHCk7+DyPzwJaPh/qWfp1G87mrN1JYEtu8i56A2TycisH9ZTTYzgIAU9D79wXby54UbcqM7k9OMkDtzJv4S6xn0+sU/LV1TWJUvHoUlLSuQOfXYxyc9/oBNT/57cZzj6L9DO4tXqEG+/YvMRE+uMAREQBERAESo67UObbGdipR2C+ogIuOMYPGRg5+8sfSg3k17yS2wEkkk888595l4nEY5V06oxa5fFlq7H+FBS33NuIiahVEREAREgT4m9WQgNYJ5z6iATyPbHuOZVycynGSdstb7EtdM7N8q7E9E8RwQCDkEZB9iJ7LREUn4r9L36NdUuc6RxY2BuzUfRdnHOFU7/8AtzmoM79ZWGBVhkEEEHsQe4nOuo/CLaR+C1HlJ/yrla5V78I+4MB2GGLdpUyKHZ1j3PoOEcUhiJ1275X1WvAo8nPAnUlput07YHnv51WAFywRa7lLdskKjDtk7uZH9W8PavS2002UrY9yWsnkWhh+zClwTatYBw2QATnBmjrOlanGRRYjIWZHS3RkqVyrHi7leSpHY+ofWYWdVXODotkk2vFr8n79TeysjGzKdQltrt3+32OiapCA7Z5WzcQRY2MMACST/ZA+Xn35KgzT6poa7lKPWT5Z3BHAGfMGfSc5SzPylQDkkZySZ7pmY1h7VSp9qts3sdhJU2ix1zk8bTYe428/NMLMQu/aHYODuYkqoIwykcnbggHaSPSc8AZ+PgnF9H1XvuUK48yKS2pfSa6itiyN5rLS/q/b12I4XKqOGLbMoRgHaflOZcaUKbd64FbBSd6hlXcMH5uH98jv35Gd2LWes73StguGrRlr2IAQiMoHZ8n0vkEBOCZ9au0AZCqVVhhjtYEEmxFUYO3g+49iPoJo5F7yOVtddafv8y1GM2/m09/fp5s8v3KCGCMXZSqcnHbBXcDuBwQSfcHvk5m/hGR5PUAFCgdV1IwDu7VUAknJyTjJxxknAA4lYq5wWbHBCkZGw71OQMc/MfSvPOfzu/wy0aJomZV2m3Wa57OMZYah6gducL6a1GB/Z+pM2+BR1bP6fyZfGo8tcV6lsiIn1h80IiIAiIgGG3RoxDMisRjBKgkY5HMzTBrdUKq3sPZVJ/P6D+ch9F11zYocLhmAwoOVJ7c5Oef/AHiUL83HxrI1zepS9P3LEKbLIuS7L30J+IiXyuIiIAkG/hn1YD4Qn5dvqAPdQe2PbtJyJVyMSnJ0rY70+hLXdOvfKwBERLREIiIBX/Gvhj8dptiMEuqbzNM5+UWKCArnBPlsDtYD2J79pUh1AVl01FflXIfSLgNjEDar15O0rlcBg2eRnHIHTZjuoVxtdQwPcMAR/IzMz+G15qXM9NeKLWPlTp2l1RzhNSdzslaitVwqlA4ZRtDEDd8vIO4buHHcYmNksVcBd+3cfUEGAqsHIT2QgYwO4GOA/Nxt8BdPYYOh045U+mmtDwQQMqAccYI7EcHIJEjqPhN0xDkaNT6kPqsvf5TkD1OePqOx7HImP/l3/c/4/wDY0lxbX+j9Spa3U1+gO1dQK92dKc5IIZlwB/FztB4Pc4ka3iPTh9g1FTPu7BwxJzlcN3ZscYXvlffidQ0XgPp9Pl7NDpwa9uxjTW1gK8ht7AsWzzuJzJldIgxhFGO2FAxLEOAQS1Kb+3/p18Zl2jD9Tj1Wrstyunp1GobzF3BKHFeW9IxbZgAYzklgMd+3PTfB3RjpNDp9OwCuiZtAYsPMdjZYcnvl2J/XjiTOImriYNeLvk318zPys2zJ1zJLXkIiJeKQiIgCIiAfFtQZSrDIYEEfUHgyO0nQVRw+5m252g449snHc4/xkpEgsxqrZRnOKbj2JI2zimk+jEREnIxERAEREAREQBERAEREAREQBERAEREAREQBERAEREAREQBERAEREAREQBERAEREAREQBERAEREAREQBERAER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9462" name="AutoShape 6" descr="data:image/jpg;base64,/9j/4AAQSkZJRgABAQAAAQABAAD/2wCEAAkGBhQREBEQERIWEBUSEBAXEBUVFBEUEhMXFxQWFRUVFhoaHScqGBkjHBceIDEgJCcrOCw4Fh8xNTIqNSYrLCkBCQoKDgwOGg8PGi8kHyQpNDQtMisxNC81NTAsLy80NCotKjUtLDA0LDQtMDA0LCwwLy0vNS8vLC81LiosLyopLP/AABEIANEAzgMBIgACEQEDEQH/xAAbAAEAAgMBAQAAAAAAAAAAAAAABQYDBAcBAv/EADsQAAICAQMCBAQDBQUJAAAAAAECAAMRBBIhBTEGEyJBBzJRYRRxgSMzQpGhUmKxwdEVJERTcoPC8PH/xAAaAQEAAwEBAQAAAAAAAAAAAAAAAwQFAQIG/8QAMxEAAgICAAQEBAYABwEAAAAAAAECAwQRBRIhMUFRYfATInGRMoGhscHRFBZCY6Li8Qb/2gAMAwEAAhEDEQA/AO4xEQBERAEREAREitb13y7DWE3bVUk7scnnGMfT3lfIyasaHPa9IkrrlY9RRKxNXp2u81C23bhiMd+30OBn/wCibUkrsjbBTg9p9jzKLi9MRESQ8iIiAIiIAiIgCIiAIiIAiIgCIiAIiIAiIgCIiAJo6/pK2kMSVIGMrjkd8HIPv/jN6JFbTC6PJYtr1PUJyg9xZh0mlWpAi5wPrySTySfuTM0RPcYqKUYrSRxtt7YiIno4IiIAiIgCIiAIiIAiIgCIiAIiIAiIgCIiAIiIAkTruvBHNapvK43EttUZGcdjk/6yWzIHqnSh5m5bEQ2H5XOMtwMr9c8cf6zN4nPJhTvG/Fv07fn0LONGuU9WExpdSLEDr2P8x9QfvM0waLSiutUHO0d8AZPcniZ5er5uRc/fXX6kE9cz5ewiIkh5EREAREQBERAEREAREQBERAEREARE+bbAqlicBQST9ABkzjeurHc+olfq8SsWDMqrWccclwD7k9vvgCWCVMXNpyk3U96fUmtpnVrmE5t4l8S336u+im80U6Z1rbyuLbbNiu29yPSq7gAE78knGBOkzkuv03l6/qI49WqV+N38enpPOT3+uOPpLhCF1WoVlZNbqVIJ72LYp4IwVsVge/0nlfXdShLXomr3Eb3q/ZXY2qpPlsSp5yfS447CIlXKxKsqHJatokrtlW9xZevDHiynUKlW8pcFwa7VNdjY4JTdxYBxyhbuM4zLDOP6jSpYALFDAMCM91IOQynurD6jBm74S1nUfwiW16yu0Mtnkpqajcu0XMEbzq3V/kA+bf8A14sRjypJeB4b29nU4lU0/jvYdut07aQZUecGF2lJYgc2KAa1yQN1iqOe8s2l1aWotlTrYjDKOjKyMPqCOCJ6OGWIiAIiIAiIgCIiAIiIAiIgCIiAJ4y5GDznvPYgEPT4dCurbztVgVXHPHKgtnkA/b2kxESvRi1Y6aqjrb2SWWzs/E9icw8U0hOq6gByTbptJaUJHBDXUMVH0xXXnvzj7CdPlA+IOkC6zSXbObNPqaWcYySrVXVo3PYBbSPzP1EsEZBxE+L9QqKXdgijGWYgKMnAyT94BrdUvYItdf7291qp4zhnON5GDlUXLng8L+suHS9AtFFVCfLVWiDjGdoAJx7Enn9ZDeHuisbDq9Qu1sbdNWd2aU53OwJwLXyM8ZUKFzktLHAAP6SOHSmqc26S5tK7NucAeZp7Tv3N5lJIGTk5ZCjc5zJGIBsdF8X7nXT6tPw15ACHk6e87ct5NmMZ4J8tsMAPccyT65rmrRdnBZwN2MhRgk/qcYle1ejS1DXai2o3zK6hlP6H8+8169Vfp8oynXaZmJ2EgaqjJXHluzYuRfUQDhhwAzYAkGTCdlUo1vUmujJKpRjNOS2ie6DrXLmtmLjbnJwSMED+v+UnZHdFFDV+bpyHV8+oEsfSSpU55BBBBU9iCCAcyRkGBRbRQoXS5peZ7vnGc9xWkIiJeIBERAEREAREQBERAEREAREQBKl8TNMTohqFXcdLdXceGyEGUtwVBIARyScHhTLbNfqGhS+qymwZS2t0cZIyrqVYZHI4PcQDl1fRdY+ciij1YGXsuYLkZOFVQTjIxuH5yV6d4arrZLHZtRaq4D2EbQeCWStcIhyOCBkfU8k7XSLWNKhyWestXaT8zNWxrLMPZm27yPbf795uwDyexEATDq9UtVb22HalaM7nBOFUFmOBycAe0+r71RWd2CKoJZmICqAMkknsJH6TrOl1gtprtr1A2utqA5ypG1uP4kO7G4ZHOMzugV7pHxSpvuSryLqldlCWPtK5dtteQOQGPGeQD3+suko1XwoqFqsb2akOp8lq1O5FbetTOWOVz3IUEjOTzmXqT5HweZfB3rXj5kcOfrzmh/tA6G8akv8A7vdZWusRiNlRbFaalSSNg3bVcdiG391Ym+CVB0DAqw3AghgexBGCD+Ym34L6kSj6OwsbNIUXc5ZjdUwzTdkjnIBU8nDVsMngmuSFkiIgCYrNUikKzqpb5QWAJ/Ie8yym6ullssDgs7O2OOXBPpx9sYH6GZfEs6eHBSjDm29FrGoVzab0XKJi0iEVoGOSFXcfvjmZZpxe1srNaehEROnBERAE+LrQqsx7KpJx34GeJ9xOPeuh1FZo69aWDtypK/s1XPBOOD3LcyzSNr6BWrhxuwDlVyNgPt7Z4/OSUzOHU5VUZf4mXM2+nv8Ags5M65tfDWhERNQqlGspNOv1VJztuCamn94R6sVahQTx6XCOQD/xA4m5Mvj5xTVVrT201oNvfiqz9lYcAEtt3B8f3PcgTERAE8lX+IXiezQ6VWoUG25/LrYgMK/SSX2/xEewPGSM5HBrfgnxbqW1Vdd1jXV3EqdxViHKs25D3Vf2fy8Ab8BQQTLVeJZZVK6PaJFK2MZKL8SwfE+i1+nuKlLKLamvC8t5Sncx249SggEj+7n2Mpvw76fZZqdPYlZKUPYbbitiA/s2UrlgNxO9TtGe2TidfgnPfmdqy510ypSWpd/MTqU5KT8BERKhKJG6/U/hbqdeB6as16vAYk6ewjc/Hfym22dj6RZJKfNlYYFWAZWBDA9iDwQfsRALcpzzPZWfBOv/AGb6J879HsRS24+bSVzTaCR7gFCMnDVsM9ibNAEREAREQBERAEREAREQBERAEREAxarSraj12KHR1ZXUjKsrAhlI9wQcSh6LU+TdZoLTtegDySxOb6D+7dSR6io9Dck5TJOTk9BlL+IPRGval1YVPUtnkWYJAZtu9LB71sqgY4PGRyBK+RkRx6/iT7Lv/ZJXW7HyoxdU6RVqazVfWtqH2Ydjgjcp7qwz3HIkR0fwJRprheGtudQdnmtWwUkYLAIi5bGRk5+Zvc5mHpHiN8tXaMPXgW1k5Zc5wyN/HWfZvfGOCCJY9Nq1sGVOfqOxH6SzC58nyS+V+T6MilBb6rqjNEROHRERAEREAhet69tC/wDtKtVcpV5N6sdoZHsXy23bScJY2T29LOe4E90vxbI2i/Rt772psR8dyMK+3PsDz7yT1mkW6uyl/ksR0fBIO1lKt2+xnLdNkbq3OXpseq3tneh2nOCeTwe/vK19kq9OJt8JxKMtyrt3vumn9zuvReu06uvzaLA44DD+OtsA7LF7o4B5UyQnDehdbOi1C6lRlcbdQoz668jJ47ugGVz9xxuyO31WhlDKQwYAqQcggjIIPuJJVarI7KnEMGWHbyPqn2Z9xESUzxERAEREAREjNf1xa32BS7DG7kADOfc+/wCQ95DfkV0R57XpHuFcrHqKJOJi02oFih17Efr+RmWSxkpJNdmeWmnpiIidOCeMgPBAP58z2IBC+I/CtWrrx+5tVSKb0A8yrkHA/tISBlDwf6ygarS3aa3ydQmxsL5dq58i/IOfLJ+Vsg5rJyMAjcDmdZmt1Dp1V9ZqurW1GxuV1DKcHIOD7gjMAoGk60QMP6h7H+L9frJWjVq/ysD9vf8AlIrrHgy/TEvQW1dGclGO7VUjBJKnjz1GBxy/PG84EiNLqlsVbK2DKexB/p9j9QeRALlEr9HV3Xud4/vd/wCc3auurj1KQftgj/KASc+LLAoBYhQexYhQfyJmtT1Wtjjdt/6hicy19Q1N19morVn/ABFy4O11QVualVfbhUAyO/JOTkyK2xVrbL2DhSzLHXF66b6+/U6zjt9+33/Kc+8V6PytczD5dTUtntw9eKn9h3Xyz3PIY8ZkTpUsoJOlufTFsZC4eo44Ga3yvA7EAEZ7zaavU6/WNaqUhk0yJsNzpuVSXa5coRgu23bkkYXPBBNO/Kq+E3J6+pr0YN3DsmNtn4PFrr4eK7mKT3gHxPfp676g7aldNaA1VzclLEDUrprCMIRgqUbI9OQU5lecsjmu6tqXBxh9pBOASEdSVfGcHByDwQJm6PqTVrq2DFBfTZVuA3AOoL17gTgLt8wZwT6uB7jOsunCp2Uvquq8U9fxrZs8Tqqy6IzT3p/v0/fR3DpPV69VUt1LblOQfZlYcMjqeVdTwVPIm5OY/jPwNw1VWbkr3prVU1jdUoZjYFIXD1lc9yCA47kTplVgZQykMGAKkHIIPIIPuJqYObDMq549H4ryPiL6HTPlZ9RES8QCIiAJB9R6GzWM9e318kMSMNjGexznA/lJyJVy8SrLh8O1dCWq2VT3E1un6Tyq1TvjOTjGSTkmZNTqlrXc7BR9/wDAfU/aZZE+INGzhGXLbC2VH3GNwHuR/wCRnMiUsbHbpjtxXRHa0rbPnfc39LrEtG5Dke/BBH6HmZ5C9A0bqXdgVBAVQeCcEkkj9eP1+smpzCusuojZbHlk/AXQjCbjF7QiIlwhEREASt9c8DUXs1tQGlvYjddWq+vlci1e1mQoGTyPYj3skQDgtPiRkLrqKztSy5PNrBbHlsVzZX8yE4J9O7HHbvJnS62u0ZrdbBzkqwbGDg5x25mv406UdN1G8ZJTUj8RUSDgEnZdWD2O1grcdvOH5mv39ORm8zlLADixGZLBkEfMvfv2ORKcshwm4yR9HVwaOVjxuol1a6p+a79S3Su9a0jLqEOnBttvIDacZy+ML5qntXgfMWwpAznI5xG7UHA/EsACTkV0iw57Attxx9lEtvwu0y16IWfNY1l66ljvsvOy50pB7nAUfLwOScckmhxTiUMfHc4x5m3pfV77/YqrCysKcbH8r8Ndfeyn0akMWUhkdDh0dSjqeRyD7ZBGRkcHmfbbgUsQ4et1esksF3LyA2Dyh7MPcEzoPiHo1GsCrYCLK8+XeuxLFI2kLuII2NvXK8g7u305/fVZTb5F67WILUvxsuQHG5cE4Ye6544IyCDMvDz68uOmtS8v68179T6nGzVkR+FetN/Z/wBP36F10t9WtpDupsVq/VWxVgGG5SW3kAbCSDyecdm4ND8V6N9FtsGLEGo0z6V3D7kcWJYKrBwSwXOGU5IDA4I5mfC2vCal9M5Hl31h0BUsFtRlVju/gDKVHHvyMHJk9aBYgrsqSwLX2dVOSHVQGLLg+pg/PIZeQJmRlLAyHFdYeXo/58DNnTZDnri+vb67Xv6GfVq/mFmZinlgW+YAFdH38FVHCk7+DyPzwJaPh/qWfp1G87mrN1JYEtu8i56A2TycisH9ZTTYzgIAU9D79wXby54UbcqM7k9OMkDtzJv4S6xn0+sU/LV1TWJUvHoUlLSuQOfXYxyc9/oBNT/57cZzj6L9DO4tXqEG+/YvMRE+uMAREQBERAESo67UObbGdipR2C+ogIuOMYPGRg5+8sfSg3k17yS2wEkkk888595l4nEY5V06oxa5fFlq7H+FBS33NuIiahVEREAREgT4m9WQgNYJ5z6iATyPbHuOZVycynGSdstb7EtdM7N8q7E9E8RwQCDkEZB9iJ7LREUn4r9L36NdUuc6RxY2BuzUfRdnHOFU7/8AtzmoM79ZWGBVhkEEEHsQe4nOuo/CLaR+C1HlJ/yrla5V78I+4MB2GGLdpUyKHZ1j3PoOEcUhiJ1275X1WvAo8nPAnUlput07YHnv51WAFywRa7lLdskKjDtk7uZH9W8PavS2002UrY9yWsnkWhh+zClwTatYBw2QATnBmjrOlanGRRYjIWZHS3RkqVyrHi7leSpHY+ofWYWdVXODotkk2vFr8n79TeysjGzKdQltrt3+32OiapCA7Z5WzcQRY2MMACST/ZA+Xn35KgzT6poa7lKPWT5Z3BHAGfMGfSc5SzPylQDkkZySZ7pmY1h7VSp9qts3sdhJU2ix1zk8bTYe428/NMLMQu/aHYODuYkqoIwykcnbggHaSPSc8AZ+PgnF9H1XvuUK48yKS2pfSa6itiyN5rLS/q/b12I4XKqOGLbMoRgHaflOZcaUKbd64FbBSd6hlXcMH5uH98jv35Gd2LWes73StguGrRlr2IAQiMoHZ8n0vkEBOCZ9au0AZCqVVhhjtYEEmxFUYO3g+49iPoJo5F7yOVtddafv8y1GM2/m09/fp5s8v3KCGCMXZSqcnHbBXcDuBwQSfcHvk5m/hGR5PUAFCgdV1IwDu7VUAknJyTjJxxknAA4lYq5wWbHBCkZGw71OQMc/MfSvPOfzu/wy0aJomZV2m3Wa57OMZYah6gducL6a1GB/Z+pM2+BR1bP6fyZfGo8tcV6lsiIn1h80IiIAiIgGG3RoxDMisRjBKgkY5HMzTBrdUKq3sPZVJ/P6D+ch9F11zYocLhmAwoOVJ7c5Oef/AHiUL83HxrI1zepS9P3LEKbLIuS7L30J+IiXyuIiIAkG/hn1YD4Qn5dvqAPdQe2PbtJyJVyMSnJ0rY70+hLXdOvfKwBERLREIiIBX/Gvhj8dptiMEuqbzNM5+UWKCArnBPlsDtYD2J79pUh1AVl01FflXIfSLgNjEDar15O0rlcBg2eRnHIHTZjuoVxtdQwPcMAR/IzMz+G15qXM9NeKLWPlTp2l1RzhNSdzslaitVwqlA4ZRtDEDd8vIO4buHHcYmNksVcBd+3cfUEGAqsHIT2QgYwO4GOA/Nxt8BdPYYOh045U+mmtDwQQMqAccYI7EcHIJEjqPhN0xDkaNT6kPqsvf5TkD1OePqOx7HImP/l3/c/4/wDY0lxbX+j9Spa3U1+gO1dQK92dKc5IIZlwB/FztB4Pc4ka3iPTh9g1FTPu7BwxJzlcN3ZscYXvlffidQ0XgPp9Pl7NDpwa9uxjTW1gK8ht7AsWzzuJzJldIgxhFGO2FAxLEOAQS1Kb+3/p18Zl2jD9Tj1Wrstyunp1GobzF3BKHFeW9IxbZgAYzklgMd+3PTfB3RjpNDp9OwCuiZtAYsPMdjZYcnvl2J/XjiTOImriYNeLvk318zPys2zJ1zJLXkIiJeKQiIgCIiAfFtQZSrDIYEEfUHgyO0nQVRw+5m252g449snHc4/xkpEgsxqrZRnOKbj2JI2zimk+jEREnIxERAEREAREQBERAEREAREQBERAEREAREQBERAEREAREQBERAEREAREQBERAEREAREQBERAEREAREQBERAER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9465" name="Picture 9"/>
          <p:cNvPicPr>
            <a:picLocks noChangeAspect="1" noChangeArrowheads="1"/>
          </p:cNvPicPr>
          <p:nvPr/>
        </p:nvPicPr>
        <p:blipFill>
          <a:blip r:embed="rId4" cstate="print"/>
          <a:srcRect/>
          <a:stretch>
            <a:fillRect/>
          </a:stretch>
        </p:blipFill>
        <p:spPr bwMode="auto">
          <a:xfrm>
            <a:off x="6228184" y="2636912"/>
            <a:ext cx="1962150" cy="1990725"/>
          </a:xfrm>
          <a:prstGeom prst="rect">
            <a:avLst/>
          </a:prstGeom>
          <a:noFill/>
          <a:ln w="9525">
            <a:noFill/>
            <a:miter lim="800000"/>
            <a:headEnd/>
            <a:tailEnd/>
          </a:ln>
        </p:spPr>
      </p:pic>
      <p:pic>
        <p:nvPicPr>
          <p:cNvPr id="19467" name="Picture 11" descr="http://img.terra.com.mx/galeria_de_fotos/images/349/696832.jpg"/>
          <p:cNvPicPr>
            <a:picLocks noChangeAspect="1" noChangeArrowheads="1"/>
          </p:cNvPicPr>
          <p:nvPr/>
        </p:nvPicPr>
        <p:blipFill>
          <a:blip r:embed="rId5" cstate="print"/>
          <a:srcRect/>
          <a:stretch>
            <a:fillRect/>
          </a:stretch>
        </p:blipFill>
        <p:spPr bwMode="auto">
          <a:xfrm>
            <a:off x="6156176" y="4941168"/>
            <a:ext cx="2038350" cy="171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5" name="4 CuadroTexto"/>
          <p:cNvSpPr txBox="1"/>
          <p:nvPr/>
        </p:nvSpPr>
        <p:spPr>
          <a:xfrm>
            <a:off x="4644008" y="2276872"/>
            <a:ext cx="3960440" cy="4062651"/>
          </a:xfrm>
          <a:prstGeom prst="rect">
            <a:avLst/>
          </a:prstGeom>
          <a:noFill/>
        </p:spPr>
        <p:txBody>
          <a:bodyPr wrap="square" rtlCol="0">
            <a:spAutoFit/>
          </a:bodyPr>
          <a:lstStyle/>
          <a:p>
            <a:r>
              <a:rPr lang="es-MX" sz="2400" dirty="0" smtClean="0">
                <a:solidFill>
                  <a:srgbClr val="97E791"/>
                </a:solidFill>
              </a:rPr>
              <a:t>Símbolo…. S</a:t>
            </a:r>
          </a:p>
          <a:p>
            <a:r>
              <a:rPr lang="es-MX" sz="2400" dirty="0" smtClean="0">
                <a:solidFill>
                  <a:srgbClr val="97E791"/>
                </a:solidFill>
              </a:rPr>
              <a:t>Del latín </a:t>
            </a:r>
            <a:r>
              <a:rPr lang="es-MX" sz="2400" i="1" dirty="0" err="1" smtClean="0">
                <a:solidFill>
                  <a:srgbClr val="97E791"/>
                </a:solidFill>
              </a:rPr>
              <a:t>sulphur</a:t>
            </a:r>
            <a:endParaRPr lang="es-MX" sz="2400" i="1" dirty="0" smtClean="0">
              <a:solidFill>
                <a:srgbClr val="97E791"/>
              </a:solidFill>
            </a:endParaRPr>
          </a:p>
          <a:p>
            <a:r>
              <a:rPr lang="es-MX" sz="2400" dirty="0" smtClean="0">
                <a:solidFill>
                  <a:srgbClr val="97E791"/>
                </a:solidFill>
              </a:rPr>
              <a:t>Valencias: -2,+2, +4 y +6</a:t>
            </a:r>
          </a:p>
          <a:p>
            <a:r>
              <a:rPr lang="es-MX" sz="2400" dirty="0" smtClean="0">
                <a:solidFill>
                  <a:srgbClr val="97E791"/>
                </a:solidFill>
              </a:rPr>
              <a:t>Peso molecular… 32.065</a:t>
            </a:r>
          </a:p>
          <a:p>
            <a:r>
              <a:rPr lang="es-MX" sz="2400" dirty="0" smtClean="0">
                <a:solidFill>
                  <a:srgbClr val="97E791"/>
                </a:solidFill>
              </a:rPr>
              <a:t>Punto de fusión… 388.36K</a:t>
            </a:r>
          </a:p>
          <a:p>
            <a:r>
              <a:rPr lang="es-MX" sz="2400" dirty="0" smtClean="0">
                <a:solidFill>
                  <a:srgbClr val="97E791"/>
                </a:solidFill>
              </a:rPr>
              <a:t>Punto de ebullición 717.87K</a:t>
            </a:r>
          </a:p>
          <a:p>
            <a:endParaRPr lang="es-MX" sz="2400" dirty="0" smtClean="0">
              <a:solidFill>
                <a:srgbClr val="97E791"/>
              </a:solidFill>
            </a:endParaRPr>
          </a:p>
          <a:p>
            <a:r>
              <a:rPr lang="es-MX" sz="2400" dirty="0" smtClean="0">
                <a:solidFill>
                  <a:srgbClr val="97E791"/>
                </a:solidFill>
              </a:rPr>
              <a:t>Se conoce su existencia desde la antigüedad</a:t>
            </a:r>
          </a:p>
          <a:p>
            <a:endParaRPr lang="es-MX" sz="2400" dirty="0" smtClean="0">
              <a:solidFill>
                <a:schemeClr val="tx2">
                  <a:lumMod val="50000"/>
                </a:schemeClr>
              </a:solidFill>
            </a:endParaRPr>
          </a:p>
          <a:p>
            <a:endParaRPr lang="es-MX" dirty="0"/>
          </a:p>
        </p:txBody>
      </p:sp>
      <p:sp>
        <p:nvSpPr>
          <p:cNvPr id="6" name="5 CuadroTexto"/>
          <p:cNvSpPr txBox="1"/>
          <p:nvPr/>
        </p:nvSpPr>
        <p:spPr>
          <a:xfrm>
            <a:off x="4572000" y="1052736"/>
            <a:ext cx="2808312" cy="707886"/>
          </a:xfrm>
          <a:prstGeom prst="rect">
            <a:avLst/>
          </a:prstGeom>
          <a:noFill/>
        </p:spPr>
        <p:txBody>
          <a:bodyPr wrap="square" rtlCol="0">
            <a:spAutoFit/>
          </a:bodyPr>
          <a:lstStyle/>
          <a:p>
            <a:r>
              <a:rPr lang="es-MX" sz="4000" dirty="0" smtClean="0">
                <a:solidFill>
                  <a:srgbClr val="92D050"/>
                </a:solidFill>
                <a:latin typeface="Broadway" pitchFamily="82" charset="0"/>
              </a:rPr>
              <a:t>azufre</a:t>
            </a:r>
            <a:endParaRPr lang="es-MX" sz="4000" dirty="0">
              <a:solidFill>
                <a:srgbClr val="92D050"/>
              </a:solidFill>
              <a:latin typeface="Broadway" pitchFamily="82" charset="0"/>
            </a:endParaRPr>
          </a:p>
        </p:txBody>
      </p:sp>
      <p:pic>
        <p:nvPicPr>
          <p:cNvPr id="3074" name="Picture 2"/>
          <p:cNvPicPr>
            <a:picLocks noChangeAspect="1" noChangeArrowheads="1"/>
          </p:cNvPicPr>
          <p:nvPr/>
        </p:nvPicPr>
        <p:blipFill>
          <a:blip r:embed="rId3" cstate="print"/>
          <a:srcRect/>
          <a:stretch>
            <a:fillRect/>
          </a:stretch>
        </p:blipFill>
        <p:spPr bwMode="auto">
          <a:xfrm>
            <a:off x="251520" y="1844824"/>
            <a:ext cx="4175448" cy="38555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rhysstudio.org/pictures/blackboard3.jpg"/>
          <p:cNvPicPr>
            <a:picLocks noChangeAspect="1" noChangeArrowheads="1"/>
          </p:cNvPicPr>
          <p:nvPr/>
        </p:nvPicPr>
        <p:blipFill>
          <a:blip r:embed="rId2" cstate="print"/>
          <a:srcRect/>
          <a:stretch>
            <a:fillRect/>
          </a:stretch>
        </p:blipFill>
        <p:spPr bwMode="auto">
          <a:xfrm rot="5400000">
            <a:off x="764409" y="-1260353"/>
            <a:ext cx="7702817" cy="9736707"/>
          </a:xfrm>
          <a:prstGeom prst="rect">
            <a:avLst/>
          </a:prstGeom>
          <a:noFill/>
        </p:spPr>
      </p:pic>
      <p:sp>
        <p:nvSpPr>
          <p:cNvPr id="3" name="2 CuadroTexto"/>
          <p:cNvSpPr txBox="1"/>
          <p:nvPr/>
        </p:nvSpPr>
        <p:spPr>
          <a:xfrm>
            <a:off x="251520" y="260648"/>
            <a:ext cx="8208912" cy="3785652"/>
          </a:xfrm>
          <a:prstGeom prst="rect">
            <a:avLst/>
          </a:prstGeom>
          <a:noFill/>
        </p:spPr>
        <p:txBody>
          <a:bodyPr wrap="square" rtlCol="0">
            <a:spAutoFit/>
          </a:bodyPr>
          <a:lstStyle/>
          <a:p>
            <a:r>
              <a:rPr lang="es-MX" sz="2400" dirty="0" smtClean="0">
                <a:solidFill>
                  <a:srgbClr val="92D050"/>
                </a:solidFill>
              </a:rPr>
              <a:t> </a:t>
            </a:r>
            <a:r>
              <a:rPr lang="es-MX" sz="2400" dirty="0" smtClean="0">
                <a:solidFill>
                  <a:srgbClr val="97E791"/>
                </a:solidFill>
              </a:rPr>
              <a:t>Sólido amarillo y blando de olor</a:t>
            </a:r>
          </a:p>
          <a:p>
            <a:r>
              <a:rPr lang="es-MX" sz="2400" dirty="0" smtClean="0">
                <a:solidFill>
                  <a:srgbClr val="97E791"/>
                </a:solidFill>
              </a:rPr>
              <a:t> característico</a:t>
            </a:r>
          </a:p>
          <a:p>
            <a:endParaRPr lang="es-MX" sz="2400" dirty="0" smtClean="0">
              <a:solidFill>
                <a:srgbClr val="97E791"/>
              </a:solidFill>
            </a:endParaRPr>
          </a:p>
          <a:p>
            <a:r>
              <a:rPr lang="es-MX" sz="2400" dirty="0" smtClean="0">
                <a:solidFill>
                  <a:srgbClr val="97E791"/>
                </a:solidFill>
              </a:rPr>
              <a:t> Se le encuentra en zonas volcánicas y</a:t>
            </a:r>
          </a:p>
          <a:p>
            <a:r>
              <a:rPr lang="es-MX" sz="2400" dirty="0" smtClean="0">
                <a:solidFill>
                  <a:srgbClr val="97E791"/>
                </a:solidFill>
              </a:rPr>
              <a:t> en fuentes termales.</a:t>
            </a:r>
          </a:p>
          <a:p>
            <a:endParaRPr lang="es-MX" sz="2400" dirty="0" smtClean="0">
              <a:solidFill>
                <a:srgbClr val="97E791"/>
              </a:solidFill>
            </a:endParaRPr>
          </a:p>
          <a:p>
            <a:r>
              <a:rPr lang="es-MX" sz="2400" dirty="0" smtClean="0">
                <a:solidFill>
                  <a:srgbClr val="97E791"/>
                </a:solidFill>
              </a:rPr>
              <a:t> Se le encuentra como sulfuro de hidrógeno en el gas natural.</a:t>
            </a:r>
          </a:p>
          <a:p>
            <a:endParaRPr lang="es-MX" sz="2400" dirty="0" smtClean="0">
              <a:solidFill>
                <a:srgbClr val="97E791"/>
              </a:solidFill>
            </a:endParaRPr>
          </a:p>
          <a:p>
            <a:r>
              <a:rPr lang="es-MX" sz="2400" dirty="0" smtClean="0">
                <a:solidFill>
                  <a:srgbClr val="97E791"/>
                </a:solidFill>
              </a:rPr>
              <a:t> Con estado de oxidación +4 tiende a reducirse en medio ácido y</a:t>
            </a:r>
          </a:p>
          <a:p>
            <a:r>
              <a:rPr lang="es-MX" sz="2400" dirty="0" smtClean="0">
                <a:solidFill>
                  <a:srgbClr val="97E791"/>
                </a:solidFill>
              </a:rPr>
              <a:t> oxidarse en medio básico.</a:t>
            </a:r>
            <a:endParaRPr lang="es-MX" sz="2400" dirty="0">
              <a:solidFill>
                <a:srgbClr val="97E791"/>
              </a:solidFill>
            </a:endParaRPr>
          </a:p>
        </p:txBody>
      </p:sp>
      <p:pic>
        <p:nvPicPr>
          <p:cNvPr id="5122" name="Picture 2" descr="http://pyrochile.tibiafusion.com/wiki/images/thumb/6/65/Azufre.jpg/250px-Azufre.jpg"/>
          <p:cNvPicPr>
            <a:picLocks noChangeAspect="1" noChangeArrowheads="1"/>
          </p:cNvPicPr>
          <p:nvPr/>
        </p:nvPicPr>
        <p:blipFill>
          <a:blip r:embed="rId3" cstate="print"/>
          <a:srcRect/>
          <a:stretch>
            <a:fillRect/>
          </a:stretch>
        </p:blipFill>
        <p:spPr bwMode="auto">
          <a:xfrm>
            <a:off x="5724128" y="332656"/>
            <a:ext cx="2381250" cy="1790701"/>
          </a:xfrm>
          <a:prstGeom prst="rect">
            <a:avLst/>
          </a:prstGeom>
          <a:noFill/>
        </p:spPr>
      </p:pic>
      <p:pic>
        <p:nvPicPr>
          <p:cNvPr id="5126" name="Picture 6" descr="http://peru.travelguia.net/wp-content/uploads/2009/08/termal.jpg"/>
          <p:cNvPicPr>
            <a:picLocks noChangeAspect="1" noChangeArrowheads="1"/>
          </p:cNvPicPr>
          <p:nvPr/>
        </p:nvPicPr>
        <p:blipFill>
          <a:blip r:embed="rId4" cstate="print"/>
          <a:srcRect/>
          <a:stretch>
            <a:fillRect/>
          </a:stretch>
        </p:blipFill>
        <p:spPr bwMode="auto">
          <a:xfrm>
            <a:off x="3851920" y="4293096"/>
            <a:ext cx="2952328" cy="2218193"/>
          </a:xfrm>
          <a:prstGeom prst="rect">
            <a:avLst/>
          </a:prstGeom>
          <a:noFill/>
        </p:spPr>
      </p:pic>
      <p:pic>
        <p:nvPicPr>
          <p:cNvPr id="5128" name="Picture 8" descr="http://www.definicionabc.com/wp-content/uploads/Volc%C3%A1n.jpg"/>
          <p:cNvPicPr>
            <a:picLocks noChangeAspect="1" noChangeArrowheads="1"/>
          </p:cNvPicPr>
          <p:nvPr/>
        </p:nvPicPr>
        <p:blipFill>
          <a:blip r:embed="rId5" cstate="print"/>
          <a:srcRect/>
          <a:stretch>
            <a:fillRect/>
          </a:stretch>
        </p:blipFill>
        <p:spPr bwMode="auto">
          <a:xfrm>
            <a:off x="467544" y="4149080"/>
            <a:ext cx="2520280" cy="23667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TotalTime>
  <Words>2235</Words>
  <Application>Microsoft Office PowerPoint</Application>
  <PresentationFormat>Presentación en pantalla (4:3)</PresentationFormat>
  <Paragraphs>337</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Diapositiva 1</vt:lpstr>
      <vt:lpstr>Oxigeno</vt:lpstr>
      <vt:lpstr>Diapositiva 3</vt:lpstr>
      <vt:lpstr>Diapositiva 4</vt:lpstr>
      <vt:lpstr>Ozono ,O3 </vt:lpstr>
      <vt:lpstr>Ozono ,O3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OXIGENO</dc:title>
  <dc:creator>Eve</dc:creator>
  <cp:lastModifiedBy>flowser</cp:lastModifiedBy>
  <cp:revision>64</cp:revision>
  <dcterms:created xsi:type="dcterms:W3CDTF">2011-11-03T00:01:00Z</dcterms:created>
  <dcterms:modified xsi:type="dcterms:W3CDTF">2011-11-09T05:02:17Z</dcterms:modified>
</cp:coreProperties>
</file>