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2" r:id="rId2"/>
    <p:sldMasterId id="2147483804" r:id="rId3"/>
  </p:sldMasterIdLst>
  <p:notesMasterIdLst>
    <p:notesMasterId r:id="rId44"/>
  </p:notesMasterIdLst>
  <p:sldIdLst>
    <p:sldId id="256" r:id="rId4"/>
    <p:sldId id="257" r:id="rId5"/>
    <p:sldId id="259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258" r:id="rId16"/>
    <p:sldId id="275" r:id="rId17"/>
    <p:sldId id="260" r:id="rId18"/>
    <p:sldId id="261" r:id="rId19"/>
    <p:sldId id="298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74" r:id="rId4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20F13A1-2E31-484B-9516-69CEEA0ACA3B}">
          <p14:sldIdLst>
            <p14:sldId id="256"/>
          </p14:sldIdLst>
        </p14:section>
        <p14:section name="Sección sin título" id="{EF572613-FEFD-41BD-9FEE-DBB34484C8BC}">
          <p14:sldIdLst>
            <p14:sldId id="257"/>
            <p14:sldId id="259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258"/>
            <p14:sldId id="275"/>
            <p14:sldId id="260"/>
            <p14:sldId id="261"/>
            <p14:sldId id="298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622"/>
    <a:srgbClr val="730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angrejito%203\Qu&#237;imica%20inorg&#225;nica\Libro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Halogenos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347462817147856"/>
          <c:y val="0.19480351414406533"/>
          <c:w val="0.58841272965879265"/>
          <c:h val="0.68387685914260721"/>
        </c:manualLayout>
      </c:layout>
      <c:scatterChart>
        <c:scatterStyle val="lineMarker"/>
        <c:varyColors val="0"/>
        <c:ser>
          <c:idx val="0"/>
          <c:order val="0"/>
          <c:tx>
            <c:v>puntos de fusión</c:v>
          </c:tx>
          <c:xVal>
            <c:numRef>
              <c:f>Hoja1!$A$2:$A$6</c:f>
              <c:numCache>
                <c:formatCode>General</c:formatCode>
                <c:ptCount val="5"/>
                <c:pt idx="0">
                  <c:v>9</c:v>
                </c:pt>
                <c:pt idx="1">
                  <c:v>17</c:v>
                </c:pt>
                <c:pt idx="2">
                  <c:v>35</c:v>
                </c:pt>
                <c:pt idx="3">
                  <c:v>53</c:v>
                </c:pt>
                <c:pt idx="4">
                  <c:v>85</c:v>
                </c:pt>
              </c:numCache>
            </c:numRef>
          </c:xVal>
          <c:yVal>
            <c:numRef>
              <c:f>Hoja1!$C$2:$C$6</c:f>
              <c:numCache>
                <c:formatCode>General</c:formatCode>
                <c:ptCount val="5"/>
                <c:pt idx="0">
                  <c:v>-219.62</c:v>
                </c:pt>
                <c:pt idx="1">
                  <c:v>-100.98</c:v>
                </c:pt>
                <c:pt idx="2">
                  <c:v>-7.25</c:v>
                </c:pt>
                <c:pt idx="3">
                  <c:v>113.5</c:v>
                </c:pt>
                <c:pt idx="4">
                  <c:v>300</c:v>
                </c:pt>
              </c:numCache>
            </c:numRef>
          </c:yVal>
          <c:smooth val="0"/>
        </c:ser>
        <c:ser>
          <c:idx val="1"/>
          <c:order val="1"/>
          <c:tx>
            <c:v>Puntos de ebullición</c:v>
          </c:tx>
          <c:xVal>
            <c:numRef>
              <c:f>Hoja1!$A$2:$A$6</c:f>
              <c:numCache>
                <c:formatCode>General</c:formatCode>
                <c:ptCount val="5"/>
                <c:pt idx="0">
                  <c:v>9</c:v>
                </c:pt>
                <c:pt idx="1">
                  <c:v>17</c:v>
                </c:pt>
                <c:pt idx="2">
                  <c:v>35</c:v>
                </c:pt>
                <c:pt idx="3">
                  <c:v>53</c:v>
                </c:pt>
                <c:pt idx="4">
                  <c:v>85</c:v>
                </c:pt>
              </c:numCache>
            </c:numRef>
          </c:xVal>
          <c:yVal>
            <c:numRef>
              <c:f>Hoja1!$D$2:$D$6</c:f>
              <c:numCache>
                <c:formatCode>General</c:formatCode>
                <c:ptCount val="5"/>
                <c:pt idx="0">
                  <c:v>-118.14</c:v>
                </c:pt>
                <c:pt idx="1">
                  <c:v>-34.049999999999997</c:v>
                </c:pt>
                <c:pt idx="2">
                  <c:v>58.8</c:v>
                </c:pt>
                <c:pt idx="3">
                  <c:v>184.4</c:v>
                </c:pt>
                <c:pt idx="4">
                  <c:v>370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137464"/>
        <c:axId val="195135112"/>
      </c:scatterChart>
      <c:valAx>
        <c:axId val="195137464"/>
        <c:scaling>
          <c:orientation val="minMax"/>
          <c:max val="9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Elementos</a:t>
                </a:r>
                <a:r>
                  <a:rPr lang="es-MX" baseline="0"/>
                  <a:t> </a:t>
                </a:r>
                <a:endParaRPr lang="es-MX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/>
            </a:pPr>
            <a:endParaRPr lang="es-MX"/>
          </a:p>
        </c:txPr>
        <c:crossAx val="195135112"/>
        <c:crosses val="autoZero"/>
        <c:crossBetween val="midCat"/>
      </c:valAx>
      <c:valAx>
        <c:axId val="1951351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Temperatura (°c)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951374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355432185094907"/>
          <c:y val="0.22872484689413827"/>
          <c:w val="0.21977895702220451"/>
          <c:h val="0.4266936424613589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0E5A5-E6E7-4A8A-BDB5-C927E60D2FC3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CDAA-564E-42BE-BBB4-33A39A5334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24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7CDAA-564E-42BE-BBB4-33A39A53349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50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3DBB-7B55-40F2-9A6B-3DCCFDFF5694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05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4707-954C-4439-A1CE-65CF0CE5E557}" type="datetimeFigureOut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20/11/2013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E182-5E36-4D9C-A803-E896525E007F}" type="slidenum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4707-954C-4439-A1CE-65CF0CE5E557}" type="datetimeFigureOut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20/11/2013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E182-5E36-4D9C-A803-E896525E007F}" type="slidenum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4707-954C-4439-A1CE-65CF0CE5E557}" type="datetimeFigureOut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20/11/2013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E182-5E36-4D9C-A803-E896525E007F}" type="slidenum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4707-954C-4439-A1CE-65CF0CE5E557}" type="datetimeFigureOut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20/11/2013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E182-5E36-4D9C-A803-E896525E007F}" type="slidenum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4707-954C-4439-A1CE-65CF0CE5E557}" type="datetimeFigureOut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20/11/2013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E182-5E36-4D9C-A803-E896525E007F}" type="slidenum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4707-954C-4439-A1CE-65CF0CE5E557}" type="datetimeFigureOut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20/11/2013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E182-5E36-4D9C-A803-E896525E007F}" type="slidenum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4707-954C-4439-A1CE-65CF0CE5E557}" type="datetimeFigureOut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20/11/2013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E182-5E36-4D9C-A803-E896525E007F}" type="slidenum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4707-954C-4439-A1CE-65CF0CE5E557}" type="datetimeFigureOut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20/11/2013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E182-5E36-4D9C-A803-E896525E007F}" type="slidenum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4707-954C-4439-A1CE-65CF0CE5E557}" type="datetimeFigureOut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20/11/2013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E182-5E36-4D9C-A803-E896525E007F}" type="slidenum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4707-954C-4439-A1CE-65CF0CE5E557}" type="datetimeFigureOut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20/11/2013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E182-5E36-4D9C-A803-E896525E007F}" type="slidenum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4707-954C-4439-A1CE-65CF0CE5E557}" type="datetimeFigureOut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20/11/2013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E182-5E36-4D9C-A803-E896525E007F}" type="slidenum">
              <a:rPr lang="es-MX" smtClean="0">
                <a:solidFill>
                  <a:prstClr val="white">
                    <a:shade val="50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7777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2126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1242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308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0179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375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647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2976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895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0939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873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5A923-C1D9-4660-BC8A-3A51286A3546}" type="datetimeFigureOut">
              <a:rPr lang="es-MX" smtClean="0"/>
              <a:t>20/11/2013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F91CB-3611-4A13-A00D-5C3637D07A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577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0.jpeg"/><Relationship Id="rId4" Type="http://schemas.openxmlformats.org/officeDocument/2006/relationships/image" Target="../media/image7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1.xml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otherboard.vice.com/blog/the-worlds-rarest-element-might-help-fight-cancer" TargetMode="External"/><Relationship Id="rId2" Type="http://schemas.openxmlformats.org/officeDocument/2006/relationships/hyperlink" Target="http://www.huffingtonpost.com/2013/05/17/rarest-element-astatine-property_n_329180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hyperlink" Target="http://www.ojocientifico.com/2011/08/16/el-cern-contribuira-a-develar-el-origen-de-la-vida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jocientifico.com/3693/cual-es-el-origen-del-cancer" TargetMode="External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hyperlink" Target="http://www.ill.eu/?id=1582&amp;s=K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jocientifico.com/4386/el-astato-para-curar-el-cancer" TargetMode="External"/><Relationship Id="rId2" Type="http://schemas.openxmlformats.org/officeDocument/2006/relationships/hyperlink" Target="http://esmateria.com/2013/05/15/el-elemento-quimico-mas-raro-del-planeta-se-postula-para-vencer-al-cancer/#prettyPhoto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neq.unam.mx/cursos_diplomados/diplomados/medio_superior/ens_3/portafolios/quimica/equipo6/cphalogenos.htm" TargetMode="External"/><Relationship Id="rId4" Type="http://schemas.openxmlformats.org/officeDocument/2006/relationships/hyperlink" Target="http://quimicageneralpapimeunam.org.mx/tabla%20periodoca/TABLA%20PERIODICA_archivos/page0378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79912" y="188640"/>
            <a:ext cx="4320480" cy="2433430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7A062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ockwell Extra Bold" panose="02060903040505020403" pitchFamily="18" charset="0"/>
                <a:cs typeface="Aharoni" panose="02010803020104030203" pitchFamily="2" charset="-79"/>
              </a:rPr>
              <a:t>HALOGENOS</a:t>
            </a:r>
            <a:br>
              <a:rPr lang="es-MX" dirty="0" smtClean="0">
                <a:solidFill>
                  <a:srgbClr val="7A062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ockwell Extra Bold" panose="02060903040505020403" pitchFamily="18" charset="0"/>
                <a:cs typeface="Aharoni" panose="02010803020104030203" pitchFamily="2" charset="-79"/>
              </a:rPr>
            </a:br>
            <a:r>
              <a:rPr lang="es-MX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GungsuhChe" panose="02030609000101010101" pitchFamily="49" charset="-127"/>
                <a:cs typeface="Aharoni" panose="02010803020104030203" pitchFamily="2" charset="-79"/>
              </a:rPr>
              <a:t/>
            </a:r>
            <a:br>
              <a:rPr lang="es-MX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GungsuhChe" panose="02030609000101010101" pitchFamily="49" charset="-127"/>
                <a:cs typeface="Aharoni" panose="02010803020104030203" pitchFamily="2" charset="-79"/>
              </a:rPr>
            </a:br>
            <a:r>
              <a:rPr lang="es-MX" sz="2000" dirty="0" smtClean="0">
                <a:solidFill>
                  <a:srgbClr val="7A062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  <a:cs typeface="Aharoni" panose="02010803020104030203" pitchFamily="2" charset="-79"/>
              </a:rPr>
              <a:t/>
            </a:r>
            <a:br>
              <a:rPr lang="es-MX" sz="2000" dirty="0" smtClean="0">
                <a:solidFill>
                  <a:srgbClr val="7A062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  <a:cs typeface="Aharoni" panose="02010803020104030203" pitchFamily="2" charset="-79"/>
              </a:rPr>
            </a:br>
            <a:r>
              <a:rPr lang="es-MX" dirty="0" smtClean="0">
                <a:solidFill>
                  <a:srgbClr val="7A062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ockwell Extra Bold" panose="02060903040505020403" pitchFamily="18" charset="0"/>
                <a:ea typeface="GungsuhChe" panose="02030609000101010101" pitchFamily="49" charset="-127"/>
                <a:cs typeface="Aharoni" panose="02010803020104030203" pitchFamily="2" charset="-79"/>
              </a:rPr>
              <a:t>GRUPO 17</a:t>
            </a:r>
            <a:endParaRPr lang="es-MX" dirty="0">
              <a:solidFill>
                <a:srgbClr val="7A0622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Rockwell Extra Bold" panose="02060903040505020403" pitchFamily="18" charset="0"/>
              <a:cs typeface="Aharoni" panose="02010803020104030203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0" y="3429000"/>
            <a:ext cx="4176464" cy="576064"/>
          </a:xfrm>
        </p:spPr>
        <p:txBody>
          <a:bodyPr>
            <a:normAutofit lnSpcReduction="10000"/>
          </a:bodyPr>
          <a:lstStyle/>
          <a:p>
            <a:r>
              <a:rPr lang="es-MX" b="1" i="1" dirty="0" smtClean="0">
                <a:solidFill>
                  <a:srgbClr val="7A0622"/>
                </a:solidFill>
                <a:latin typeface="Rockwell Extra Bold" panose="02060903040505020403" pitchFamily="18" charset="0"/>
              </a:rPr>
              <a:t>EQUIPO: GALIOS</a:t>
            </a:r>
            <a:endParaRPr lang="es-MX" b="1" i="1" dirty="0">
              <a:solidFill>
                <a:srgbClr val="7A0622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67744" y="205679"/>
            <a:ext cx="6048672" cy="22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MX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 el hidrogeno reacciona con explosión incluso a bajas temperaturas, al igual reacciona violentamente con la mayoría de los metales: por ejemplo:</a:t>
            </a:r>
            <a:endParaRPr lang="es-MX" sz="2000" dirty="0" smtClean="0">
              <a:ln>
                <a:solidFill>
                  <a:srgbClr val="002060"/>
                </a:solidFill>
              </a:ln>
            </a:endParaRPr>
          </a:p>
          <a:p>
            <a:pPr>
              <a:defRPr/>
            </a:pPr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Cl</a:t>
            </a:r>
            <a:r>
              <a:rPr lang="es-MX" sz="20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2(g</a:t>
            </a:r>
            <a:r>
              <a:rPr lang="es-MX" sz="2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+ F</a:t>
            </a:r>
            <a:r>
              <a:rPr lang="es-MX" sz="2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2(g)</a:t>
            </a:r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</a:t>
            </a:r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2ClF</a:t>
            </a:r>
            <a:r>
              <a:rPr lang="es-MX" sz="2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(g</a:t>
            </a:r>
            <a:r>
              <a:rPr lang="es-MX" sz="20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s-MX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Br</a:t>
            </a:r>
            <a:r>
              <a:rPr lang="es-MX" sz="20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2(l</a:t>
            </a:r>
            <a:r>
              <a:rPr lang="es-MX" sz="2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+ 5F</a:t>
            </a:r>
            <a:r>
              <a:rPr lang="es-MX" sz="2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2(g)</a:t>
            </a:r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</a:t>
            </a:r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BrF</a:t>
            </a:r>
            <a:r>
              <a:rPr lang="es-MX" sz="2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5(l)</a:t>
            </a:r>
          </a:p>
          <a:p>
            <a:pPr>
              <a:defRPr/>
            </a:pPr>
            <a:endParaRPr lang="es-MX" sz="2800" baseline="-25000" dirty="0">
              <a:ln>
                <a:solidFill>
                  <a:srgbClr val="00206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-63787"/>
            <a:ext cx="2460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Reacciones</a:t>
            </a:r>
            <a:endParaRPr lang="es-MX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23528" y="2780928"/>
            <a:ext cx="38884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Descompone violentamente el agua con formación de HF desprendiendo oxigeno y ozono</a:t>
            </a:r>
            <a:endParaRPr lang="es-MX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95936" y="2655740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2F</a:t>
            </a:r>
            <a:r>
              <a:rPr lang="es-MX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2(g)</a:t>
            </a:r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+ 2H</a:t>
            </a:r>
            <a:r>
              <a:rPr lang="es-MX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s-MX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(l)</a:t>
            </a:r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</a:t>
            </a:r>
            <a:r>
              <a:rPr lang="es-MX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2(</a:t>
            </a:r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s-MX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3(</a:t>
            </a:r>
            <a:r>
              <a:rPr lang="es-MX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gg</a:t>
            </a:r>
            <a:r>
              <a:rPr lang="es-MX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)</a:t>
            </a:r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 + 4HF</a:t>
            </a:r>
            <a:r>
              <a:rPr lang="es-MX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es-MX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aq</a:t>
            </a:r>
            <a:r>
              <a:rPr lang="es-MX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)</a:t>
            </a:r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 </a:t>
            </a:r>
            <a:endParaRPr lang="es-MX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400" b="1" dirty="0" smtClean="0">
              <a:latin typeface="Arial" pitchFamily="34" charset="0"/>
              <a:ea typeface="Calibri" pitchFamily="34" charset="0"/>
              <a:cs typeface="Arial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3F</a:t>
            </a:r>
            <a:r>
              <a:rPr lang="es-MX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2(g)</a:t>
            </a:r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 + 3H</a:t>
            </a:r>
            <a:r>
              <a:rPr lang="es-MX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es-MX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(l)</a:t>
            </a:r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 </a:t>
            </a:r>
            <a:r>
              <a:rPr lang="es-MX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)</a:t>
            </a:r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 + 6HF</a:t>
            </a:r>
            <a:r>
              <a:rPr lang="es-MX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es-MX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ag</a:t>
            </a:r>
            <a:r>
              <a:rPr lang="es-MX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)</a:t>
            </a:r>
            <a:r>
              <a:rPr lang="es-MX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99592" y="4437112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prstClr val="white"/>
                </a:solidFill>
              </a:rPr>
              <a:t>El flúor es un elemento muy tóxico y reactivo, </a:t>
            </a:r>
            <a:r>
              <a:rPr lang="es-MX" dirty="0" smtClean="0">
                <a:solidFill>
                  <a:prstClr val="white"/>
                </a:solidFill>
              </a:rPr>
              <a:t>este </a:t>
            </a:r>
            <a:r>
              <a:rPr lang="es-MX" dirty="0">
                <a:solidFill>
                  <a:prstClr val="white"/>
                </a:solidFill>
              </a:rPr>
              <a:t>gas </a:t>
            </a:r>
            <a:r>
              <a:rPr lang="es-MX" dirty="0" smtClean="0">
                <a:solidFill>
                  <a:prstClr val="white"/>
                </a:solidFill>
              </a:rPr>
              <a:t>en </a:t>
            </a:r>
            <a:r>
              <a:rPr lang="es-MX" dirty="0">
                <a:solidFill>
                  <a:prstClr val="white"/>
                </a:solidFill>
              </a:rPr>
              <a:t>elevadas concentraciones puede causar la </a:t>
            </a:r>
            <a:r>
              <a:rPr lang="es-MX" dirty="0" smtClean="0">
                <a:solidFill>
                  <a:prstClr val="white"/>
                </a:solidFill>
              </a:rPr>
              <a:t>muerte (Muy corrosivo). Muchos de sus compuestos, en especial los inorgánicos, son también tóxicos y pueden causar quemaduras severas y profundas. aunque también</a:t>
            </a:r>
          </a:p>
          <a:p>
            <a:r>
              <a:rPr lang="es-MX" dirty="0" smtClean="0">
                <a:solidFill>
                  <a:prstClr val="white"/>
                </a:solidFill>
              </a:rPr>
              <a:t> El flúor es esencial para mantener la solidez de nuestros huesos. El flúor también nos puede proteger del decaimiento dental.</a:t>
            </a: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3933056"/>
            <a:ext cx="3009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flúor </a:t>
            </a:r>
            <a:r>
              <a:rPr lang="es-MX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 el cuerpo </a:t>
            </a:r>
          </a:p>
        </p:txBody>
      </p:sp>
    </p:spTree>
    <p:extLst>
      <p:ext uri="{BB962C8B-B14F-4D97-AF65-F5344CB8AC3E}">
        <p14:creationId xmlns:p14="http://schemas.microsoft.com/office/powerpoint/2010/main" val="16942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60648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Aplicaciones</a:t>
            </a:r>
          </a:p>
        </p:txBody>
      </p:sp>
      <p:pic>
        <p:nvPicPr>
          <p:cNvPr id="19458" name="Picture 2" descr="http://mujer.linio.com.mx/wp-content/uploads/2013/02/pasta-de-dient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3457824" cy="2297558"/>
          </a:xfrm>
          <a:prstGeom prst="rect">
            <a:avLst/>
          </a:prstGeom>
          <a:noFill/>
        </p:spPr>
      </p:pic>
      <p:pic>
        <p:nvPicPr>
          <p:cNvPr id="19462" name="Picture 6" descr="http://www.vitrallsbonet.com/images/servicios/grabado-acido/g/particular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6641" y="476673"/>
            <a:ext cx="2379144" cy="3168352"/>
          </a:xfrm>
          <a:prstGeom prst="rect">
            <a:avLst/>
          </a:prstGeom>
          <a:noFill/>
        </p:spPr>
      </p:pic>
      <p:pic>
        <p:nvPicPr>
          <p:cNvPr id="19464" name="Picture 8" descr="http://files.coloribus.com/files/adsarchive/part_559/5597305/file/teflon-finishes-slippery-small-32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2555776" cy="1801822"/>
          </a:xfrm>
          <a:prstGeom prst="rect">
            <a:avLst/>
          </a:prstGeom>
          <a:noFill/>
        </p:spPr>
      </p:pic>
      <p:pic>
        <p:nvPicPr>
          <p:cNvPr id="19466" name="Picture 10" descr="http://www.todayifoundout.com/wp-content/uploads/2011/08/tefl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3240" y="3284984"/>
            <a:ext cx="2448272" cy="1660787"/>
          </a:xfrm>
          <a:prstGeom prst="rect">
            <a:avLst/>
          </a:prstGeom>
          <a:noFill/>
        </p:spPr>
      </p:pic>
      <p:pic>
        <p:nvPicPr>
          <p:cNvPr id="19468" name="Picture 12" descr="http://www.gdinpsa.com/img/alumin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2037" y="4115377"/>
            <a:ext cx="3168352" cy="2373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5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41634" y="188640"/>
            <a:ext cx="43924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curioso:</a:t>
            </a:r>
          </a:p>
          <a:p>
            <a:endParaRPr lang="es-MX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compuestos por </a:t>
            </a:r>
            <a:r>
              <a:rPr lang="es-MX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inhalacion</a:t>
            </a:r>
            <a:r>
              <a:rPr lang="es-MX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compuestos </a:t>
            </a:r>
            <a:r>
              <a:rPr lang="es-MX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fluorados</a:t>
            </a:r>
            <a:endParaRPr lang="es-MX" sz="2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solidFill>
                <a:prstClr val="white"/>
              </a:solidFill>
            </a:endParaRPr>
          </a:p>
          <a:p>
            <a:endParaRPr lang="es-MX" dirty="0" smtClean="0">
              <a:solidFill>
                <a:prstClr val="white"/>
              </a:solidFill>
            </a:endParaRPr>
          </a:p>
          <a:p>
            <a:endParaRPr lang="es-MX" dirty="0">
              <a:solidFill>
                <a:prstClr val="white"/>
              </a:solidFill>
            </a:endParaRPr>
          </a:p>
          <a:p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8" t="31911" r="31039" b="29948"/>
          <a:stretch/>
        </p:blipFill>
        <p:spPr bwMode="auto">
          <a:xfrm>
            <a:off x="1985936" y="3140968"/>
            <a:ext cx="4903884" cy="315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20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260648"/>
            <a:ext cx="2458616" cy="1368152"/>
          </a:xfrm>
        </p:spPr>
        <p:txBody>
          <a:bodyPr>
            <a:normAutofit/>
          </a:bodyPr>
          <a:lstStyle/>
          <a:p>
            <a:r>
              <a:rPr lang="es-MX" sz="7200" b="1" dirty="0" smtClean="0">
                <a:solidFill>
                  <a:schemeClr val="bg1">
                    <a:lumMod val="95000"/>
                  </a:schemeClr>
                </a:solidFill>
              </a:rPr>
              <a:t>Cloro</a:t>
            </a:r>
            <a:endParaRPr lang="es-MX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2656"/>
            <a:ext cx="3096768" cy="3600400"/>
          </a:xfrm>
        </p:spPr>
      </p:pic>
      <p:sp>
        <p:nvSpPr>
          <p:cNvPr id="5" name="4 CuadroTexto"/>
          <p:cNvSpPr txBox="1"/>
          <p:nvPr/>
        </p:nvSpPr>
        <p:spPr>
          <a:xfrm>
            <a:off x="179512" y="1493945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i="1" dirty="0" smtClean="0">
                <a:solidFill>
                  <a:srgbClr val="FFFF00"/>
                </a:solidFill>
              </a:rPr>
              <a:t>   Cloro   </a:t>
            </a:r>
            <a:r>
              <a:rPr lang="es-MX" sz="3600" b="1" i="1" dirty="0">
                <a:solidFill>
                  <a:srgbClr val="FFFF00"/>
                </a:solidFill>
              </a:rPr>
              <a:t>(griego) </a:t>
            </a:r>
            <a:r>
              <a:rPr lang="es-MX" sz="3600" b="1" i="1" dirty="0" err="1" smtClean="0">
                <a:solidFill>
                  <a:srgbClr val="FFFF00"/>
                </a:solidFill>
              </a:rPr>
              <a:t>Cholros</a:t>
            </a:r>
            <a:r>
              <a:rPr lang="es-MX" sz="3600" b="1" i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s-MX" sz="3600" b="1" i="1" dirty="0" smtClean="0">
                <a:solidFill>
                  <a:srgbClr val="92D050"/>
                </a:solidFill>
              </a:rPr>
              <a:t>  “verde</a:t>
            </a:r>
            <a:r>
              <a:rPr lang="es-MX" sz="3600" b="1" dirty="0" smtClean="0">
                <a:solidFill>
                  <a:srgbClr val="92D050"/>
                </a:solidFill>
              </a:rPr>
              <a:t> claro”</a:t>
            </a:r>
            <a:endParaRPr lang="es-MX" sz="3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s-MX" sz="28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MX" sz="3200" b="1" dirty="0" smtClean="0">
                <a:solidFill>
                  <a:schemeClr val="bg1">
                    <a:lumMod val="95000"/>
                  </a:schemeClr>
                </a:solidFill>
              </a:rPr>
              <a:t>  Descubierto en 1774 por el </a:t>
            </a:r>
          </a:p>
          <a:p>
            <a:r>
              <a:rPr lang="es-MX" sz="3200" b="1" dirty="0" smtClean="0">
                <a:solidFill>
                  <a:schemeClr val="bg1">
                    <a:lumMod val="95000"/>
                  </a:schemeClr>
                </a:solidFill>
              </a:rPr>
              <a:t>holandés </a:t>
            </a:r>
            <a:r>
              <a:rPr lang="es-MX" sz="3200" b="1" dirty="0" smtClean="0">
                <a:solidFill>
                  <a:srgbClr val="FFFF00"/>
                </a:solidFill>
              </a:rPr>
              <a:t>Carl Wilhelm </a:t>
            </a:r>
            <a:r>
              <a:rPr lang="es-MX" sz="3200" b="1" dirty="0" err="1" smtClean="0">
                <a:solidFill>
                  <a:srgbClr val="FFFF00"/>
                </a:solidFill>
              </a:rPr>
              <a:t>Scheele</a:t>
            </a:r>
            <a:endParaRPr lang="es-MX" sz="3200" b="1" dirty="0" smtClean="0">
              <a:solidFill>
                <a:srgbClr val="FFFF00"/>
              </a:solidFill>
            </a:endParaRPr>
          </a:p>
          <a:p>
            <a:endParaRPr lang="es-MX" sz="2800" b="1" dirty="0" smtClean="0">
              <a:solidFill>
                <a:srgbClr val="FFFF00"/>
              </a:solidFill>
            </a:endParaRPr>
          </a:p>
          <a:p>
            <a:r>
              <a:rPr lang="es-MX" sz="3200" b="1" dirty="0" smtClean="0">
                <a:solidFill>
                  <a:schemeClr val="bg1">
                    <a:lumMod val="95000"/>
                  </a:schemeClr>
                </a:solidFill>
              </a:rPr>
              <a:t>  1810 Davy demostró que el gas era realmente  un nuevo elemento.</a:t>
            </a:r>
            <a:endParaRPr lang="es-MX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</a:t>
            </a:r>
            <a:r>
              <a:rPr lang="es-MX" dirty="0" smtClean="0"/>
              <a:t>aracterísticas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 smtClean="0"/>
                  <a:t>El </a:t>
                </a:r>
                <a:r>
                  <a:rPr lang="es-MX" dirty="0" err="1" smtClean="0"/>
                  <a:t>ión</a:t>
                </a:r>
                <a:r>
                  <a:rPr lang="es-MX" dirty="0" smtClean="0"/>
                  <a:t> cloruro es la especie de halógeno más estable.</a:t>
                </a:r>
              </a:p>
              <a:p>
                <a:r>
                  <a:rPr lang="es-MX" dirty="0" smtClean="0"/>
                  <a:t>76% de cloro 35 y 24% de cloro 37.</a:t>
                </a:r>
              </a:p>
              <a:p>
                <a:r>
                  <a:rPr lang="es-MX" sz="2800" dirty="0" smtClean="0"/>
                  <a:t>Números de oxidación comunes</a:t>
                </a:r>
                <a:r>
                  <a:rPr lang="es-MX" dirty="0" smtClean="0"/>
                  <a:t> </a:t>
                </a:r>
                <a14:m>
                  <m:oMath xmlns:m="http://schemas.openxmlformats.org/officeDocument/2006/math">
                    <m:r>
                      <a:rPr lang="es-MX" sz="280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s-MX" sz="2800" b="0" i="1" smtClean="0">
                        <a:latin typeface="Cambria Math"/>
                        <a:ea typeface="Cambria Math"/>
                      </a:rPr>
                      <m:t>1, +3,+5</m:t>
                    </m:r>
                    <m:r>
                      <a:rPr lang="es-MX" sz="2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s-MX" sz="2800" b="0" i="1" smtClean="0">
                        <a:latin typeface="Cambria Math"/>
                        <a:ea typeface="Cambria Math"/>
                      </a:rPr>
                      <m:t>+7</m:t>
                    </m:r>
                  </m:oMath>
                </a14:m>
                <a:endParaRPr lang="es-MX" sz="2800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MX" sz="2800" i="1">
                        <a:latin typeface="Cambria Math"/>
                      </a:rPr>
                      <m:t>2</m:t>
                    </m:r>
                    <m:r>
                      <a:rPr lang="es-MX" sz="2800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/>
                          </a:rPr>
                          <m:t>𝑒</m:t>
                        </m:r>
                      </m:e>
                      <m:sub>
                        <m:d>
                          <m:dPr>
                            <m:ctrlPr>
                              <a:rPr lang="es-MX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28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es-MX" sz="2800" i="1">
                        <a:latin typeface="Cambria Math"/>
                      </a:rPr>
                      <m:t>+3</m:t>
                    </m:r>
                    <m:r>
                      <a:rPr lang="es-MX" sz="2800" i="1"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s-MX" sz="2800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s-MX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2800" i="1">
                                <a:latin typeface="Cambria Math"/>
                              </a:rPr>
                              <m:t>𝑔</m:t>
                            </m:r>
                          </m:e>
                        </m:d>
                      </m:sub>
                    </m:sSub>
                    <m:r>
                      <a:rPr lang="es-MX" sz="2800" i="1">
                        <a:latin typeface="Cambria Math"/>
                      </a:rPr>
                      <m:t>→ 2</m:t>
                    </m:r>
                    <m:r>
                      <a:rPr lang="es-MX" sz="2800" i="1">
                        <a:latin typeface="Cambria Math"/>
                      </a:rPr>
                      <m:t>𝐹𝑒𝐶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s-MX" sz="2800" i="1"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es-MX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28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b>
                    </m:sSub>
                  </m:oMath>
                </a14:m>
                <a:endParaRPr lang="es-MX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/>
                          </a:rPr>
                          <m:t>2</m:t>
                        </m:r>
                        <m:r>
                          <a:rPr lang="es-MX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MX" sz="2800" i="1">
                            <a:latin typeface="Cambria Math"/>
                          </a:rPr>
                          <m:t>(</m:t>
                        </m:r>
                        <m:r>
                          <a:rPr lang="es-MX" sz="2800" i="1">
                            <a:latin typeface="Cambria Math"/>
                          </a:rPr>
                          <m:t>𝑠</m:t>
                        </m:r>
                        <m:r>
                          <a:rPr lang="es-MX" sz="2800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s-MX" sz="2800" i="1">
                        <a:latin typeface="Cambria Math"/>
                      </a:rPr>
                      <m:t>+5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/>
                          </a:rPr>
                          <m:t>𝐶𝑙</m:t>
                        </m:r>
                      </m:e>
                      <m:sub>
                        <m:r>
                          <a:rPr lang="es-MX" sz="2800" i="1">
                            <a:latin typeface="Cambria Math"/>
                          </a:rPr>
                          <m:t>2(</m:t>
                        </m:r>
                        <m:r>
                          <a:rPr lang="es-MX" sz="2800" i="1">
                            <a:latin typeface="Cambria Math"/>
                          </a:rPr>
                          <m:t>𝑔</m:t>
                        </m:r>
                        <m:r>
                          <a:rPr lang="es-MX" sz="2800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s-MX" sz="2800" i="1">
                        <a:latin typeface="Cambria Math"/>
                      </a:rPr>
                      <m:t> →2</m:t>
                    </m:r>
                    <m:r>
                      <a:rPr lang="es-MX" sz="2800" i="1">
                        <a:latin typeface="Cambria Math"/>
                      </a:rPr>
                      <m:t>𝑃𝐶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s-MX" sz="2800" i="1">
                            <a:latin typeface="Cambria Math"/>
                          </a:rPr>
                          <m:t>5(</m:t>
                        </m:r>
                        <m:r>
                          <a:rPr lang="es-MX" sz="2800" i="1">
                            <a:latin typeface="Cambria Math"/>
                          </a:rPr>
                          <m:t>𝑠</m:t>
                        </m:r>
                        <m:r>
                          <a:rPr lang="es-MX" sz="2800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es-MX" sz="2800" dirty="0"/>
              </a:p>
              <a:p>
                <a:endParaRPr lang="es-MX" sz="2800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6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Obtención de Cl y sus compuestos</a:t>
            </a:r>
            <a:endParaRPr lang="es-MX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58133"/>
            <a:ext cx="2105025" cy="1743075"/>
          </a:xfrm>
        </p:spPr>
      </p:pic>
      <p:sp>
        <p:nvSpPr>
          <p:cNvPr id="5" name="4 CuadroTexto"/>
          <p:cNvSpPr txBox="1"/>
          <p:nvPr/>
        </p:nvSpPr>
        <p:spPr>
          <a:xfrm>
            <a:off x="4629435" y="367077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 la industria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4643294" y="4221088"/>
                <a:ext cx="331462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 smtClean="0">
                          <a:latin typeface="Cambria Math"/>
                        </a:rPr>
                        <m:t>𝑵𝒂</m:t>
                      </m:r>
                      <m:r>
                        <a:rPr lang="es-MX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MX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1" i="1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s-MX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s-MX" b="1" i="1">
                          <a:latin typeface="Cambria Math"/>
                        </a:rPr>
                        <m:t>𝑶</m:t>
                      </m:r>
                      <m:r>
                        <a:rPr lang="es-MX" b="1" i="1" smtClean="0">
                          <a:latin typeface="Cambria Math"/>
                        </a:rPr>
                        <m:t>  </m:t>
                      </m:r>
                      <m:box>
                        <m:boxPr>
                          <m:ctrlPr>
                            <a:rPr lang="es-MX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s-MX" b="1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s-MX" b="1" i="1">
                                  <a:latin typeface="Cambria Math"/>
                                </a:rPr>
                                <m:t>   </m:t>
                              </m:r>
                            </m:e>
                          </m:groupChr>
                        </m:e>
                      </m:box>
                      <m:r>
                        <a:rPr lang="es-MX" b="1" i="1" smtClean="0">
                          <a:latin typeface="Cambria Math"/>
                        </a:rPr>
                        <m:t> </m:t>
                      </m:r>
                      <m:r>
                        <a:rPr lang="es-MX" b="1" i="1">
                          <a:latin typeface="Cambria Math"/>
                        </a:rPr>
                        <m:t>𝑵𝒂𝑶𝑯</m:t>
                      </m:r>
                      <m:r>
                        <a:rPr lang="es-MX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MX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s-MX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s-MX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1" i="1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s-MX" b="1" i="1">
                              <a:latin typeface="Cambria Math"/>
                            </a:rPr>
                            <m:t>𝟐</m:t>
                          </m:r>
                          <m:r>
                            <a:rPr lang="es-MX" b="1" i="1">
                              <a:latin typeface="Cambria Math"/>
                            </a:rPr>
                            <m:t>(</m:t>
                          </m:r>
                          <m:r>
                            <a:rPr lang="es-MX" b="1" i="1">
                              <a:latin typeface="Cambria Math"/>
                            </a:rPr>
                            <m:t>𝒈</m:t>
                          </m:r>
                          <m:r>
                            <a:rPr lang="es-MX" b="1" i="1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s-MX" b="1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94" y="4221088"/>
                <a:ext cx="3314625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CuadroTexto"/>
          <p:cNvSpPr txBox="1"/>
          <p:nvPr/>
        </p:nvSpPr>
        <p:spPr>
          <a:xfrm>
            <a:off x="4837615" y="5085184"/>
            <a:ext cx="2816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Ánodo: carbón comprimido </a:t>
            </a:r>
          </a:p>
          <a:p>
            <a:r>
              <a:rPr lang="es-MX" dirty="0" smtClean="0"/>
              <a:t>cátodo: hierro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1259632" y="1548485"/>
                <a:ext cx="6840760" cy="1719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2800" b="1" dirty="0" smtClean="0">
                    <a:solidFill>
                      <a:schemeClr val="tx1"/>
                    </a:solidFill>
                  </a:rPr>
                  <a:t> Método de </a:t>
                </a:r>
                <a:r>
                  <a:rPr lang="es-MX" sz="2800" b="1" dirty="0" err="1" smtClean="0">
                    <a:solidFill>
                      <a:schemeClr val="tx1"/>
                    </a:solidFill>
                  </a:rPr>
                  <a:t>Scheele</a:t>
                </a:r>
                <a:endParaRPr lang="es-MX" sz="2800" b="1" dirty="0" smtClean="0">
                  <a:solidFill>
                    <a:schemeClr val="tx1"/>
                  </a:solidFill>
                </a:endParaRPr>
              </a:p>
              <a:p>
                <a:endParaRPr lang="es-MX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s-MX" b="1" i="1">
                          <a:solidFill>
                            <a:schemeClr val="tx1"/>
                          </a:solidFill>
                          <a:latin typeface="Cambria Math"/>
                        </a:rPr>
                        <m:t>𝑯𝑪</m:t>
                      </m:r>
                      <m:sSub>
                        <m:sSubPr>
                          <m:ctrlPr>
                            <a:rPr lang="es-MX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𝒂𝒄</m:t>
                          </m:r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s-MX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s-MX" b="1" i="1">
                          <a:solidFill>
                            <a:schemeClr val="tx1"/>
                          </a:solidFill>
                          <a:latin typeface="Cambria Math"/>
                        </a:rPr>
                        <m:t>𝑴𝒏</m:t>
                      </m:r>
                      <m:sSub>
                        <m:sSubPr>
                          <m:ctrlPr>
                            <a:rPr lang="es-MX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s-MX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box>
                        <m:boxPr>
                          <m:ctrlPr>
                            <a:rPr lang="es-MX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s-MX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s-MX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   </m:t>
                              </m:r>
                            </m:e>
                          </m:groupChr>
                        </m:e>
                      </m:box>
                      <m:r>
                        <a:rPr lang="es-MX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s-MX" b="1" i="1">
                          <a:solidFill>
                            <a:schemeClr val="tx1"/>
                          </a:solidFill>
                          <a:latin typeface="Cambria Math"/>
                        </a:rPr>
                        <m:t>𝑴𝒏𝑪</m:t>
                      </m:r>
                      <m:sSub>
                        <m:sSubPr>
                          <m:ctrlPr>
                            <a:rPr lang="es-MX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s-MX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s-MX" b="1" i="1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s-MX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s-MX" b="1" i="1">
                          <a:solidFill>
                            <a:schemeClr val="tx1"/>
                          </a:solidFill>
                          <a:latin typeface="Cambria Math"/>
                        </a:rPr>
                        <m:t>𝑶</m:t>
                      </m:r>
                      <m:r>
                        <a:rPr lang="es-MX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MX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𝑪𝒍</m:t>
                          </m:r>
                        </m:e>
                        <m:sub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  <m:r>
                            <a:rPr lang="es-MX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s-MX" b="1" dirty="0" smtClean="0">
                  <a:solidFill>
                    <a:schemeClr val="tx1"/>
                  </a:solidFill>
                </a:endParaRPr>
              </a:p>
              <a:p>
                <a:endParaRPr lang="es-MX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𝟏𝟎</m:t>
                      </m:r>
                      <m:sSub>
                        <m:sSubPr>
                          <m:ctrlP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𝑯𝑪𝒍</m:t>
                          </m:r>
                        </m:e>
                        <m:sub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𝒂𝒄</m:t>
                          </m:r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s-MX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s-MX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s-MX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𝑴𝒏</m:t>
                      </m:r>
                      <m:sSubSup>
                        <m:sSubSupPr>
                          <m:ctrlP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d>
                            <m:dPr>
                              <m:ctrlPr>
                                <a:rPr lang="es-MX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𝒂𝒄</m:t>
                              </m:r>
                            </m:e>
                          </m:d>
                        </m:sub>
                        <m:sup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es-MX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s-MX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  <m:sSubSup>
                        <m:sSubSupPr>
                          <m:ctrlP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𝒂𝒄</m:t>
                          </m:r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s-MX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s-MX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sSub>
                        <m:sSubPr>
                          <m:ctrlP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𝑪𝒍</m:t>
                          </m:r>
                        </m:e>
                        <m:sub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  <m:r>
                        <a:rPr lang="es-MX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MX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s-MX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𝑴</m:t>
                      </m:r>
                      <m:sSubSup>
                        <m:sSubSupPr>
                          <m:ctrlP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  <m:sub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𝒂𝒄</m:t>
                          </m:r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r>
                        <a:rPr lang="es-MX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MX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sSub>
                        <m:sSubPr>
                          <m:ctrlP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  <m:sub>
                          <m:r>
                            <a:rPr lang="es-MX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s-MX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𝑶</m:t>
                      </m:r>
                    </m:oMath>
                  </m:oMathPara>
                </a14:m>
                <a:endParaRPr lang="es-MX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548485"/>
                <a:ext cx="6840760" cy="1719573"/>
              </a:xfrm>
              <a:prstGeom prst="rect">
                <a:avLst/>
              </a:prstGeom>
              <a:blipFill rotWithShape="1">
                <a:blip r:embed="rId5"/>
                <a:stretch>
                  <a:fillRect t="-3191" b="-141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8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27029" y="-1539552"/>
            <a:ext cx="5816302" cy="3655782"/>
          </a:xfrm>
        </p:spPr>
        <p:txBody>
          <a:bodyPr>
            <a:normAutofit/>
          </a:bodyPr>
          <a:lstStyle/>
          <a:p>
            <a:r>
              <a:rPr lang="es-MX" sz="3200" dirty="0"/>
              <a:t>U</a:t>
            </a:r>
            <a:r>
              <a:rPr lang="es-MX" sz="3200" dirty="0" smtClean="0"/>
              <a:t>sos</a:t>
            </a:r>
            <a:endParaRPr lang="es-MX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81412"/>
            <a:ext cx="2795857" cy="247814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69297"/>
            <a:ext cx="3039591" cy="259026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8" y="3574820"/>
            <a:ext cx="4257675" cy="107632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04" y="3574820"/>
            <a:ext cx="2809875" cy="28575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29461"/>
            <a:ext cx="952500" cy="96202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760435" y="5401307"/>
            <a:ext cx="157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Diclorometano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997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620688"/>
                <a:ext cx="8229600" cy="3921299"/>
              </a:xfrm>
            </p:spPr>
            <p:txBody>
              <a:bodyPr/>
              <a:lstStyle/>
              <a:p>
                <a:endParaRPr lang="es-MX" sz="2400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/>
                          </a:rPr>
                          <m:t>𝐶𝑙</m:t>
                        </m:r>
                      </m:e>
                      <m:sub>
                        <m:r>
                          <a:rPr lang="es-MX" sz="2400" i="1">
                            <a:latin typeface="Cambria Math"/>
                          </a:rPr>
                          <m:t>2(</m:t>
                        </m:r>
                        <m:r>
                          <a:rPr lang="es-MX" sz="2400" i="1">
                            <a:latin typeface="Cambria Math"/>
                          </a:rPr>
                          <m:t>𝑎𝑐</m:t>
                        </m:r>
                        <m:r>
                          <a:rPr lang="es-MX" sz="2400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s-MX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MX" sz="24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s-MX" sz="2400" i="1">
                            <a:latin typeface="Cambria Math"/>
                          </a:rPr>
                          <m:t>(</m:t>
                        </m:r>
                        <m:r>
                          <a:rPr lang="es-MX" sz="2400" i="1">
                            <a:latin typeface="Cambria Math"/>
                          </a:rPr>
                          <m:t>𝑙</m:t>
                        </m:r>
                        <m:r>
                          <a:rPr lang="es-MX" sz="2400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s-MX" sz="2400" i="1">
                        <a:latin typeface="Cambria Math"/>
                      </a:rPr>
                      <m:t>⇌ </m:t>
                    </m:r>
                    <m:sSubSup>
                      <m:sSubSup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MX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MX" sz="2400" i="1">
                            <a:latin typeface="Cambria Math"/>
                          </a:rPr>
                          <m:t>(</m:t>
                        </m:r>
                        <m:r>
                          <a:rPr lang="es-MX" sz="2400" i="1">
                            <a:latin typeface="Cambria Math"/>
                          </a:rPr>
                          <m:t>𝑎𝑐</m:t>
                        </m:r>
                        <m:r>
                          <a:rPr lang="es-MX" sz="2400" i="1">
                            <a:latin typeface="Cambria Math"/>
                          </a:rPr>
                          <m:t>)</m:t>
                        </m:r>
                      </m:sub>
                      <m:sup>
                        <m:r>
                          <a:rPr lang="es-MX" sz="2400" i="1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s-MX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MX" sz="2400" i="1">
                            <a:latin typeface="Cambria Math"/>
                          </a:rPr>
                          <m:t>𝐶𝑙</m:t>
                        </m:r>
                      </m:e>
                      <m:sub>
                        <m:r>
                          <a:rPr lang="es-MX" sz="2400" i="1">
                            <a:latin typeface="Cambria Math"/>
                          </a:rPr>
                          <m:t>(</m:t>
                        </m:r>
                        <m:r>
                          <a:rPr lang="es-MX" sz="2400" i="1">
                            <a:latin typeface="Cambria Math"/>
                          </a:rPr>
                          <m:t>𝑎𝑐</m:t>
                        </m:r>
                        <m:r>
                          <a:rPr lang="es-MX" sz="2400" i="1">
                            <a:latin typeface="Cambria Math"/>
                          </a:rPr>
                          <m:t>)</m:t>
                        </m:r>
                      </m:sub>
                      <m:sup>
                        <m:r>
                          <a:rPr lang="es-MX" sz="2400" i="1">
                            <a:latin typeface="Cambria Math"/>
                          </a:rPr>
                          <m:t>−</m:t>
                        </m:r>
                      </m:sup>
                    </m:sSubSup>
                    <m:r>
                      <a:rPr lang="es-MX" sz="2400" i="1">
                        <a:latin typeface="Cambria Math"/>
                      </a:rPr>
                      <m:t>+</m:t>
                    </m:r>
                    <m:r>
                      <a:rPr lang="es-MX" sz="2400" i="1">
                        <a:latin typeface="Cambria Math"/>
                      </a:rPr>
                      <m:t>𝐻𝐶</m:t>
                    </m:r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/>
                          </a:rPr>
                          <m:t>𝑙𝑂</m:t>
                        </m:r>
                      </m:e>
                      <m:sub>
                        <m:r>
                          <a:rPr lang="es-MX" sz="2400" i="1">
                            <a:latin typeface="Cambria Math"/>
                          </a:rPr>
                          <m:t>(</m:t>
                        </m:r>
                        <m:r>
                          <a:rPr lang="es-MX" sz="2400" i="1">
                            <a:latin typeface="Cambria Math"/>
                          </a:rPr>
                          <m:t>𝑎𝑐</m:t>
                        </m:r>
                        <m:r>
                          <a:rPr lang="es-MX" sz="2400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es-MX" sz="2400" dirty="0" smtClean="0"/>
              </a:p>
              <a:p>
                <a14:m>
                  <m:oMath xmlns:m="http://schemas.openxmlformats.org/officeDocument/2006/math">
                    <m:r>
                      <a:rPr lang="es-MX" sz="2400" i="1">
                        <a:latin typeface="Cambria Math"/>
                      </a:rPr>
                      <m:t>𝐻𝐶</m:t>
                    </m:r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/>
                          </a:rPr>
                          <m:t>𝑙𝑂</m:t>
                        </m:r>
                      </m:e>
                      <m:sub>
                        <m:r>
                          <a:rPr lang="es-MX" sz="2400" i="1">
                            <a:latin typeface="Cambria Math"/>
                          </a:rPr>
                          <m:t>(</m:t>
                        </m:r>
                        <m:r>
                          <a:rPr lang="es-MX" sz="2400" i="1">
                            <a:latin typeface="Cambria Math"/>
                          </a:rPr>
                          <m:t>𝑎𝑐</m:t>
                        </m:r>
                        <m:r>
                          <a:rPr lang="es-MX" sz="2400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s-MX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MX" sz="24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es-MX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2400" i="1">
                                <a:latin typeface="Cambria Math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es-MX" sz="2400" i="1">
                        <a:latin typeface="Cambria Math"/>
                      </a:rPr>
                      <m:t>⇌ </m:t>
                    </m:r>
                    <m:sSubSup>
                      <m:sSubSup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MX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MX" sz="2400" i="1">
                            <a:latin typeface="Cambria Math"/>
                          </a:rPr>
                          <m:t>3(</m:t>
                        </m:r>
                        <m:r>
                          <a:rPr lang="es-MX" sz="2400" i="1">
                            <a:latin typeface="Cambria Math"/>
                          </a:rPr>
                          <m:t>𝑎𝑐</m:t>
                        </m:r>
                        <m:r>
                          <a:rPr lang="es-MX" sz="2400" i="1">
                            <a:latin typeface="Cambria Math"/>
                          </a:rPr>
                          <m:t>)</m:t>
                        </m:r>
                      </m:sub>
                      <m:sup>
                        <m:r>
                          <a:rPr lang="es-MX" sz="2400" i="1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s-MX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MX" sz="2400" i="1">
                            <a:latin typeface="Cambria Math"/>
                          </a:rPr>
                          <m:t>𝐶𝑙𝑂</m:t>
                        </m:r>
                      </m:e>
                      <m:sub>
                        <m:r>
                          <a:rPr lang="es-MX" sz="2400" i="1">
                            <a:latin typeface="Cambria Math"/>
                          </a:rPr>
                          <m:t>(</m:t>
                        </m:r>
                        <m:r>
                          <a:rPr lang="es-MX" sz="2400" i="1">
                            <a:latin typeface="Cambria Math"/>
                          </a:rPr>
                          <m:t>𝑎𝑐</m:t>
                        </m:r>
                        <m:r>
                          <a:rPr lang="es-MX" sz="2400" i="1">
                            <a:latin typeface="Cambria Math"/>
                          </a:rPr>
                          <m:t>)</m:t>
                        </m:r>
                      </m:sub>
                      <m:sup>
                        <m:r>
                          <a:rPr lang="es-MX" sz="2400" i="1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s-MX" sz="2400" dirty="0" smtClean="0"/>
                  <a:t> (blanqueador)</a:t>
                </a:r>
              </a:p>
              <a:p>
                <a:r>
                  <a:rPr lang="es-MX" sz="2000" dirty="0" smtClean="0"/>
                  <a:t>Toxico y tuvo uso como arma</a:t>
                </a:r>
              </a:p>
              <a:p>
                <a:r>
                  <a:rPr lang="es-MX" sz="2000" dirty="0" smtClean="0"/>
                  <a:t>En 1915 se uso en un ataque alemán dejo 20 000 soldados aliados incapacitados y 5000 muertos.</a:t>
                </a: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620688"/>
                <a:ext cx="8229600" cy="3921299"/>
              </a:xfrm>
              <a:blipFill rotWithShape="1"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28090"/>
            <a:ext cx="2180060" cy="269859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39149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8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3548" y="-32252"/>
            <a:ext cx="5976664" cy="1470025"/>
          </a:xfrm>
        </p:spPr>
        <p:txBody>
          <a:bodyPr/>
          <a:lstStyle/>
          <a:p>
            <a:r>
              <a:rPr lang="es-MX" b="1" dirty="0" smtClean="0"/>
              <a:t>BROMO (Br)</a:t>
            </a:r>
            <a:endParaRPr lang="es-MX" b="1" dirty="0"/>
          </a:p>
        </p:txBody>
      </p:sp>
      <p:pic>
        <p:nvPicPr>
          <p:cNvPr id="1028" name="Picture 4" descr="http://upload.wikimedia.org/wikipedia/commons/3/35/Bromine_vial_in_acrylic_cu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04560"/>
            <a:ext cx="2727606" cy="31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0" y="1772816"/>
            <a:ext cx="53285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Descubierto en 1826 por </a:t>
            </a:r>
            <a:r>
              <a:rPr lang="es-MX" sz="2000" dirty="0" err="1" smtClean="0"/>
              <a:t>Antoine</a:t>
            </a:r>
            <a:r>
              <a:rPr lang="es-MX" sz="2000" dirty="0" smtClean="0"/>
              <a:t> </a:t>
            </a:r>
            <a:r>
              <a:rPr lang="es-MX" sz="2000" dirty="0" err="1" smtClean="0"/>
              <a:t>J.Balard</a:t>
            </a:r>
            <a:r>
              <a:rPr lang="es-MX" sz="2000" dirty="0" smtClean="0"/>
              <a:t>, quien logró extraer sulfato de sodio del agua de mar y aisló el bromo.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No existe libre en la naturaleza, pero se encuentra en forma de bromuros en depósitos salinos y en los yacimientos de </a:t>
            </a:r>
            <a:r>
              <a:rPr lang="es-MX" sz="2000" dirty="0" err="1" smtClean="0"/>
              <a:t>Stassfurt</a:t>
            </a:r>
            <a:r>
              <a:rPr lang="es-MX" sz="2000" dirty="0" smtClean="0"/>
              <a:t> (Alemania)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 smtClean="0"/>
              <a:t>Está presente en el agua del mar y es responsable del color marrón de muchas algas </a:t>
            </a:r>
            <a:endParaRPr lang="es-MX" sz="2000" dirty="0"/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En </a:t>
            </a:r>
            <a:r>
              <a:rPr lang="es-MX" sz="2000" dirty="0"/>
              <a:t>la naturaleza se encuentran dos </a:t>
            </a:r>
            <a:r>
              <a:rPr lang="es-MX" sz="2000" dirty="0" smtClean="0"/>
              <a:t>isótopos:</a:t>
            </a:r>
            <a:r>
              <a:rPr lang="es-MX" sz="2000" dirty="0"/>
              <a:t> </a:t>
            </a:r>
            <a:endParaRPr lang="es-MX" sz="2000" dirty="0" smtClean="0"/>
          </a:p>
          <a:p>
            <a:pPr algn="just"/>
            <a:r>
              <a:rPr lang="es-MX" sz="2000" baseline="30000" dirty="0" smtClean="0"/>
              <a:t>79</a:t>
            </a:r>
            <a:r>
              <a:rPr lang="es-MX" sz="2000" dirty="0" smtClean="0"/>
              <a:t>Br </a:t>
            </a:r>
            <a:r>
              <a:rPr lang="es-MX" sz="2000" dirty="0"/>
              <a:t>y </a:t>
            </a:r>
            <a:r>
              <a:rPr lang="es-MX" sz="2000" baseline="30000" dirty="0"/>
              <a:t>81</a:t>
            </a:r>
            <a:r>
              <a:rPr lang="es-MX" sz="2000" dirty="0"/>
              <a:t>Br, los dos con una abundancia de cerca del 50</a:t>
            </a:r>
            <a:r>
              <a:rPr lang="es-MX" sz="2000" dirty="0" smtClean="0"/>
              <a:t>%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2819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64629" y="404664"/>
            <a:ext cx="409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2800" b="1" dirty="0" smtClean="0"/>
              <a:t>PROPIEDADES GENERALES</a:t>
            </a:r>
            <a:endParaRPr lang="es-MX" sz="2800" b="1" dirty="0"/>
          </a:p>
        </p:txBody>
      </p:sp>
      <p:pic>
        <p:nvPicPr>
          <p:cNvPr id="2052" name="Picture 4" descr="http://tablaperiodica.260mb.org/35tab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81843"/>
            <a:ext cx="4220649" cy="45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220072" y="1340768"/>
            <a:ext cx="3672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Es un líquido de color pardo rojizo.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Es tres veces más denso que el agua y soluble en ella.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/>
              <a:t> </a:t>
            </a:r>
            <a:r>
              <a:rPr lang="es-MX" sz="2000" dirty="0" smtClean="0"/>
              <a:t>A temperatura ambiente desprende vapores muy irritantes.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Su reactividad es intermedia entre el cloro y yodo.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/>
              <a:t> </a:t>
            </a:r>
            <a:r>
              <a:rPr lang="es-MX" sz="2000" dirty="0" smtClean="0"/>
              <a:t>+1 </a:t>
            </a:r>
            <a:r>
              <a:rPr lang="es-MX" sz="2000" dirty="0"/>
              <a:t> </a:t>
            </a:r>
            <a:r>
              <a:rPr lang="es-MX" sz="2000" dirty="0" err="1" smtClean="0"/>
              <a:t>BrO</a:t>
            </a:r>
            <a:r>
              <a:rPr lang="es-MX" sz="2000" baseline="30000" dirty="0" smtClean="0"/>
              <a:t>- </a:t>
            </a:r>
            <a:r>
              <a:rPr lang="es-MX" sz="2000" dirty="0"/>
              <a:t>(sólo estable a bajas temperaturas 0 °C</a:t>
            </a:r>
            <a:r>
              <a:rPr lang="es-MX" sz="2000" dirty="0" smtClean="0"/>
              <a:t>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/>
              <a:t> </a:t>
            </a:r>
            <a:r>
              <a:rPr lang="es-MX" sz="2000" dirty="0" smtClean="0"/>
              <a:t>+3 BrO</a:t>
            </a:r>
            <a:r>
              <a:rPr lang="es-MX" sz="2000" baseline="-25000" dirty="0" smtClean="0"/>
              <a:t>2</a:t>
            </a:r>
            <a:r>
              <a:rPr lang="es-MX" sz="2000" baseline="30000" dirty="0" smtClean="0"/>
              <a:t>- </a:t>
            </a:r>
            <a:r>
              <a:rPr lang="es-MX" sz="2000" dirty="0"/>
              <a:t> (</a:t>
            </a:r>
            <a:r>
              <a:rPr lang="es-MX" sz="2000" dirty="0" smtClean="0"/>
              <a:t>muy inestable).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/>
              <a:t> </a:t>
            </a:r>
            <a:r>
              <a:rPr lang="es-MX" sz="2000" dirty="0" smtClean="0"/>
              <a:t>+5 BrO</a:t>
            </a:r>
            <a:r>
              <a:rPr lang="es-MX" sz="2000" baseline="-25000" dirty="0" smtClean="0"/>
              <a:t>3</a:t>
            </a:r>
            <a:r>
              <a:rPr lang="es-MX" sz="2000" baseline="30000" dirty="0" smtClean="0"/>
              <a:t>-</a:t>
            </a:r>
            <a:r>
              <a:rPr lang="es-MX" sz="2000" dirty="0" smtClean="0"/>
              <a:t> (estable en disolución acuosa)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7905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2134518" cy="5793507"/>
          </a:xfrm>
        </p:spPr>
        <p:txBody>
          <a:bodyPr/>
          <a:lstStyle/>
          <a:p>
            <a:pPr marL="0" indent="0">
              <a:buNone/>
            </a:pPr>
            <a:r>
              <a:rPr lang="es-MX" b="1" dirty="0" err="1" smtClean="0">
                <a:solidFill>
                  <a:srgbClr val="FF0000"/>
                </a:solidFill>
              </a:rPr>
              <a:t>Fluor</a:t>
            </a:r>
            <a:endParaRPr lang="es-MX" b="1" dirty="0" smtClean="0">
              <a:solidFill>
                <a:srgbClr val="FF0000"/>
              </a:solidFill>
            </a:endParaRPr>
          </a:p>
          <a:p>
            <a:endParaRPr lang="es-MX" b="1" dirty="0" smtClean="0"/>
          </a:p>
          <a:p>
            <a:endParaRPr lang="es-MX" b="1" dirty="0"/>
          </a:p>
          <a:p>
            <a:pPr marL="0" indent="0">
              <a:buNone/>
            </a:pPr>
            <a:r>
              <a:rPr lang="es-MX" b="1" dirty="0" smtClean="0">
                <a:solidFill>
                  <a:srgbClr val="FF0000"/>
                </a:solidFill>
              </a:rPr>
              <a:t>Cloro</a:t>
            </a:r>
          </a:p>
          <a:p>
            <a:endParaRPr lang="es-MX" b="1" dirty="0" smtClean="0"/>
          </a:p>
          <a:p>
            <a:endParaRPr lang="es-MX" b="1" dirty="0"/>
          </a:p>
          <a:p>
            <a:endParaRPr lang="es-MX" b="1" dirty="0" smtClean="0"/>
          </a:p>
          <a:p>
            <a:pPr marL="0" indent="0">
              <a:buNone/>
            </a:pPr>
            <a:r>
              <a:rPr lang="es-MX" b="1" dirty="0" smtClean="0">
                <a:solidFill>
                  <a:srgbClr val="FF0000"/>
                </a:solidFill>
              </a:rPr>
              <a:t>Bromo</a:t>
            </a:r>
            <a:r>
              <a:rPr lang="es-MX" b="1" dirty="0" smtClean="0"/>
              <a:t>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38" y="2321732"/>
            <a:ext cx="2605430" cy="201622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81128"/>
            <a:ext cx="2857500" cy="214312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887838" y="507308"/>
            <a:ext cx="26642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Yodo </a:t>
            </a:r>
          </a:p>
          <a:p>
            <a:endParaRPr lang="es-MX" b="1" dirty="0"/>
          </a:p>
          <a:p>
            <a:endParaRPr lang="es-MX" b="1" dirty="0" smtClean="0"/>
          </a:p>
          <a:p>
            <a:endParaRPr lang="es-MX" b="1" dirty="0"/>
          </a:p>
          <a:p>
            <a:endParaRPr lang="es-MX" b="1" dirty="0" smtClean="0"/>
          </a:p>
          <a:p>
            <a:endParaRPr lang="es-MX" b="1" dirty="0"/>
          </a:p>
          <a:p>
            <a:endParaRPr lang="es-MX" b="1" dirty="0" smtClean="0"/>
          </a:p>
          <a:p>
            <a:endParaRPr lang="es-MX" b="1" dirty="0"/>
          </a:p>
          <a:p>
            <a:endParaRPr lang="es-MX" b="1" dirty="0" smtClean="0"/>
          </a:p>
          <a:p>
            <a:endParaRPr lang="es-MX" b="1" dirty="0"/>
          </a:p>
          <a:p>
            <a:r>
              <a:rPr lang="es-MX" sz="3200" b="1" dirty="0" err="1" smtClean="0">
                <a:solidFill>
                  <a:srgbClr val="FF0000"/>
                </a:solidFill>
              </a:rPr>
              <a:t>Astato</a:t>
            </a:r>
            <a:endParaRPr lang="es-MX" sz="3200" b="1" dirty="0">
              <a:solidFill>
                <a:srgbClr val="FF000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78936"/>
            <a:ext cx="2400300" cy="282892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39071"/>
            <a:ext cx="2143125" cy="214312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11" y="332656"/>
            <a:ext cx="2555511" cy="180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93504" y="188640"/>
            <a:ext cx="2962672" cy="792088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latin typeface="+mn-lt"/>
              </a:rPr>
              <a:t>MINERALES</a:t>
            </a:r>
            <a:endParaRPr lang="es-MX" sz="2800" b="1" dirty="0"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131839" y="1052736"/>
            <a:ext cx="3514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Los minerales de bromo son raros , se encuentran junto con la plata:</a:t>
            </a:r>
          </a:p>
          <a:p>
            <a:pPr algn="just"/>
            <a:r>
              <a:rPr lang="es-MX" dirty="0" smtClean="0"/>
              <a:t>                  </a:t>
            </a:r>
            <a:r>
              <a:rPr lang="es-MX" dirty="0" err="1" smtClean="0"/>
              <a:t>Bromargirita</a:t>
            </a:r>
            <a:endParaRPr lang="es-MX" dirty="0" smtClean="0"/>
          </a:p>
          <a:p>
            <a:pPr algn="just"/>
            <a:r>
              <a:rPr lang="es-MX" dirty="0" smtClean="0"/>
              <a:t>                  Embolita</a:t>
            </a:r>
          </a:p>
          <a:p>
            <a:pPr algn="just"/>
            <a:r>
              <a:rPr lang="es-MX" dirty="0" smtClean="0"/>
              <a:t>                  </a:t>
            </a:r>
            <a:r>
              <a:rPr lang="es-MX" dirty="0" err="1"/>
              <a:t>I</a:t>
            </a:r>
            <a:r>
              <a:rPr lang="es-MX" dirty="0" err="1" smtClean="0"/>
              <a:t>odembolita</a:t>
            </a:r>
            <a:endParaRPr lang="es-MX" dirty="0" smtClean="0"/>
          </a:p>
          <a:p>
            <a:pPr algn="just"/>
            <a:endParaRPr lang="es-MX" dirty="0"/>
          </a:p>
        </p:txBody>
      </p:sp>
      <p:pic>
        <p:nvPicPr>
          <p:cNvPr id="4098" name="Picture 2" descr="http://upload.wikimedia.org/wikipedia/commons/thumb/6/67/Bromargyrite-rh3-12b.jpg/240px-Bromargyrite-rh3-1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1872208" cy="17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oro-minerales.com/forum/files/pict2142_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8398"/>
            <a:ext cx="200706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uned.es/cristamine/fichas/bromargirita/broma69a_m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31" y="404664"/>
            <a:ext cx="1454361" cy="23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71800" y="3789040"/>
            <a:ext cx="390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MÉTODO DE OBTENCIÓN</a:t>
            </a:r>
            <a:endParaRPr lang="es-MX" sz="2800" b="1" dirty="0"/>
          </a:p>
        </p:txBody>
      </p:sp>
      <p:sp>
        <p:nvSpPr>
          <p:cNvPr id="6" name="5 Rectángulo"/>
          <p:cNvSpPr/>
          <p:nvPr/>
        </p:nvSpPr>
        <p:spPr>
          <a:xfrm>
            <a:off x="1619672" y="4827386"/>
            <a:ext cx="66896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/>
              <a:t>2Br </a:t>
            </a:r>
            <a:r>
              <a:rPr lang="es-MX" sz="4400" baseline="30000" dirty="0"/>
              <a:t>-</a:t>
            </a:r>
            <a:r>
              <a:rPr lang="es-MX" sz="4400" dirty="0"/>
              <a:t> + Cl</a:t>
            </a:r>
            <a:r>
              <a:rPr lang="es-MX" sz="4400" baseline="-25000" dirty="0"/>
              <a:t>2</a:t>
            </a:r>
            <a:r>
              <a:rPr lang="es-MX" sz="4400" dirty="0"/>
              <a:t> → Br</a:t>
            </a:r>
            <a:r>
              <a:rPr lang="es-MX" sz="4400" baseline="-25000" dirty="0"/>
              <a:t>2</a:t>
            </a:r>
            <a:r>
              <a:rPr lang="es-MX" sz="4400" dirty="0"/>
              <a:t> + 2Cl</a:t>
            </a:r>
            <a:r>
              <a:rPr lang="es-MX" sz="4400" baseline="30000" dirty="0"/>
              <a:t>-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8299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REACCIONES</a:t>
            </a:r>
            <a:endParaRPr lang="es-MX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1196752"/>
            <a:ext cx="720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Reacciona con el hidrógeno y con casi todos los metales.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191683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Del bromo se obtiene  el bromuro de </a:t>
            </a:r>
            <a:r>
              <a:rPr lang="es-MX" sz="2400" dirty="0" smtClean="0"/>
              <a:t>hidrógeno.</a:t>
            </a:r>
          </a:p>
          <a:p>
            <a:endParaRPr lang="es-MX" sz="2400" dirty="0"/>
          </a:p>
          <a:p>
            <a:r>
              <a:rPr lang="es-MX" sz="2400" dirty="0" smtClean="0"/>
              <a:t>                                                Br2 </a:t>
            </a:r>
            <a:r>
              <a:rPr lang="es-MX" sz="2400" dirty="0"/>
              <a:t>+ H2 → </a:t>
            </a:r>
            <a:r>
              <a:rPr lang="es-MX" sz="2400" dirty="0" smtClean="0"/>
              <a:t>2HBr</a:t>
            </a:r>
          </a:p>
          <a:p>
            <a:endParaRPr lang="es-MX" sz="2400" dirty="0"/>
          </a:p>
          <a:p>
            <a:r>
              <a:rPr lang="es-MX" sz="2400" dirty="0"/>
              <a:t>A partir de éste, se pueden obtener distintos bromuros, por ejemplo</a:t>
            </a:r>
            <a:r>
              <a:rPr lang="es-MX" sz="2400" dirty="0" smtClean="0"/>
              <a:t>:</a:t>
            </a:r>
          </a:p>
          <a:p>
            <a:r>
              <a:rPr lang="es-MX" sz="2400" dirty="0"/>
              <a:t> </a:t>
            </a:r>
            <a:endParaRPr lang="es-MX" sz="2400" dirty="0" smtClean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</p:txBody>
      </p:sp>
      <p:sp>
        <p:nvSpPr>
          <p:cNvPr id="7" name="6 Rectángulo"/>
          <p:cNvSpPr/>
          <p:nvPr/>
        </p:nvSpPr>
        <p:spPr>
          <a:xfrm>
            <a:off x="3218136" y="4653136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err="1"/>
              <a:t>HBr</a:t>
            </a:r>
            <a:r>
              <a:rPr lang="es-MX" sz="2400" dirty="0"/>
              <a:t> + </a:t>
            </a:r>
            <a:r>
              <a:rPr lang="es-MX" sz="2400" dirty="0" err="1"/>
              <a:t>NaOH</a:t>
            </a:r>
            <a:r>
              <a:rPr lang="es-MX" sz="2400" dirty="0"/>
              <a:t> → </a:t>
            </a:r>
            <a:r>
              <a:rPr lang="es-MX" sz="2400" dirty="0" err="1"/>
              <a:t>NaBr</a:t>
            </a:r>
            <a:r>
              <a:rPr lang="es-MX" sz="2400" dirty="0"/>
              <a:t> + H</a:t>
            </a:r>
            <a:r>
              <a:rPr lang="es-MX" sz="2400" baseline="-25000" dirty="0"/>
              <a:t>2</a:t>
            </a:r>
            <a:r>
              <a:rPr lang="es-MX" sz="24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5853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latin typeface="+mn-lt"/>
              </a:rPr>
              <a:t>APLICACIONES</a:t>
            </a:r>
            <a:endParaRPr lang="es-MX" sz="2800" b="1" dirty="0">
              <a:latin typeface="+mn-lt"/>
            </a:endParaRPr>
          </a:p>
        </p:txBody>
      </p:sp>
      <p:pic>
        <p:nvPicPr>
          <p:cNvPr id="3074" name="Picture 2" descr="http://mlv-s1-p.mlstatic.com/fumigaciones-control-de-plagas-5012-MLV4941684635_082013-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505472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-EbkC8RlmQZI/T0rgkpeHLfI/AAAAAAAAAEY/mBbTvrNPNKM/s1600/Curso_fotografia_dicas_fot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71439"/>
            <a:ext cx="2416867" cy="232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iscinasagua.com/mantenimiento/brom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05" y="1052736"/>
            <a:ext cx="2381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edicosypacientes.com/gestor/plantillas/articulos/archivos/imagenes/1366976913945-pastilla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" y="4293095"/>
            <a:ext cx="3656815" cy="21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iencianet.com/imagenes/gasolina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66187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9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52320"/>
            <a:ext cx="8229600" cy="70609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CURIOSIDADES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8662" y="476672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Proviene del griego </a:t>
            </a:r>
            <a:r>
              <a:rPr lang="es-MX" i="1" dirty="0" smtClean="0"/>
              <a:t>bromos</a:t>
            </a:r>
            <a:r>
              <a:rPr lang="es-MX" dirty="0" smtClean="0"/>
              <a:t>, que significa hedor o pestilencia.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Es el único no metal, junto con el mercurio que en estado elemental son líquidos a temperatura ambiente.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4014598" y="936301"/>
            <a:ext cx="4367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Estados </a:t>
            </a:r>
            <a:r>
              <a:rPr lang="es-MX" dirty="0"/>
              <a:t>Unidos e Israel son los principales productores. Las aguas del Mar Muerto y las minas de </a:t>
            </a:r>
            <a:r>
              <a:rPr lang="es-MX" dirty="0" err="1"/>
              <a:t>Stassfurt</a:t>
            </a:r>
            <a:r>
              <a:rPr lang="es-MX" dirty="0"/>
              <a:t> son ricas en bromuro de potasio.</a:t>
            </a:r>
          </a:p>
          <a:p>
            <a:endParaRPr lang="es-MX" dirty="0"/>
          </a:p>
        </p:txBody>
      </p:sp>
      <p:pic>
        <p:nvPicPr>
          <p:cNvPr id="5122" name="Picture 2" descr="http://concurso.cnice.mec.es/cnice2005/93_iniciacion_interactiva_materia/curso/materiales/tabla_period/img/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" y="274302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096841" y="4429561"/>
            <a:ext cx="41792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En estado líquido es peligroso para el tejido humano y sus vapores irritan los ojos  y la garganta.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El bromuro de metilo (CH</a:t>
            </a:r>
            <a:r>
              <a:rPr lang="es-MX" baseline="-25000" dirty="0"/>
              <a:t>3</a:t>
            </a:r>
            <a:r>
              <a:rPr lang="es-MX" dirty="0"/>
              <a:t>Br) ataca los nervios y es mortal en concentraciones del 0,035%.</a:t>
            </a:r>
          </a:p>
        </p:txBody>
      </p:sp>
      <p:pic>
        <p:nvPicPr>
          <p:cNvPr id="5124" name="Picture 4" descr="http://www.periodistadigital.com/imagenes/2010/05/05/bandera-eeu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57" y="2492896"/>
            <a:ext cx="2080320" cy="15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s.123rf.com/400wm/400/400/AnkevanWyk/AnkevanWyk0705/AnkevanWyk070500018/933011-el-azul-y-blanco-bandera-nacional-de-israel-sopla-en-el-vien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77" y="2060848"/>
            <a:ext cx="2065695" cy="13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79512" y="544522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Aproximadamente se producen en el mundo 500 millones de kilogramos de bromo por año.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43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s-MX" dirty="0" smtClean="0"/>
              <a:t>YODO</a:t>
            </a:r>
            <a:endParaRPr lang="es-MX" dirty="0"/>
          </a:p>
        </p:txBody>
      </p:sp>
      <p:pic>
        <p:nvPicPr>
          <p:cNvPr id="2050" name="Picture 2" descr="http://upload.wikimedia.org/wikipedia/commons/8/84/IodoAtom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50" y="1875645"/>
            <a:ext cx="3212026" cy="37856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004049" y="2651428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Solido cristalino de color negruzco, que cuando se calienta se sublima dando un vapor violeta.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1964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21631" y="-171400"/>
            <a:ext cx="5572472" cy="1747664"/>
          </a:xfrm>
        </p:spPr>
        <p:txBody>
          <a:bodyPr/>
          <a:lstStyle/>
          <a:p>
            <a:r>
              <a:rPr lang="es-MX" dirty="0" smtClean="0"/>
              <a:t>Propiedades del Yodo</a:t>
            </a:r>
            <a:endParaRPr lang="es-MX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6048672" cy="397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http://www.lenntech.com/espanol/tabla-peiodica/i.htm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1368152" cy="272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institutomodernoamericano.edu.co/moodle/grados/decimo/profundi/jpg/qui_11_03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699791" cy="24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33562" y="776063"/>
            <a:ext cx="2819400" cy="5715000"/>
          </a:xfrm>
        </p:spPr>
        <p:txBody>
          <a:bodyPr/>
          <a:lstStyle/>
          <a:p>
            <a:r>
              <a:rPr lang="es-MX" dirty="0" smtClean="0"/>
              <a:t>Historia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3970784" cy="640080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Descubrimiento: Bernard </a:t>
            </a:r>
            <a:r>
              <a:rPr lang="es-MX" dirty="0" err="1"/>
              <a:t>Courtois</a:t>
            </a:r>
            <a:r>
              <a:rPr lang="es-MX" dirty="0"/>
              <a:t> (1775-1838) en </a:t>
            </a:r>
            <a:r>
              <a:rPr lang="es-MX" dirty="0" smtClean="0"/>
              <a:t>1811</a:t>
            </a:r>
          </a:p>
          <a:p>
            <a:endParaRPr lang="es-MX" dirty="0" smtClean="0"/>
          </a:p>
          <a:p>
            <a:r>
              <a:rPr lang="es-MX" dirty="0" smtClean="0"/>
              <a:t>Lo obtuvo de las cenizas de algas marinas</a:t>
            </a:r>
          </a:p>
          <a:p>
            <a:endParaRPr lang="es-MX" dirty="0" smtClean="0"/>
          </a:p>
          <a:p>
            <a:r>
              <a:rPr lang="es-MX" dirty="0" smtClean="0"/>
              <a:t>El </a:t>
            </a:r>
            <a:r>
              <a:rPr lang="es-MX" dirty="0"/>
              <a:t>descubrimiento fue confirmado y anunciado por los químicos franceses Charles </a:t>
            </a:r>
            <a:r>
              <a:rPr lang="es-MX" dirty="0" err="1"/>
              <a:t>Desormes</a:t>
            </a:r>
            <a:r>
              <a:rPr lang="es-MX" dirty="0"/>
              <a:t> y Nicholas </a:t>
            </a:r>
            <a:r>
              <a:rPr lang="es-MX" dirty="0" err="1" smtClean="0"/>
              <a:t>Clément</a:t>
            </a:r>
            <a:endParaRPr lang="es-MX" dirty="0" smtClean="0"/>
          </a:p>
        </p:txBody>
      </p:sp>
      <p:pic>
        <p:nvPicPr>
          <p:cNvPr id="1026" name="Picture 2" descr="http://image.absoluteastronomy.com/images/topicimages/b/be/bernard_courto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60" y="764704"/>
            <a:ext cx="18434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utropedia.es/Imagenes/Yodo1_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168352" cy="226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3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04" y="313184"/>
            <a:ext cx="2304256" cy="2899792"/>
          </a:xfrm>
        </p:spPr>
        <p:txBody>
          <a:bodyPr>
            <a:normAutofit/>
          </a:bodyPr>
          <a:lstStyle/>
          <a:p>
            <a:r>
              <a:rPr lang="es-MX" sz="4000" dirty="0" smtClean="0"/>
              <a:t>Historia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28801"/>
            <a:ext cx="3657600" cy="4248472"/>
          </a:xfrm>
        </p:spPr>
        <p:txBody>
          <a:bodyPr/>
          <a:lstStyle/>
          <a:p>
            <a:endParaRPr lang="es-MX" dirty="0" smtClean="0"/>
          </a:p>
          <a:p>
            <a:r>
              <a:rPr lang="es-MX" sz="2800" dirty="0" smtClean="0"/>
              <a:t>En 1814 </a:t>
            </a:r>
            <a:r>
              <a:rPr lang="es-MX" sz="2800" dirty="0"/>
              <a:t>Gay-Lussac demostró que se trataba de un nuevo elemento y le llamó yodo, del griego </a:t>
            </a:r>
            <a:r>
              <a:rPr lang="es-MX" sz="2800" i="1" dirty="0"/>
              <a:t>violeta</a:t>
            </a:r>
            <a:r>
              <a:rPr lang="es-MX" sz="2800" dirty="0"/>
              <a:t>.</a:t>
            </a:r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0" name="Picture 2" descr="http://www.gobiernodecanarias.org/educacion/3/usrn/lentiscal/1-cdquimica-tic/images/GayLussa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1496991" cy="161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78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43192" cy="940966"/>
          </a:xfrm>
        </p:spPr>
        <p:txBody>
          <a:bodyPr/>
          <a:lstStyle/>
          <a:p>
            <a:r>
              <a:rPr lang="es-MX" dirty="0" smtClean="0"/>
              <a:t>Obtención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196752"/>
            <a:ext cx="6851104" cy="4137323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Con la reacción química del yodato de calcio con dióxido de azufre.</a:t>
            </a:r>
          </a:p>
          <a:p>
            <a:endParaRPr lang="es-MX" dirty="0"/>
          </a:p>
          <a:p>
            <a:r>
              <a:rPr lang="es-MX" dirty="0" smtClean="0"/>
              <a:t>Por la extracción de las cenizas de algas.</a:t>
            </a:r>
          </a:p>
          <a:p>
            <a:endParaRPr lang="es-MX" dirty="0"/>
          </a:p>
          <a:p>
            <a:r>
              <a:rPr lang="es-MX" dirty="0" smtClean="0"/>
              <a:t>Ultrapuro lo conseguimos de la reacción de yoduro potásico con sulfato de cobre.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051720" y="4653136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2KI + Cl</a:t>
            </a:r>
            <a:r>
              <a:rPr lang="es-MX" dirty="0" smtClean="0"/>
              <a:t>2</a:t>
            </a:r>
            <a:r>
              <a:rPr lang="es-MX" sz="3200" dirty="0" smtClean="0"/>
              <a:t>-----------2KCl + I</a:t>
            </a:r>
            <a:r>
              <a:rPr lang="es-MX" dirty="0" smtClean="0"/>
              <a:t>2</a:t>
            </a:r>
            <a:endParaRPr lang="es-MX" sz="3200" dirty="0" smtClean="0"/>
          </a:p>
          <a:p>
            <a:r>
              <a:rPr lang="pt-BR" sz="3200" dirty="0" smtClean="0"/>
              <a:t>IO</a:t>
            </a:r>
            <a:r>
              <a:rPr lang="pt-BR" sz="3200" baseline="-25000" dirty="0" smtClean="0"/>
              <a:t>3</a:t>
            </a:r>
            <a:r>
              <a:rPr lang="pt-BR" sz="3200" baseline="30000" dirty="0" smtClean="0"/>
              <a:t>- </a:t>
            </a:r>
            <a:r>
              <a:rPr lang="pt-BR" sz="3200" dirty="0"/>
              <a:t>+ 5I</a:t>
            </a:r>
            <a:r>
              <a:rPr lang="pt-BR" sz="3200" baseline="30000" dirty="0"/>
              <a:t>-</a:t>
            </a:r>
            <a:r>
              <a:rPr lang="pt-BR" sz="3200" dirty="0"/>
              <a:t> + 6H</a:t>
            </a:r>
            <a:r>
              <a:rPr lang="pt-BR" sz="3200" baseline="30000" dirty="0"/>
              <a:t>+</a:t>
            </a:r>
            <a:r>
              <a:rPr lang="pt-BR" sz="3200" dirty="0"/>
              <a:t> → 3I</a:t>
            </a:r>
            <a:r>
              <a:rPr lang="pt-BR" sz="3200" baseline="-25000" dirty="0"/>
              <a:t>2</a:t>
            </a:r>
            <a:r>
              <a:rPr lang="pt-BR" sz="3200" dirty="0"/>
              <a:t> + 3H</a:t>
            </a:r>
            <a:r>
              <a:rPr lang="pt-BR" sz="3200" baseline="-25000" dirty="0"/>
              <a:t>2</a:t>
            </a:r>
            <a:r>
              <a:rPr lang="pt-BR" sz="3200" dirty="0"/>
              <a:t>O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88786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7944" y="97160"/>
            <a:ext cx="3223592" cy="2467744"/>
          </a:xfrm>
        </p:spPr>
        <p:txBody>
          <a:bodyPr/>
          <a:lstStyle/>
          <a:p>
            <a:r>
              <a:rPr lang="es-MX" dirty="0" smtClean="0"/>
              <a:t>Aplicaciones</a:t>
            </a:r>
            <a:endParaRPr lang="es-MX" dirty="0"/>
          </a:p>
        </p:txBody>
      </p:sp>
      <p:pic>
        <p:nvPicPr>
          <p:cNvPr id="1026" name="Picture 2" descr="http://www.noldor.com.ar/noldorweb/notas/Trazadores_indust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7" y="607236"/>
            <a:ext cx="2676845" cy="20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tep.es/blog/wp-content/uploads/2013/05/radiotera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05" y="2924944"/>
            <a:ext cx="2016224" cy="20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eg-social.es/ism/gsanitaria_es/ilustr_capitulo7/7-12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41" y="2569234"/>
            <a:ext cx="2986106" cy="149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almick.com/images/imgproductos/germicida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65" y="4751955"/>
            <a:ext cx="31908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ldoc.com.mx/imagesnew2/0/0/0/0/2/0/5/9/3/8/Anatom%C3%ADa%20Tiroid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2" y="4228559"/>
            <a:ext cx="2606265" cy="20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053968" cy="3096344"/>
          </a:xfr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95894"/>
            <a:ext cx="4791860" cy="2802050"/>
          </a:xfrm>
          <a:prstGeom prst="rect">
            <a:avLst/>
          </a:prstGeom>
        </p:spPr>
      </p:pic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271327"/>
              </p:ext>
            </p:extLst>
          </p:nvPr>
        </p:nvGraphicFramePr>
        <p:xfrm>
          <a:off x="5076056" y="3695894"/>
          <a:ext cx="3816424" cy="280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29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Curiosidades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 pesar de la baja concentración del yodo en el agua marina, cierta especie de alga puede extraer y acumular el elemento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s-MX" dirty="0" smtClean="0"/>
              <a:t>El </a:t>
            </a:r>
            <a:r>
              <a:rPr lang="es-MX" dirty="0"/>
              <a:t>yodo parece ser un elemento que, en cantidades muy pequeñas, es esencial para la vida animal y vegetal.</a:t>
            </a:r>
          </a:p>
        </p:txBody>
      </p:sp>
    </p:spTree>
    <p:extLst>
      <p:ext uri="{BB962C8B-B14F-4D97-AF65-F5344CB8AC3E}">
        <p14:creationId xmlns:p14="http://schemas.microsoft.com/office/powerpoint/2010/main" val="2762286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4525963"/>
          </a:xfrm>
        </p:spPr>
        <p:txBody>
          <a:bodyPr/>
          <a:lstStyle/>
          <a:p>
            <a:r>
              <a:rPr lang="es-MX" dirty="0"/>
              <a:t>en los mamíferos superiores el yodo se concentra en la glándula tiroides, allí se convierte en aminoácidos yodados (principalmente tiroxina y </a:t>
            </a:r>
            <a:r>
              <a:rPr lang="es-MX" dirty="0" err="1"/>
              <a:t>yodotirosinas</a:t>
            </a:r>
            <a:r>
              <a:rPr lang="es-MX" dirty="0" smtClean="0"/>
              <a:t>).</a:t>
            </a:r>
          </a:p>
          <a:p>
            <a:endParaRPr lang="es-MX" dirty="0" smtClean="0"/>
          </a:p>
          <a:p>
            <a:r>
              <a:rPr lang="es-MX" dirty="0" smtClean="0"/>
              <a:t>La </a:t>
            </a:r>
            <a:r>
              <a:rPr lang="es-MX" dirty="0"/>
              <a:t>deficiencia de yodo en los mamíferos lleva al bocio, una condición en que la glándula tiroides crece más de lo normal</a:t>
            </a:r>
            <a:r>
              <a:rPr lang="es-MX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960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Aplicaciones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E</a:t>
            </a:r>
            <a:r>
              <a:rPr lang="es-MX" dirty="0" smtClean="0"/>
              <a:t>l </a:t>
            </a:r>
            <a:r>
              <a:rPr lang="es-MX" dirty="0"/>
              <a:t>más importante es el </a:t>
            </a:r>
            <a:r>
              <a:rPr lang="es-MX" baseline="30000" dirty="0"/>
              <a:t>131</a:t>
            </a:r>
            <a:r>
              <a:rPr lang="es-MX" dirty="0"/>
              <a:t>I, con una vida media de 8 días; se utiliza mucho en el trabajo con trazadores radiactivos y ciertos procedimientos de radioterapia.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/>
              <a:t>Las propiedades bactericidas del yodo apoyan sus usos principales para el tratamiento de heridas o la esterilización del agua potable.</a:t>
            </a:r>
          </a:p>
        </p:txBody>
      </p:sp>
    </p:spTree>
    <p:extLst>
      <p:ext uri="{BB962C8B-B14F-4D97-AF65-F5344CB8AC3E}">
        <p14:creationId xmlns:p14="http://schemas.microsoft.com/office/powerpoint/2010/main" val="6775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95936" y="260648"/>
            <a:ext cx="3567781" cy="893961"/>
          </a:xfrm>
        </p:spPr>
        <p:txBody>
          <a:bodyPr/>
          <a:lstStyle/>
          <a:p>
            <a:r>
              <a:rPr lang="es-ES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ASTATO</a:t>
            </a:r>
            <a:r>
              <a:rPr lang="es-E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s-ES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89571" y="3212976"/>
            <a:ext cx="5544616" cy="352839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número </a:t>
            </a:r>
            <a:r>
              <a:rPr lang="es-ES" b="1" dirty="0">
                <a:solidFill>
                  <a:schemeClr val="bg1"/>
                </a:solidFill>
              </a:rPr>
              <a:t>atómico 85. </a:t>
            </a:r>
            <a:endParaRPr lang="es-ES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 err="1">
                <a:solidFill>
                  <a:schemeClr val="bg1"/>
                </a:solidFill>
              </a:rPr>
              <a:t>Astato</a:t>
            </a:r>
            <a:r>
              <a:rPr lang="es-ES" b="1" dirty="0">
                <a:solidFill>
                  <a:schemeClr val="bg1"/>
                </a:solidFill>
              </a:rPr>
              <a:t> es el elemento más pesado del grupo de los </a:t>
            </a:r>
            <a:r>
              <a:rPr lang="es-ES" b="1" dirty="0" smtClean="0">
                <a:solidFill>
                  <a:schemeClr val="bg1"/>
                </a:solidFill>
              </a:rPr>
              <a:t>halógenos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 err="1">
                <a:solidFill>
                  <a:schemeClr val="bg1"/>
                </a:solidFill>
              </a:rPr>
              <a:t>astato</a:t>
            </a:r>
            <a:r>
              <a:rPr lang="es-ES" b="1" dirty="0">
                <a:solidFill>
                  <a:schemeClr val="bg1"/>
                </a:solidFill>
              </a:rPr>
              <a:t> es un elemento muy inestable, que existe sólo en formas radiactivas de vida corta. Se han preparado unos 25 isótopos mediante reacciones nucleares de transmutación artificial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El isótopo con mayor tiempo de vida es el </a:t>
            </a:r>
            <a:r>
              <a:rPr lang="es-ES" b="1" baseline="30000" dirty="0">
                <a:solidFill>
                  <a:schemeClr val="bg1"/>
                </a:solidFill>
              </a:rPr>
              <a:t>210</a:t>
            </a:r>
            <a:r>
              <a:rPr lang="es-ES" b="1" dirty="0">
                <a:solidFill>
                  <a:schemeClr val="bg1"/>
                </a:solidFill>
              </a:rPr>
              <a:t>At, el cual decae en un tiempo de vida media de sólo 8.3 h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configuración </a:t>
            </a:r>
            <a:r>
              <a:rPr lang="es-ES" b="1" dirty="0">
                <a:solidFill>
                  <a:schemeClr val="bg1"/>
                </a:solidFill>
              </a:rPr>
              <a:t>electrónica [</a:t>
            </a:r>
            <a:r>
              <a:rPr lang="es-ES" b="1" dirty="0" smtClean="0">
                <a:solidFill>
                  <a:schemeClr val="bg1"/>
                </a:solidFill>
              </a:rPr>
              <a:t>Xe]4f</a:t>
            </a:r>
            <a:r>
              <a:rPr lang="es-ES" b="1" baseline="30000" dirty="0" smtClean="0">
                <a:solidFill>
                  <a:schemeClr val="bg1"/>
                </a:solidFill>
              </a:rPr>
              <a:t>14</a:t>
            </a:r>
            <a:r>
              <a:rPr lang="es-ES" b="1" dirty="0" smtClean="0">
                <a:solidFill>
                  <a:schemeClr val="bg1"/>
                </a:solidFill>
              </a:rPr>
              <a:t>5d</a:t>
            </a:r>
            <a:r>
              <a:rPr lang="es-ES" b="1" baseline="30000" dirty="0" smtClean="0">
                <a:solidFill>
                  <a:schemeClr val="bg1"/>
                </a:solidFill>
              </a:rPr>
              <a:t>10</a:t>
            </a:r>
            <a:r>
              <a:rPr lang="es-ES" b="1" dirty="0" smtClean="0">
                <a:solidFill>
                  <a:schemeClr val="bg1"/>
                </a:solidFill>
              </a:rPr>
              <a:t>6s</a:t>
            </a:r>
            <a:r>
              <a:rPr lang="es-ES" b="1" baseline="30000" dirty="0" smtClean="0">
                <a:solidFill>
                  <a:schemeClr val="bg1"/>
                </a:solidFill>
              </a:rPr>
              <a:t>2</a:t>
            </a:r>
            <a:r>
              <a:rPr lang="es-ES" b="1" dirty="0" smtClean="0">
                <a:solidFill>
                  <a:schemeClr val="bg1"/>
                </a:solidFill>
              </a:rPr>
              <a:t>6p</a:t>
            </a:r>
          </a:p>
          <a:p>
            <a:pPr marL="457200" indent="-457200">
              <a:buFont typeface="Arial" pitchFamily="34" charset="0"/>
              <a:buChar char="•"/>
            </a:pPr>
            <a:endParaRPr lang="es-ES" b="1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us.123rf.com/400wm/400/400/fambros/fambros1108/fambros110800003/10170822-formulario-de-astato-tabla-periodica-de-elementos--3d-realizad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423765" cy="28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88640"/>
            <a:ext cx="7520940" cy="4491837"/>
          </a:xfrm>
        </p:spPr>
        <p:txBody>
          <a:bodyPr/>
          <a:lstStyle/>
          <a:p>
            <a:r>
              <a:rPr lang="es-ES" b="0" dirty="0"/>
              <a:t>El </a:t>
            </a:r>
            <a:r>
              <a:rPr lang="es-ES" b="0" dirty="0" err="1"/>
              <a:t>A</a:t>
            </a:r>
            <a:r>
              <a:rPr lang="es-ES" b="0" dirty="0" err="1" smtClean="0"/>
              <a:t>stato</a:t>
            </a:r>
            <a:r>
              <a:rPr lang="es-ES" b="0" dirty="0" smtClean="0"/>
              <a:t> </a:t>
            </a:r>
            <a:r>
              <a:rPr lang="es-ES" b="0" dirty="0"/>
              <a:t>recibe su nombre del griego </a:t>
            </a:r>
            <a:r>
              <a:rPr lang="es-ES" b="0" dirty="0">
                <a:solidFill>
                  <a:srgbClr val="FF0000"/>
                </a:solidFill>
              </a:rPr>
              <a:t>"inestable". </a:t>
            </a:r>
            <a:r>
              <a:rPr lang="es-ES" b="0" dirty="0"/>
              <a:t>El </a:t>
            </a:r>
            <a:r>
              <a:rPr lang="es-ES" b="0" dirty="0" err="1"/>
              <a:t>A</a:t>
            </a:r>
            <a:r>
              <a:rPr lang="es-ES" b="0" dirty="0" err="1" smtClean="0"/>
              <a:t>stato</a:t>
            </a:r>
            <a:r>
              <a:rPr lang="es-ES" b="0" dirty="0" smtClean="0"/>
              <a:t> </a:t>
            </a:r>
            <a:r>
              <a:rPr lang="es-ES" b="0" dirty="0"/>
              <a:t>se origina en la serie radioactiva del </a:t>
            </a:r>
            <a:r>
              <a:rPr lang="es-MX" b="0" baseline="30000" dirty="0" smtClean="0"/>
              <a:t>235</a:t>
            </a:r>
            <a:r>
              <a:rPr lang="es-MX" b="0" dirty="0" smtClean="0"/>
              <a:t>U</a:t>
            </a:r>
            <a:r>
              <a:rPr lang="es-ES" b="0" dirty="0" smtClean="0"/>
              <a:t>, pero </a:t>
            </a:r>
            <a:r>
              <a:rPr lang="es-ES" b="0" dirty="0"/>
              <a:t>de una manera colateral: </a:t>
            </a:r>
          </a:p>
        </p:txBody>
      </p:sp>
      <p:pic>
        <p:nvPicPr>
          <p:cNvPr id="2050" name="Picture 2" descr="Ast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27711"/>
            <a:ext cx="4536503" cy="9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1988840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¿</a:t>
            </a:r>
            <a:r>
              <a:rPr lang="es-MX" sz="1600" dirty="0" smtClean="0"/>
              <a:t>CÓMO REACCIONA?</a:t>
            </a:r>
          </a:p>
          <a:p>
            <a:r>
              <a:rPr lang="es-ES" sz="1600" dirty="0"/>
              <a:t>En solución acuosa, el </a:t>
            </a:r>
            <a:r>
              <a:rPr lang="es-ES" sz="1600" dirty="0" err="1"/>
              <a:t>astato</a:t>
            </a:r>
            <a:r>
              <a:rPr lang="es-ES" sz="1600" dirty="0"/>
              <a:t> tiene propiedades similares al yodo excepto por las diferencias atribuibles al hecho de que las soluciones de ástato son, por necesidad, muy diluidas. </a:t>
            </a:r>
          </a:p>
          <a:p>
            <a:r>
              <a:rPr lang="es-ES" sz="1600" dirty="0"/>
              <a:t>Al igual que el halógeno yodo, s</a:t>
            </a:r>
            <a:r>
              <a:rPr lang="es-ES" sz="1600" dirty="0">
                <a:solidFill>
                  <a:srgbClr val="FF0000"/>
                </a:solidFill>
              </a:rPr>
              <a:t>e extrae con benceno cuando se halla como elemento libre en solución. </a:t>
            </a:r>
            <a:r>
              <a:rPr lang="es-ES" sz="1600" dirty="0"/>
              <a:t>El elemento en solución </a:t>
            </a:r>
            <a:r>
              <a:rPr lang="es-ES" sz="1600" dirty="0">
                <a:solidFill>
                  <a:srgbClr val="FF0000"/>
                </a:solidFill>
              </a:rPr>
              <a:t>es reducido por agentes como el dióxido de azufre y es oxidado por bromo. </a:t>
            </a:r>
          </a:p>
          <a:p>
            <a:r>
              <a:rPr lang="es-ES" sz="1600" dirty="0"/>
              <a:t>Es el menos electronegativo de todos los halógenos. </a:t>
            </a:r>
            <a:r>
              <a:rPr lang="es-ES" sz="1600" dirty="0">
                <a:solidFill>
                  <a:srgbClr val="FF0000"/>
                </a:solidFill>
              </a:rPr>
              <a:t>Tiene estados de oxidación</a:t>
            </a:r>
            <a:r>
              <a:rPr lang="es-ES" sz="1600" dirty="0"/>
              <a:t> con características de </a:t>
            </a:r>
            <a:r>
              <a:rPr lang="es-ES" sz="1600" dirty="0" err="1"/>
              <a:t>coprecipitación</a:t>
            </a:r>
            <a:r>
              <a:rPr lang="es-ES" sz="1600" dirty="0"/>
              <a:t> </a:t>
            </a:r>
            <a:r>
              <a:rPr lang="es-ES" sz="1600" dirty="0">
                <a:solidFill>
                  <a:srgbClr val="0070C0"/>
                </a:solidFill>
              </a:rPr>
              <a:t>(proceso por el cual una especie que normalmente es soluble se separa de la </a:t>
            </a:r>
            <a:r>
              <a:rPr lang="es-ES" sz="1600" dirty="0" err="1">
                <a:solidFill>
                  <a:srgbClr val="0070C0"/>
                </a:solidFill>
              </a:rPr>
              <a:t>disoluciòn</a:t>
            </a:r>
            <a:r>
              <a:rPr lang="es-ES" sz="1600" dirty="0">
                <a:solidFill>
                  <a:srgbClr val="0070C0"/>
                </a:solidFill>
              </a:rPr>
              <a:t> durante la </a:t>
            </a:r>
            <a:r>
              <a:rPr lang="es-ES" sz="1600" dirty="0" err="1">
                <a:solidFill>
                  <a:srgbClr val="0070C0"/>
                </a:solidFill>
              </a:rPr>
              <a:t>formaciòn</a:t>
            </a:r>
            <a:r>
              <a:rPr lang="es-ES" sz="1600" dirty="0">
                <a:solidFill>
                  <a:srgbClr val="0070C0"/>
                </a:solidFill>
              </a:rPr>
              <a:t> de un precipitado) </a:t>
            </a:r>
            <a:r>
              <a:rPr lang="es-ES" sz="1600" dirty="0">
                <a:solidFill>
                  <a:srgbClr val="FF0000"/>
                </a:solidFill>
              </a:rPr>
              <a:t>semejantes a las del ion yoduro, yodo libre y del ion yodato</a:t>
            </a:r>
            <a:r>
              <a:rPr lang="es-ES" sz="1600" dirty="0"/>
              <a:t> (</a:t>
            </a:r>
            <a:r>
              <a:rPr lang="es-MX" sz="1600" dirty="0" smtClean="0"/>
              <a:t>At</a:t>
            </a:r>
            <a:r>
              <a:rPr lang="es-MX" sz="1600" baseline="30000" dirty="0" smtClean="0"/>
              <a:t>- </a:t>
            </a:r>
            <a:r>
              <a:rPr lang="es-MX" sz="1600" dirty="0" smtClean="0"/>
              <a:t> At</a:t>
            </a:r>
            <a:r>
              <a:rPr lang="es-MX" sz="1600" baseline="30000" dirty="0" smtClean="0"/>
              <a:t>0</a:t>
            </a:r>
            <a:r>
              <a:rPr lang="es-MX" sz="1600" dirty="0" smtClean="0"/>
              <a:t> AtO</a:t>
            </a:r>
            <a:r>
              <a:rPr lang="es-MX" sz="1600" baseline="-25000" dirty="0" smtClean="0"/>
              <a:t>3</a:t>
            </a:r>
            <a:r>
              <a:rPr lang="es-MX" sz="1600" baseline="30000" dirty="0" smtClean="0"/>
              <a:t>- </a:t>
            </a:r>
            <a:r>
              <a:rPr lang="es-ES" sz="1600" dirty="0" smtClean="0"/>
              <a:t> </a:t>
            </a:r>
            <a:r>
              <a:rPr lang="es-ES" sz="1600" dirty="0"/>
              <a:t>)</a:t>
            </a:r>
          </a:p>
          <a:p>
            <a:r>
              <a:rPr lang="es-ES" sz="1600" dirty="0"/>
              <a:t>Agentes oxidantes fuertes producen el ion </a:t>
            </a:r>
            <a:r>
              <a:rPr lang="es-ES" sz="1600" dirty="0" err="1" smtClean="0"/>
              <a:t>astatato</a:t>
            </a:r>
            <a:r>
              <a:rPr lang="es-ES" sz="1600" dirty="0" smtClean="0"/>
              <a:t> (</a:t>
            </a:r>
            <a:r>
              <a:rPr lang="es-MX" sz="1600" dirty="0" smtClean="0"/>
              <a:t>At</a:t>
            </a:r>
            <a:r>
              <a:rPr lang="es-MX" sz="1600" baseline="30000" dirty="0" smtClean="0"/>
              <a:t>- </a:t>
            </a:r>
            <a:r>
              <a:rPr lang="es-ES" sz="1600" dirty="0"/>
              <a:t>), pero no el ion </a:t>
            </a:r>
            <a:r>
              <a:rPr lang="es-ES" sz="1600" dirty="0" err="1"/>
              <a:t>perastatato</a:t>
            </a:r>
            <a:r>
              <a:rPr lang="es-ES" sz="1600" dirty="0"/>
              <a:t>. Es más fácil obtenerlo y caracterizarlo en estado libre por su alta volatilidad y facilidad de extracción con disolventes orgánicos.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65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22960" y="260649"/>
            <a:ext cx="7520940" cy="2232248"/>
          </a:xfrm>
        </p:spPr>
        <p:txBody>
          <a:bodyPr/>
          <a:lstStyle/>
          <a:p>
            <a:pPr algn="just"/>
            <a:r>
              <a:rPr lang="es-ES" dirty="0"/>
              <a:t>Se preparó por primera vez mediante la reacción en un ciclotrón, entre el  </a:t>
            </a:r>
            <a:r>
              <a:rPr lang="es-MX" baseline="30000" dirty="0" smtClean="0"/>
              <a:t>209</a:t>
            </a:r>
            <a:r>
              <a:rPr lang="es-MX" dirty="0" smtClean="0"/>
              <a:t>Bi </a:t>
            </a:r>
            <a:r>
              <a:rPr lang="es-ES" dirty="0" smtClean="0"/>
              <a:t>y </a:t>
            </a:r>
            <a:r>
              <a:rPr lang="es-ES" dirty="0"/>
              <a:t>partículas </a:t>
            </a:r>
            <a:r>
              <a:rPr lang="el-GR" dirty="0" smtClean="0"/>
              <a:t>α</a:t>
            </a:r>
            <a:r>
              <a:rPr lang="es-ES" dirty="0" smtClean="0"/>
              <a:t>: </a:t>
            </a:r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/>
              <a:t>Es improbable que una forma más estable, o de vida más larga, pueda encontrarse en la naturaleza o prepararse en forma artificial. </a:t>
            </a:r>
            <a:r>
              <a:rPr lang="es-ES" dirty="0">
                <a:solidFill>
                  <a:srgbClr val="FF0000"/>
                </a:solidFill>
              </a:rPr>
              <a:t>El isótopo más importante es el </a:t>
            </a:r>
            <a:r>
              <a:rPr lang="es-ES" baseline="30000" dirty="0">
                <a:solidFill>
                  <a:srgbClr val="FF0000"/>
                </a:solidFill>
              </a:rPr>
              <a:t>211</a:t>
            </a:r>
            <a:r>
              <a:rPr lang="es-ES" dirty="0">
                <a:solidFill>
                  <a:srgbClr val="FF0000"/>
                </a:solidFill>
              </a:rPr>
              <a:t>At </a:t>
            </a:r>
            <a:r>
              <a:rPr lang="es-ES" dirty="0"/>
              <a:t>y se utiliza en marcaje isotópico. 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074" name="Picture 2" descr="Ast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03" y="908720"/>
            <a:ext cx="523126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857885" y="2708920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El </a:t>
            </a:r>
            <a:r>
              <a:rPr lang="es-ES" b="1" dirty="0" err="1" smtClean="0"/>
              <a:t>Astato</a:t>
            </a:r>
            <a:r>
              <a:rPr lang="es-ES" b="1" dirty="0" smtClean="0"/>
              <a:t> </a:t>
            </a:r>
            <a:r>
              <a:rPr lang="es-ES" b="1" dirty="0">
                <a:solidFill>
                  <a:srgbClr val="FF0000"/>
                </a:solidFill>
              </a:rPr>
              <a:t>se encuentra en la naturaleza como parte integrante de los minerales de uranio</a:t>
            </a:r>
            <a:r>
              <a:rPr lang="es-ES" b="1" dirty="0"/>
              <a:t>, pero sólo en cantidades traza de isótopos de vida corta, continuamente abastecidos por el lento decaimiento del uranio. </a:t>
            </a:r>
            <a:endParaRPr lang="es-ES" dirty="0"/>
          </a:p>
        </p:txBody>
      </p:sp>
      <p:pic>
        <p:nvPicPr>
          <p:cNvPr id="3076" name="Picture 4" descr="http://3.bp.blogspot.com/_L6DsQ8KoYao/SwQbkvKyEoI/AAAAAAAAAeM/CgxAsnuwZ6o/s320/Colada+ondulant+d%27Andersonita+a+l%27interior+de+la+galeria.+Foto+Joan+Abella+i+Creus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6" y="2348880"/>
            <a:ext cx="1800376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.bp.blogspot.com/_L6DsQ8KoYao/SwQb7mqgTmI/AAAAAAAAAeU/QekMsAP50vU/s320/Fluorescencia+de+la+colada+ondulant+d%27Andersonita+a+l%27interior+de+la+galeria.+Foto+Joan+Abella+i+Creus.+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03" y="2325019"/>
            <a:ext cx="1977737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294899" y="461248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0000"/>
                </a:solidFill>
              </a:rPr>
              <a:t>Andersonita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724902" y="4725144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El </a:t>
            </a:r>
            <a:r>
              <a:rPr lang="es-ES" b="1" dirty="0" err="1"/>
              <a:t>Astato</a:t>
            </a:r>
            <a:r>
              <a:rPr lang="es-ES" b="1" dirty="0"/>
              <a:t>, seguido del francio, es el elemento más raro en la naturaleza, con una cantidad total sobre la superficie terrestre menor a 28 gramos en el mismo instante de tiempo; es decir, menos que una cucharada pequeña.</a:t>
            </a:r>
          </a:p>
          <a:p>
            <a:endParaRPr lang="es-MX" dirty="0"/>
          </a:p>
        </p:txBody>
      </p:sp>
      <p:pic>
        <p:nvPicPr>
          <p:cNvPr id="10" name="Picture 2" descr="http://upload.wikimedia.org/wikipedia/commons/f/fb/Ast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07" y="4947540"/>
            <a:ext cx="1389659" cy="1389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813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 </a:t>
            </a:r>
            <a:r>
              <a:rPr lang="es-ES" b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es-ES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stato</a:t>
            </a:r>
            <a:r>
              <a:rPr lang="es-E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para curar el cáncer.</a:t>
            </a:r>
            <a:endParaRPr lang="es-ES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El-astato-para-curar-el-canc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84776" cy="45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332656"/>
            <a:ext cx="7520940" cy="4347821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Sin duda alguna, una de las investigaciones científicas que más atrae a la gente y la mundo de la ciencia es la posible </a:t>
            </a:r>
            <a:r>
              <a:rPr lang="es-ES" dirty="0">
                <a:solidFill>
                  <a:srgbClr val="FF0000"/>
                </a:solidFill>
                <a:hlinkClick r:id="rId2"/>
              </a:rPr>
              <a:t>cura para el </a:t>
            </a:r>
            <a:r>
              <a:rPr lang="es-ES" dirty="0" err="1" smtClean="0">
                <a:hlinkClick r:id="rId2"/>
              </a:rPr>
              <a:t>cáncer</a:t>
            </a:r>
            <a:r>
              <a:rPr lang="es-ES" dirty="0" err="1" smtClean="0"/>
              <a:t>.</a:t>
            </a:r>
            <a:r>
              <a:rPr lang="es-ES" dirty="0" err="1"/>
              <a:t>L</a:t>
            </a:r>
            <a:r>
              <a:rPr lang="es-ES" dirty="0" err="1" smtClean="0"/>
              <a:t>as</a:t>
            </a:r>
            <a:r>
              <a:rPr lang="es-ES" dirty="0" smtClean="0"/>
              <a:t> </a:t>
            </a:r>
            <a:r>
              <a:rPr lang="es-ES" dirty="0"/>
              <a:t>investigaciones propuestas por la </a:t>
            </a:r>
            <a:r>
              <a:rPr lang="es-ES" dirty="0">
                <a:solidFill>
                  <a:srgbClr val="FF0000"/>
                </a:solidFill>
              </a:rPr>
              <a:t>Universidad de York</a:t>
            </a:r>
            <a:r>
              <a:rPr lang="es-ES" dirty="0"/>
              <a:t>, en las que se plantea investigar la estructura atómica del </a:t>
            </a:r>
            <a:r>
              <a:rPr lang="es-ES" dirty="0" err="1" smtClean="0"/>
              <a:t>Astato</a:t>
            </a:r>
            <a:r>
              <a:rPr lang="es-ES" dirty="0"/>
              <a:t>, el elemento natural más raro en el planeta.</a:t>
            </a:r>
          </a:p>
          <a:p>
            <a:r>
              <a:rPr lang="es-ES" dirty="0"/>
              <a:t>El interés se debe a que </a:t>
            </a:r>
            <a:r>
              <a:rPr lang="es-ES" dirty="0">
                <a:solidFill>
                  <a:srgbClr val="FF0000"/>
                </a:solidFill>
                <a:hlinkClick r:id="rId3"/>
              </a:rPr>
              <a:t>el </a:t>
            </a:r>
            <a:r>
              <a:rPr lang="es-ES" dirty="0" err="1">
                <a:solidFill>
                  <a:srgbClr val="FF0000"/>
                </a:solidFill>
                <a:hlinkClick r:id="rId3"/>
              </a:rPr>
              <a:t>astato</a:t>
            </a:r>
            <a:r>
              <a:rPr lang="es-ES" dirty="0">
                <a:solidFill>
                  <a:srgbClr val="FF0000"/>
                </a:solidFill>
                <a:hlinkClick r:id="rId3"/>
              </a:rPr>
              <a:t> podría curar el cáncer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dirty="0"/>
              <a:t>aunque lo difícil es saber cómo se haría exactamente.</a:t>
            </a:r>
          </a:p>
          <a:p>
            <a:endParaRPr lang="es-ES" dirty="0"/>
          </a:p>
          <a:p>
            <a:r>
              <a:rPr lang="es-ES" dirty="0"/>
              <a:t>La investigación sobre el </a:t>
            </a:r>
            <a:r>
              <a:rPr lang="es-ES" dirty="0" err="1"/>
              <a:t>astato</a:t>
            </a:r>
            <a:r>
              <a:rPr lang="es-ES" dirty="0"/>
              <a:t> fue llevada a cabo por el profesor </a:t>
            </a:r>
            <a:r>
              <a:rPr lang="es-ES" dirty="0" err="1"/>
              <a:t>Andrei</a:t>
            </a:r>
            <a:r>
              <a:rPr lang="es-ES" dirty="0"/>
              <a:t> </a:t>
            </a:r>
            <a:r>
              <a:rPr lang="es-ES" dirty="0" err="1"/>
              <a:t>Andreyev</a:t>
            </a:r>
            <a:r>
              <a:rPr lang="es-ES" dirty="0"/>
              <a:t> y su equipo, junto con Valentine </a:t>
            </a:r>
            <a:r>
              <a:rPr lang="es-ES" dirty="0" err="1"/>
              <a:t>Fedosseev</a:t>
            </a:r>
            <a:r>
              <a:rPr lang="es-ES" dirty="0"/>
              <a:t>, del </a:t>
            </a:r>
            <a:r>
              <a:rPr lang="es-ES" dirty="0">
                <a:hlinkClick r:id="rId4"/>
              </a:rPr>
              <a:t>CERN</a:t>
            </a:r>
            <a:r>
              <a:rPr lang="es-ES" dirty="0"/>
              <a:t>. Se llevaron a cabo en el </a:t>
            </a:r>
            <a:r>
              <a:rPr lang="es-ES" dirty="0" err="1"/>
              <a:t>ISOLDE</a:t>
            </a:r>
            <a:r>
              <a:rPr lang="es-ES" dirty="0"/>
              <a:t>, una instalación en la que los científicos lograron acceder por primera vez al potencial de ionización del </a:t>
            </a:r>
            <a:r>
              <a:rPr lang="es-ES" dirty="0" err="1" smtClean="0"/>
              <a:t>astato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Los investigadores quieren comparar las propiedades del </a:t>
            </a:r>
            <a:r>
              <a:rPr lang="es-ES" dirty="0" err="1"/>
              <a:t>astato</a:t>
            </a:r>
            <a:r>
              <a:rPr lang="es-ES" dirty="0"/>
              <a:t> con las del recientemente descubierto elemento 117, el segundo elemento más pesado creado y homólogo del </a:t>
            </a:r>
            <a:r>
              <a:rPr lang="es-ES" dirty="0" err="1"/>
              <a:t>astato</a:t>
            </a:r>
            <a:r>
              <a:rPr lang="es-ES" dirty="0"/>
              <a:t>.</a:t>
            </a:r>
          </a:p>
          <a:p>
            <a:r>
              <a:rPr lang="es-ES" dirty="0"/>
              <a:t>Para la investigación se utilizó la espectroscopia láser de código, que permite estudiar las propiedades de átomos exóticos.</a:t>
            </a:r>
          </a:p>
          <a:p>
            <a:endParaRPr lang="es-ES" dirty="0"/>
          </a:p>
        </p:txBody>
      </p:sp>
      <p:pic>
        <p:nvPicPr>
          <p:cNvPr id="8194" name="Picture 2" descr="Purestock/Think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23474"/>
            <a:ext cx="34563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Contra el cáncer!</a:t>
            </a:r>
            <a:endParaRPr lang="es-ES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considera que </a:t>
            </a:r>
            <a:r>
              <a:rPr lang="es-ES" dirty="0">
                <a:solidFill>
                  <a:srgbClr val="FF0000"/>
                </a:solidFill>
              </a:rPr>
              <a:t>el </a:t>
            </a:r>
            <a:r>
              <a:rPr lang="es-ES" dirty="0" err="1">
                <a:solidFill>
                  <a:srgbClr val="FF0000"/>
                </a:solidFill>
              </a:rPr>
              <a:t>astato</a:t>
            </a:r>
            <a:r>
              <a:rPr lang="es-ES" dirty="0">
                <a:solidFill>
                  <a:srgbClr val="FF0000"/>
                </a:solidFill>
              </a:rPr>
              <a:t> podría ser una fuente de radiación de corto alcance </a:t>
            </a:r>
            <a:r>
              <a:rPr lang="es-ES" dirty="0"/>
              <a:t>utilizada en la terapia alfa contra el cáncer. Con el </a:t>
            </a:r>
            <a:r>
              <a:rPr lang="es-ES" dirty="0" err="1"/>
              <a:t>astato</a:t>
            </a:r>
            <a:r>
              <a:rPr lang="es-ES" dirty="0"/>
              <a:t> se podrían generar radiofármacos que se incluirían en esta terapia.</a:t>
            </a:r>
          </a:p>
          <a:p>
            <a:r>
              <a:rPr lang="es-ES" dirty="0"/>
              <a:t>La terapia alfa consiste en la utilización de partículas radiactivas de elementos pesados para liberar gran cantidad de energía en una distancia corta -aproximadamente 0,05 milímetros-, lo que permite destruir células tumorales de forma más específica y sin dañar los tejidos circundantes.</a:t>
            </a:r>
          </a:p>
          <a:p>
            <a:endParaRPr lang="es-ES" dirty="0"/>
          </a:p>
        </p:txBody>
      </p:sp>
      <p:pic>
        <p:nvPicPr>
          <p:cNvPr id="9218" name="Picture 2" descr="El-astato-para-curar-el-cancer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740609" cy="3160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4 CuadroTexto"/>
          <p:cNvSpPr txBox="1"/>
          <p:nvPr/>
        </p:nvSpPr>
        <p:spPr>
          <a:xfrm>
            <a:off x="5508104" y="3140968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/>
              </a:rPr>
              <a:t>Es importante conseguir que exista una estabilidad entre los enlaces químicos que buscan las </a:t>
            </a:r>
            <a:r>
              <a:rPr lang="es-ES" b="1" dirty="0" smtClean="0">
                <a:effectLst/>
                <a:hlinkClick r:id="rId3"/>
              </a:rPr>
              <a:t>células cancerosas</a:t>
            </a:r>
            <a:r>
              <a:rPr lang="es-ES" b="1" dirty="0" smtClean="0">
                <a:effectLst/>
              </a:rPr>
              <a:t> y la radiactividad que poseen, de forma que se asegure que la radiación solo llegue al cáncer y no ataque al resto del cuerpo.</a:t>
            </a:r>
            <a:endParaRPr lang="es-E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3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822960" y="332656"/>
            <a:ext cx="3200400" cy="4477088"/>
          </a:xfrm>
        </p:spPr>
        <p:txBody>
          <a:bodyPr>
            <a:normAutofit fontScale="55000" lnSpcReduction="20000"/>
          </a:bodyPr>
          <a:lstStyle/>
          <a:p>
            <a:r>
              <a:rPr lang="es-ES" sz="2900" dirty="0"/>
              <a:t>“Las partículas alfa son especialmente útiles para el tratamiento del cáncer, ya que depositan una gran cantidad de energía con un corto alcance, de aproximadamente 0,05 milímetros. Es más o menos el diámetro de una célula cancerosa, así que toda la energía destructiva se concentra en la célula del cáncer adyacente y se hace poco daño a las células sanas más </a:t>
            </a:r>
            <a:r>
              <a:rPr lang="es-ES" sz="2900" dirty="0" smtClean="0"/>
              <a:t>alejadas”</a:t>
            </a:r>
          </a:p>
          <a:p>
            <a:r>
              <a:rPr lang="es-ES" sz="2900" dirty="0" err="1" smtClean="0">
                <a:hlinkClick r:id="rId2"/>
              </a:rPr>
              <a:t>Ulli</a:t>
            </a:r>
            <a:r>
              <a:rPr lang="es-ES" sz="2900" dirty="0" smtClean="0">
                <a:hlinkClick r:id="rId2"/>
              </a:rPr>
              <a:t> </a:t>
            </a:r>
            <a:r>
              <a:rPr lang="es-ES" sz="2900" dirty="0" err="1">
                <a:hlinkClick r:id="rId2"/>
              </a:rPr>
              <a:t>Köster</a:t>
            </a:r>
            <a:r>
              <a:rPr lang="es-ES" sz="2900" dirty="0"/>
              <a:t>, experto en radiofármacos del Instituto </a:t>
            </a:r>
            <a:r>
              <a:rPr lang="es-ES" sz="2900" dirty="0" err="1"/>
              <a:t>Laue-Langevin</a:t>
            </a:r>
            <a:r>
              <a:rPr lang="es-ES" sz="2900" dirty="0"/>
              <a:t>, en </a:t>
            </a:r>
            <a:r>
              <a:rPr lang="es-ES" sz="2900" dirty="0" err="1"/>
              <a:t>Grenoble</a:t>
            </a:r>
            <a:r>
              <a:rPr lang="es-ES" sz="2900" dirty="0"/>
              <a:t> (Francia).</a:t>
            </a:r>
          </a:p>
          <a:p>
            <a:endParaRPr lang="es-ES" dirty="0"/>
          </a:p>
        </p:txBody>
      </p:sp>
      <p:pic>
        <p:nvPicPr>
          <p:cNvPr id="10242" name="Picture 2" descr="http://esmateria.com/wp-content/uploads/2013/05/laser-ce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284812" cy="28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0800000" flipV="1">
            <a:off x="467544" y="332656"/>
            <a:ext cx="3672408" cy="2448272"/>
          </a:xfrm>
        </p:spPr>
        <p:txBody>
          <a:bodyPr>
            <a:normAutofit/>
          </a:bodyPr>
          <a:lstStyle/>
          <a:p>
            <a:r>
              <a:rPr lang="es-MX" sz="7200" dirty="0" smtClean="0">
                <a:latin typeface="Arial" pitchFamily="34" charset="0"/>
                <a:cs typeface="Arial" pitchFamily="34" charset="0"/>
              </a:rPr>
              <a:t>Flúor</a:t>
            </a:r>
            <a:endParaRPr lang="es-MX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69465" t="20217" r="4300" b="57729"/>
          <a:stretch>
            <a:fillRect/>
          </a:stretch>
        </p:blipFill>
        <p:spPr bwMode="auto">
          <a:xfrm>
            <a:off x="179512" y="2852936"/>
            <a:ext cx="48245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periodictable.com/Samples/009.6/s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464496" cy="374441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292080" y="4437112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Elemento </a:t>
            </a:r>
            <a:r>
              <a:rPr lang="es-MX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gaseoso corrosivo de color amarillo ( a temperaturas normales)</a:t>
            </a:r>
          </a:p>
        </p:txBody>
      </p:sp>
    </p:spTree>
    <p:extLst>
      <p:ext uri="{BB962C8B-B14F-4D97-AF65-F5344CB8AC3E}">
        <p14:creationId xmlns:p14="http://schemas.microsoft.com/office/powerpoint/2010/main" val="40062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628799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2"/>
              </a:rPr>
              <a:t>http://esmateria.com/2013/05/15/el-elemento-quimico-mas-raro-del-planeta-se-postula-para-vencer-al-cancer/#prettyPhoto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http://www.ojocientifico.com/4386/el-astato-para-curar-el-cancer</a:t>
            </a:r>
            <a:endParaRPr lang="es-ES" dirty="0" smtClean="0"/>
          </a:p>
          <a:p>
            <a:r>
              <a:rPr lang="es-ES" dirty="0" smtClean="0">
                <a:hlinkClick r:id="rId4"/>
              </a:rPr>
              <a:t>http://quimicageneralpapimeunam.org.mx/tabla%20periodoca/TABLA%20PERIODICA_archivos/page0378.htm</a:t>
            </a:r>
            <a:endParaRPr lang="es-ES" dirty="0" smtClean="0"/>
          </a:p>
          <a:p>
            <a:r>
              <a:rPr lang="es-ES" dirty="0" smtClean="0">
                <a:hlinkClick r:id="rId5"/>
              </a:rPr>
              <a:t>http://www.cneq.unam.mx/cursos_diplomados/diplomados/medio_superior/ens_3/portafolios/quimica/equipo6/cphalogenos.htm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44911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Bibliografía</a:t>
            </a:r>
          </a:p>
          <a:p>
            <a:pPr algn="ctr"/>
            <a:endParaRPr lang="es-MX" dirty="0" smtClean="0"/>
          </a:p>
          <a:p>
            <a:r>
              <a:rPr lang="es-MX" dirty="0" err="1" smtClean="0"/>
              <a:t>Geoff</a:t>
            </a:r>
            <a:r>
              <a:rPr lang="es-MX" dirty="0" smtClean="0"/>
              <a:t> </a:t>
            </a:r>
            <a:r>
              <a:rPr lang="es-MX" dirty="0" err="1" smtClean="0"/>
              <a:t>Rayner-canham</a:t>
            </a:r>
            <a:r>
              <a:rPr lang="es-MX" dirty="0" smtClean="0"/>
              <a:t>. Química inorgánica descriptiva. Segunda Edición, PEARSON Educación, 2000. ISBN: 968-444-385-4</a:t>
            </a:r>
          </a:p>
        </p:txBody>
      </p:sp>
    </p:spTree>
    <p:extLst>
      <p:ext uri="{BB962C8B-B14F-4D97-AF65-F5344CB8AC3E}">
        <p14:creationId xmlns:p14="http://schemas.microsoft.com/office/powerpoint/2010/main" val="203031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131840" cy="908720"/>
          </a:xfrm>
        </p:spPr>
        <p:txBody>
          <a:bodyPr>
            <a:normAutofit fontScale="90000"/>
          </a:bodyPr>
          <a:lstStyle/>
          <a:p>
            <a:r>
              <a:rPr lang="es-MX" sz="2800" dirty="0" smtClean="0"/>
              <a:t>Algo de Historia…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75856" y="836712"/>
            <a:ext cx="2232248" cy="2016224"/>
          </a:xfrm>
        </p:spPr>
        <p:txBody>
          <a:bodyPr>
            <a:noAutofit/>
          </a:bodyPr>
          <a:lstStyle/>
          <a:p>
            <a:r>
              <a:rPr lang="es-MX" sz="2000" dirty="0" smtClean="0"/>
              <a:t>George Bauer (padre de la mineralogía) fue el primero en describir </a:t>
            </a:r>
            <a:r>
              <a:rPr lang="es-MX" sz="2000" dirty="0"/>
              <a:t>al </a:t>
            </a:r>
            <a:r>
              <a:rPr lang="es-MX" sz="2000" dirty="0" smtClean="0"/>
              <a:t>Flúor </a:t>
            </a:r>
            <a:r>
              <a:rPr lang="es-MX" sz="2000" dirty="0"/>
              <a:t>(1529</a:t>
            </a:r>
            <a:r>
              <a:rPr lang="es-MX" sz="2000" dirty="0" smtClean="0"/>
              <a:t>)</a:t>
            </a:r>
            <a:endParaRPr lang="es-MX" sz="2000" dirty="0"/>
          </a:p>
        </p:txBody>
      </p:sp>
      <p:sp>
        <p:nvSpPr>
          <p:cNvPr id="14338" name="AutoShape 2" descr="data:image/jpeg;base64,/9j/4AAQSkZJRgABAQAAAQABAAD/2wBDAAkGBwgHBgkIBwgKCgkLDRYPDQwMDRsUFRAWIB0iIiAdHx8kKDQsJCYxJx8fLT0tMTU3Ojo6Iys/RD84QzQ5Ojf/2wBDAQoKCg0MDRoPDxo3JR8lNzc3Nzc3Nzc3Nzc3Nzc3Nzc3Nzc3Nzc3Nzc3Nzc3Nzc3Nzc3Nzc3Nzc3Nzc3Nzc3Nzf/wAARCAEFAMEDASIAAhEBAxEB/8QAHAAAAgIDAQEAAAAAAAAAAAAAAwQCBQABBgcI/8QARxAAAgEDAgQDBQMIBwcEAwAAAQIDAAQREiEFMUFREyJhBjJxgZEUoeIHFSNCUpSksRclMzVUYsEWJEVTZdHhQ1VydKLw8f/EABkBAAMBAQEAAAAAAAAAAAAAAAABAgMEBf/EACMRAQEBAQACAwACAgMAAAAAAAABEQIDIRIxQRMiUWEEFEL/2gAMAwEAAhEDEQA/APNld9RJOB8aaR2KBVbbnihLGzU4sOFGDgnt2rmtdciCRyMQeXrmmGJiXDNq9KkqMVVF7dqIsY8uQCR1NTqsaD4jB1Ekjr0qMfiO+ST9aNoJAJxgdKNoC404B60tPAyrY0gkDG+O9Mxpox5jkmoIMgn/AFphPOMZyR07UtoxoyEpgE7daiEdxuxxz50TwwMd8ZxRlXJG4paovFEVBIJppfEwOwHeiwR6mOkcqcht2OCcBTv8KLSLRRybk7jHKjxQv7rimo4dC+7n1ourSfMV2o0q3GsSKFYsWHapm4wx0A49TVLe8fsLIssk4dx+rGM1T3Ptm5BFrbADoZD/AKCqnHVRe5HY/aiEJJ5dqCl8dZDOQK89ufajiMgIDoo7BaWT2h4ijZ8YHbkVFVPBS/l5ejzzF/Mh686EZTnBO/PnXH2ntUzYW8iwP2o/+1W1vxezuFylyg9GODWfXj6n2vnrmrt5sYGeXTNRkmYjUDuaWiAnGqJ1I7g0URMG0g5xzqMxWpb7sW++sjaRpAM4XrWxCxPmYAd6KsW5AbpTxNo2U/aH1rKH4XqPpWUYWuDjiCtkrt2NMpbnSScKSdhU1QacEY9BW5CdiMkDmKrdqsyI5GNsE56URN1GcA/zpaSYQRGQquRtil3vo3wQ5Glgy6umKr46XyWijJ3A+OKkBk7kneqgcTVpGclt1wEB2FW0EokhR1GA4B+FF5wS6KFDDYHPrU4o2AyeRqUUf62duRxTaREjIXY/dSUEsfI8qZjQbEAfSprC2TpGPXNFjhAG4JPelTiVuFPbl0FPxqpQjp8KQjGgnB5jr0qt4r7S21jGY4cSzDoDsPiaU5vRWzn7Xl3dw2UJaZlVQNyelcPxv2gkuiYrdmjg+OCap+I8YuuIS6riQsAfKg2ApNmJ80pyeiiunx+Kc+65+/Jb6jJJAW8gzUGZiBqYfAVE632UEDsBU47eZuSEeprXWWIEj41rJxypxbFsAtJuegqL2gXYsaXyg+NKZOK1qNFkhZfUUE86f2S44Fx6XhJZfCWSJyNSk/yr0DhV/b8SthPanPIMDzU+teT+ldJ7B3TxcYNuD5ZUOR0yNxWPk4ma057v1XoOkHBrQUA0TUBsPWoBc775rHF2pYXtWVmB61lHxpa47SAMk5x0NCkYknTsOtEnwucZ33IxyoIYAklCc7A9qmN6FLatMM5bC8ytQWwR1yHYpnGc9ar7FmCTrknOc/Si8MdkhdVJ3zt8q2yxnOpT35oQe8ZM+lOWdubdQm+nOxbf5CqW3lfRITJmRTvqPKm+FcQdp2gncFMZUg+6R1pWdZpzqa6CGPuAPnVlAoTYDVtS1i4ntopCPezk4571YwbsRgjtkVn9r1OJAOWMEUZFVVI236moqANsfHak+PcQ/NfDJbrTqYYCDHU0s30Lc9uM9peM3Ul5NaQq0SRtpI5E+prnCN/OxJ7CiX9/PfTtNcPqZjS2Sdga7eZJHL1dp20s5bonwlwoO7VaW/BVB/SEse1WPstbK3DA7JnznnXRQW0anUqqD3Ncvl81lx1ePwyzXMpw5ogdMXlHpStymnIwK7GUDSxBG3pzqjvY1KkkAHpUceS37X145PpQoRyI60SdD0wMij2iRvcASZG/SpX+guQiYxsO9bSufqKlwCMEDNIXC6HwBVi23QCkbveQHpgVrzfbLqF8710fsPbtLxczYOmJCSfjsKpLCznv7lLe1jLyN0HSvUeA8Fj4PYrCMNM28jgczR31JE8zadVCRn7qIYyuM7UVYyQSAPpU8Bhvsaw1pgGD3rKPpHr9Kyno+Lh5RkjrzzUprcR2fjIGLMSoHQetZsxJwRTC3KpalGwQGwc9M1jy6Op6c1axhPFJ9Rj5GtcNUEFCDkk/yq5kslZHeAAq2+1VEStHJkbc9u1b33rGfhG5LJKceUkYIFSsVbxDIc6VG5qbxE6lPvZzvzrcA1ROh29fnWv/AJTn9vbvuFzx31vqRSNOxHyqyjjxsAfrVV7IW+eGM/RpDg98AV0MaHG6iuW+m8LiMjOx5VHiHDI+KWMlpMCFkGzfsnoadEatzB+RpiKI5GBvU7n0ea8f417KcU4bIxNu0sOdpIxqBH+lUnhshwQQfWvoLTk4wDQ5uGWc+PHtIJDnmyA1tPPf2MevF/h5Zw67ms7K2ZZw0WPPHp5DO/zp/jXFpbbStsQqyLqyR0p/2l9lYvtsSWEZRZDqbHIdx6VS8bVW4iUUZSPCqPhUX49da35vUmA291rAe7vHBP6ofH3U3I6TwHwJDIOXm50G44Ut3FCIk0gb+XfPxpm04d9kDFtmPTtS6vP3Bz8tyxUSo0JBB3zR42z7zDW3IntQuJSr4+ldsHepQnKhuQHWq+4WT5A8Ui8PQ3fqOoonC/Zu54y0ciYjg5M57+god9IJgiDJC53rpOAe0HD+GcNS3k8QygksVTIzmrmzlj3JenRcG4FZ8IhEdrHliPPId2arAQHWBVLF7W8McjLzLvzaM1c8PvLa/VpLWdZAvVW3HyqLb+lmCOhAwBUCmwODmmd889q0Y/NypGDn/LWU34R9PrWVOh5axIxjp99CldhGz81A8wo8jjxMcvhUgQQF0j1z1pz17bW76IcFv3gMgZiUXpTUvg3TLPBy/WFJz2htHkkjUmB+o30f+KBwmYxszLyHStb7lsZT1W5LcCfMhODuwbpWQqfH8qHzbBe/YU7dXcM+lmbLkYMYGTn0FWvs3wiQXK3l55SP7KM819TR8vXssdZwi1WzsIYG0llXzep5n76sAoB5j4UorBV8zDajwS6/dK7c6wxpoqKQd8b0zEucdj1oCnO4IwBTKNsNvlRYepnSEGkjOanpGNRIz0oMgA3DY7ipIwOwO1I9VHF7lYb0KWAzHkZ5c685eYvds5kU6mJx1O9dh7fyeELOPRl5AwDZx2rhJIBEVbDBs88gmr45k9q+ds9R0lpci2bUoGGH30hxe/kZgseBqNKW9wQCkj6sDVmlryQNKrA560px7VfJMKzAvIxdvnUotZt2VWGkbmtSENnHXrTIiEdmBkZcgmtb6jGe+tLQNpBDHanIjAQFA3O5NKXELAER7lQS3wrdikkzgqMAcyeVLqbNL6uLyKySdMK2M9cUS1SaymV1YowbGsbGi28kKKoknSNEGMmk7u5l4ncxWnDY5HUNuxXdjWHN63/R9Zj0jh8n2u0jmXbUN88ieVN+CwA5c+vai8C4f9l4Pb2k2kyKvn+J3qwjtR1xV6zV3hN2Wsq3+yt6VlIPD54n1L4Y8xB2PWjRxOVXK8+dZHGxmVznkds56VdcIGtlTSWJAzkbCp66sbyaqAunIB3paSxikZsKFc7alGDXVcXgtEiBERRj2FUDMunVggLyp8d+ivJrhPDYbZAI4lDdWxufnXQ26DSCTiuZ/OMka4TSpGcnFKzcUuJAQ0rkA7gHAqt0vjjqr26g0NGkuZCCMpvioeyErzR3KTSs7JIRk8zXLWcrzMQMg52xXaezXD3so5HcgmVtWF6ZqtTftdpHvt1pnwypBOBQEYEgHOR1picnC88YqLTLldTHfOe9V3GOMW/B7ZnkYNMRlEBp6aQxxl8HYbeprm7jgknEb+aa7jZ44NyM++x6fAUTJ7pVxtxPxDjF99tu3cxj3c8h8BQL6NkBL5UkEirziJltVdvD0D3QMcqobmSS4lzM2ML5Qa15vy9lf6+oXUgwMcEMF2I60FJMqwxgEYxTKZZWVdXhg/SiW3Cbm+YspVU/aNXMTaTtYmmlUD3QetXLcPlugNPkjHOQjb5Vc8N9nYbdBNKzORyyNvp1qfEpvCiJxpOMAdqxvkl6yLlyKSe2gt0KE4H63dvjSthC19ew2tupy7YXAwqil7u58aYqG8o94nrU+Gcfbg3EIrm1jSRk5q4yCOvzrTLfRZJNr1rgvsnw20iU3Nus8neQZH05Vfw2VpDvDBFEe6IBVd7M8ftOPWIntmAYf2kRO6H/ALetXJCnp9KyvpKKxDO3yNEQD51oEInL/wA1tPNuaNCWD61lS27n61lGk8RQeQsQQeVOcHurhCHERdQdipoMaAA69IzR+GrIixhRtk5x8az6vp0Q3xGY3MWl0kRhyDVUtaSkAY1DrvXUvMzQYdBgenOuf4jIRKQhK+gNTx1+KsJ/m24k91Djfm1EXghB1XE8MI9XyfpS8krKMBid8HeglpMAgVtGazihtrbidjDby+PE7YdiuN/Su5jAQcsdMA1w3DbOae6sH8MtolJcjoO9d9hQA2NutOlEfMGDKp+tHMkrkA5A6VJCrIAAMVPwcjUMbcqQJ3kvgW7TaC3hlWI9M1V3XF7AQSvJLO9xMxZo41OFyNh22GKvGUFCG3FUct3wazuJFDRCdN2CrkiiTfor6jhuMXbLcBR4qoeaS9R6UhcGNk8SVlXSBy6iuh9sOJ2vEoY1ihAEZ2frXM2fDWvTmaUQWynzytuPgO557Vv8cntG6XgkuLudba0hZ2dsBV616ZwL2ZHDbcT8RlEk4XIiU+VPj3NVXAPaT2f4CFjt+GvNJjDXDkaj92BV5fe1XDOJW+bUMsnMAgZFY+X52evR8/HdosoJDOcDH3VwvtDct4jZPlAyR3q+XjSySmC4GMjOy7E9jXJ8cWW+uilupZQd2A2qP+P4rLtPydevShZ3cnSCN+lSitnlYDHzNWQsZEUKU3HpR4bGfIIjIFd/qOa21Lhc9zwOZLmxuGjkXmOjDtXrXsl7VW/HYjG2IbxB5487H1HpXlz8OkdCeTdFpC0vZeF3yTRsUlibII6Vn3xOj56x9CEggZ6VhIxjNcr7Le1NvxuDT/Z3KD9Inf1FdCJhufWuXr+tytp7M79zWUHx1/a+6sqPnD+NeTRAHB1ZGccq3JLPC0QtiPEY9Rsdq0rB+QwV2GRRBl7iM8gCefbFP7bRcJ9suYw3hjbqKr7uHUxEzeHVzwhJFgddRwcdenWq3jClZirZJxzNZTrKr8JJaWWT4l7j4JRYl4SCEEk8rei4FVdznUSx74rVqrGZG1bA551vPbO+nU+yOuWK58ZgzRSlRhQNsV0KjG5JO/KqH2aspreO6LgDxpS4IbO2K6CKJcDcnHOqpCIArE52xzxyogVgMrk9a1Ba6h5jgY71vieq04TcyocFEJBperRXG+1PGblpvsdrLoDHSdI39T8KoZo4k0RqXKk4JPNz1Jo0UDzSyXTEsCdKHuKYlsmZhuBpXAOevU128z4xzW7VRdKs0ID4W2RvMFG7nsKh9invVXxP0cY9xFGw/wDNXMFiC4L76RhR2pjSExpG/elJ+0W/inh4FGuDITj4U5BYww50rpz9asI4zvq1ZPrRDCCBnIA6Zp6nCItl5gDPcihSqY0bSB8xzqzaMBMjNVlyVCnU1LId0oCJDhtI7jtWQTmGUIkmonktKeeW6aAEqNXPtRLFEHEk2ZWQEYNHM37K0eC/ee6Mcv6KQHcc81T+08AW9Zlx5lBq8u4oY5PGKbjrVFxIvOzTuDg/cKrMTFNFLJG2UdkboVODXZ+xPtZfwcVhs7+5aW2lbT+kOdJ6HP8ApXHFRqI6it5IIYNh1OQRS74nUyqnVj6H8aTuv0rK8P8A9q+O/wCPb6Csrl/6v+2n8q+hQqdS76id6b0jwH1HGBzz1ocI3ACjAb5mjs2V0E+Xfy9KzjpwHgbuiZa4J1glQWxpxTnEbiGIq06rIcZzqPKkbay0MgLHSAd9Pfeh8StidIDFhjnjpUZ/YCtxDhZXz2hZvV6Xv7i2lt1ezhEDKwzpbJb41ViymZiqxu3byE1Y2PC7iXMbIyKxG7oQNq1kxL0K1eGOIrsBpwKL44RtKAFSOgqvQkRDOMDoKNDkn3t8duVLoRc2x5eIN8ZFKe0citwS8QfsY++pR3DEYJyQO1Vftdei34PIBnVIdOANzRxN6g79cuWibEcMa4C/qD0HKmJDkdOeKr7N5XcyMQirlQoHYCnEOtxvjG9d1rlkHCgKAxA2zUEZHdWJAUGq69Ml3dynWyxwBUVVOMk7nNKLHK1sHEz6m1NnPIDkKUC/Rw752C1JAGchiO+KozJdx2S3P2jLhA2kqMVu4uL6AKwkjclguCmNzQPo/wAQutETaCAO9Urs88qQweZiMkmoXdzcoUjeNHO+4OAaUtLh47hGKEY9NtJ2pWDVnLEIZ43XAWPcknmaQuZWS98eHdSBvReLyIqwjmSmcZrVmiNaSPMQviYx6VcTU727Etuqr7zYOKhfQtHwpSwAOcYqHDYvEvNMgXUg59+1E9p5hFHHCGGcZIFBOcf380KQksO2amDncdajo1E4pgTSn/6ayoeEe9ZQHfx7DZjue3OjxJkDXnYchypRZCNwW1Bjyo0QYFRvnmTnnXnY79WUI3UagN8DNPQouMbbcjjnVfGWVlONQ7c6tbdFKKQGA9aL6SJHEMbYG3PFT0ZUZP3VNASNOnblRWB06dJ+NTOjBGyAZGc9qJCTnJFaKBhtzBokK7cjt3qjg8TFcbVS+1k+Y7e3G4ZtTY9Kux5SFHbNcp7RSk3sgOfImB86vxz+yO76xVKNNvHjm2/1NOQjMhJOwOSKQlciaJAdtarzqwiOkHOdzXVGBKM6hcnPOYn6AUIkx8NB7QE/WhpIVt5jv5mkIrL5yvCwOvhKKZC3nk4csZ/XCDHzFRv2y0I7zf8AeiXSakgU/wDMQffS92r64dznxSfuNIil5+kkI/ZjJ29TQ+GRpccQihYkpkZ+HOtSk+LKSTgRDH1rPZ11HE01/rZA+OKYH9pLCSK8MhOYmHlOOQ7UCxtHuQPEbEajYV0ty6zRNDMuV6ZpKK38NQiny96qekVTXlwbG9YxDbQFGap7wyXEpkdixPU07x5x9udR02qu17gNyowA43wOfatOwiBH6xqcx0HUNx0NJs2T8aYF8U96yh4PasoD0GCAkBnVgpyedWMQQKBowCNjmhxQ6YAJSeeScbU9EsfhnJG2MCvNtd2bErOAs6ggkdMnlVrEuEwF2HTNJQqAc4Axz3507CcANjFTbokMglEwPnUtOpQw3771KNQy5bn61pyOSY9aRtqoI2Hx3qYABPTehKCBzHzoyA8iMimeNMrHzDJ2riuJyibiM5zgFwvP1ruSMKTsFAJ+GK88L/73GZObTFj8AK38P7WXc+oktjJIsdwxCaX16TzNHLYGMevOniwaxlY6c9MetVUjgluWyk1p4ur1NqPJzOb6VTMRZ8+jnn6mjcRbHDozjnpH8qRuHxYqveP/AFpy/ObCNSf11rWMzk8mZYAdv0o/1oVy2ZbbHMljt8K1PlbyJTyEp/lQp2/Swb8gxo/RhK+fLOBsWwM0LhA/rOEA/wDqGsvD5yfhUOFSrFxSCRjsJN6A6uZwCVk2PTNKSyPDkk5XHMGn7uNboumkK/6p7iubmjubKbEgJjB75FXKzpbiNv8AaZmmiySdyKqZUI94biukvLeORNcUgjf486pLvXG2mYb9D3oBBtxihrGBkk70Vyuc4qDNnpTCOr4Vlb+VZQMemGbkAfJjFEiZV65Y437UKGNgQSCW38pqQcAnO/x5V5ePQWVufM3n3z2p+Nho0k79dqqoHAJONOTyp+Ng6jc5HOlQcWTKgE+WpFlJG5z3pZdupog7jNGAxrIUAHNESTbBJHypfO4wDRSSF1YJAphribiHh8jq++nB271wF1u+5I2P3/8A9rrfaO7SCxVN9UzYxnkBvXGXEjB877Lnn8K6fDM5Y+S+zEHFJWkfh0kfu58OUdQOhqUgxHKc5IU9KXtyWvWbGw1jNHuARaTsAfcP8q2nMn0ytt+1RdAfZ1B6QDG3rTN7nwVU7jUhxil70foEGN/CWm73nv00/wAxTIa+YLewH/MOnpSs7Ze2b/5UXihxfWynOC1L3I0pBvuA+KQ/CV6+ZPjio8MtXu7kKgyFyxPoKjcHU4J/ZFXHsayq85IySdPyplT3CLppogshxIhIU9/Sn5UjnQ6gNRG4Yc6ojCsd3PbsxVg5KnlWpru/sl3AlT1FIsA4qlvAxGo5B3Q1Q31x4pGOQGKdvJ/tkjSSeWQ/SqyaFlbBzg1UpYBk9K2FyaKkJNbKhM5NUSGj1rKl4i9xWUxr0CCVnI8wZSMbmjQwLufeFLYZVCJsue29PRZRQOg3+NeZXoCRbADAPYHpVhDhUBGNR5kUnGUO4O+c4xTSnYdPlUgYOcetTjJGdqFkDl9cVNCDyP3U8BlXxzxUzKACSwAxuTQRgHntVJ7Q8USBHhWQBxuR6dKrnnbierir4rxOO/v2VRtFqA32qtmKsJADuIwaTjmLXjSHAJTkBRlSWW4uVhiaRvCAOByGOddskkjn3bo9o3+9OAecjfyJpq5kxYzY38hqFra4uFHiKJHBkKH9UYxv9ahKJJrW58JS8agr4g90mmktONUbE9IlonEX/tRty/1FZxBXS1SVUzG8SjUPSmFsk4l44juYg7A6F9KCL8VbN5at/mxSlxKGVMdCwqV7K5uY0kXSUkFZeWEkCBy+QeeOlLD1X3BbIIx7oo3CZp4bgvApbQcsoPT4UDw5DIufMM45U3ea7cxzoDDMnukdRTwtXd+kd/At7bYMiDzKOtJi5WWJcNnAw6ncilbXiDLI1xEuDzliHI+ooN80cx+02hCsfeA5VOAvxBYy+uEnB5jtSolYDSfMnY1hnOSG51AkHcGqkSNGYdycg9qWmyz+XYVhIzv9RUGZFJ8xzTgb8M+lZUPHHp9KyqJ6OGfZACRyORWo5gMgg96BA75Uk4zvn1og80hJOcffXnSvQsPRS65RgkjGc43FOBiF60jasFU53xgCm1bC7gjFSBg5A975VgkJJwSKEWxvVfdl5Ax1sgA5K2M0fRyad4hfSQxslvgykbFjsK5iayub1zJdMrN+2q4zTniK3l8NsKd2ZqKI2l3BCoBzzTndn0r+KX7JW/DoIWLCJnYgjJO1W0E721uB4YY3EojwB+qNzVZdXKwHSD5PU/ea3c8WjgXhJYbMjucdM7VfjnXXXtn5fjzz6hy5iMBuJXONW2ruK3IqS8KjhhBwRnT3pHjF+k/B3lhOQX0ZFKHiHhxQBTyRcb+ldk+nLVvxBEfghwCpiAwMfdXMvDpjN3aOUkjPnTNHvOIT3REZY6Ruar45Wjm1blTsQOtOQtNXd3FxC31HyzjnvsabtLkXvDDGTiVBjHeqG6XwJiEORQ0leN9SMRnnRhOljsswBicSZ5VT8UmaafGSQBWQ30mPeP1oNw2pgw50yEicokcqbMux9RWp18JhNA3kk3K9qHG+2OhrSsQjKehowNSBZFyRg0o6sh2NP2ujWC3udQa3fW8b28ksYwqnbJ70EqZGbPP6ULkcmtscc6jmgks1layKymHo0GPCGvK9vWmFKuucYIxtnnVcJA8YAZTgd6s7O4hjsQZGVWDEZIyTXm309DfQsAy+B8Dk0YXdux0h1BGxy1Im9AfKacd1NZHxERrpCx6f80YO9CRLy+ihXXnIGds86rPHlMbXlzIQHGmOMcyKlPGs82vUnhs2SoP3ChwXMc1400uNMA8iev8A4ojafSxVSVhgdVUyEah1pLjN2sTYhGmNRjHeoC5AEl9KwzusSnp3NVjRXfEEaYEBexYDP1p88bdHXckIXVy0zMWO3ICpTap+HwSb6oGMZ36Hcf61GWwvRutuW35g5NMcLtZpoL22MTiRotaahjzKc/yzXVzkcvfWlY7hhw+WDJKhw4FZasxUqTlQMjflSrSFdLgY2wwqCSNGxx7p5GtmOrUyeQ6dqis8SAschgMAdDSEUzISCTipudYoKhynWxPehgk7daIV2oLYBpkKjFThhRlbOx5UFTrX1FbAPMUAcKNWc7VEOPGZeeRQ5HwmOtBVsHUTSJZWMcb69ThSOh60vxC4/RmJTsTk0BJQqE9aXkcytmgAnfnUcb8qmRzFaOxoJvbtWVmoelZTDaTyRnKOynuDirfhfFJGDxTuWXZhnmKozzolq2mZex2rPriWNeerK6iS5XGUf5Ypdr+RPdf671W+MSvPHetqPIJCcjPKsfhI2+WrNOKyDZlVqm6qJElR2EUi7t2NVzg5JNShmVRom1NEegPI0Xmfiuev8m5JZGBhL+QHb50Ge6li8zXGo8sCl4r6KUtFP5FA8p7/ABqsz53xnGTir54LvuY6Gy4sG1CZmUjkVGas47x7aCPiEMmtC+gqRg+tcjA3nA71d2bl7C4gJ5ESAfDY/wA6OuZGc9kL22aGR5It4GOVJ/l8aUBIGDuKcvs/Z1GTz5VX5INac3YjqYKGHWiJIQedA51mSKpJrWCM0PTls0LJG61JZe9Mm8kbjOaIXYjNCJzmpIdqAiTvvUTvW5FOratFsDGN6RMPu4rSAAVENzrRO2KAyRhyFQXfY9TzrDucVNAApz3oJmgVlSrKA7X+jv8A6r/DfirQ/J9pYH85jY/4f8VZWU1Gf6Phrb+s+v8Ah/xUZfYJRCy/nEHmc+By/wDyrKylZGnNqTewuoL/AFiP3f8AFWx7BAjB4j/D/irKylkVtBf8nkZyTxEZ7/Z/xUBvyeKOXE9//r/irKyiFQx7AYP95jY/4f8AFVvaewwSQ/1iDqGD+g7j/wCVZWU7JiZS937BgxL/AFj1/wCR+Kkf9gM/8TH7v+KsrKUKpJ7Af9TH7v8AirZ/J/k4/OY/d/xVlZVJS/2A/wCpj93/ABVFvyfDP95j93/FWVlBNr+T/b+8x+7/AIqmPyfDP95/w/4qysoCX9H2P+J/w/4qi35PAcn86fw/4qyspkxfycBj/ev8N+KpD8m6/wDun8N+KsrKRMH5NVyP61/hvxVI/kzXP97HH/1/xVlZQnaz+jNP/dT+7/irKysoG1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14340" name="AutoShape 4" descr="data:image/jpeg;base64,/9j/4AAQSkZJRgABAQAAAQABAAD/2wBDAAkGBwgHBgkIBwgKCgkLDRYPDQwMDRsUFRAWIB0iIiAdHx8kKDQsJCYxJx8fLT0tMTU3Ojo6Iys/RD84QzQ5Ojf/2wBDAQoKCg0MDRoPDxo3JR8lNzc3Nzc3Nzc3Nzc3Nzc3Nzc3Nzc3Nzc3Nzc3Nzc3Nzc3Nzc3Nzc3Nzc3Nzc3Nzc3Nzf/wAARCAEFAMEDASIAAhEBAxEB/8QAHAAAAgIDAQEAAAAAAAAAAAAAAwQCBQABBgcI/8QARxAAAgEDAgQDBQMIBwcEAwAAAQIDAAQREiEFMUFREyJhBjJxgZEUoeIHFSNCUpSksRclMzVUYsEWJEVTZdHhQ1VydKLw8f/EABkBAAMBAQEAAAAAAAAAAAAAAAABAgMEBf/EACMRAQEBAQACAwACAgMAAAAAAAABEQIDIRIxQRMiUWEEFEL/2gAMAwEAAhEDEQA/APNld9RJOB8aaR2KBVbbnihLGzU4sOFGDgnt2rmtdciCRyMQeXrmmGJiXDNq9KkqMVVF7dqIsY8uQCR1NTqsaD4jB1Ekjr0qMfiO+ST9aNoJAJxgdKNoC404B60tPAyrY0gkDG+O9Mxpox5jkmoIMgn/AFphPOMZyR07UtoxoyEpgE7daiEdxuxxz50TwwMd8ZxRlXJG4paovFEVBIJppfEwOwHeiwR6mOkcqcht2OCcBTv8KLSLRRybk7jHKjxQv7rimo4dC+7n1ourSfMV2o0q3GsSKFYsWHapm4wx0A49TVLe8fsLIssk4dx+rGM1T3Ptm5BFrbADoZD/AKCqnHVRe5HY/aiEJJ5dqCl8dZDOQK89ufajiMgIDoo7BaWT2h4ijZ8YHbkVFVPBS/l5ejzzF/Mh686EZTnBO/PnXH2ntUzYW8iwP2o/+1W1vxezuFylyg9GODWfXj6n2vnrmrt5sYGeXTNRkmYjUDuaWiAnGqJ1I7g0URMG0g5xzqMxWpb7sW++sjaRpAM4XrWxCxPmYAd6KsW5AbpTxNo2U/aH1rKH4XqPpWUYWuDjiCtkrt2NMpbnSScKSdhU1QacEY9BW5CdiMkDmKrdqsyI5GNsE56URN1GcA/zpaSYQRGQquRtil3vo3wQ5Glgy6umKr46XyWijJ3A+OKkBk7kneqgcTVpGclt1wEB2FW0EokhR1GA4B+FF5wS6KFDDYHPrU4o2AyeRqUUf62duRxTaREjIXY/dSUEsfI8qZjQbEAfSprC2TpGPXNFjhAG4JPelTiVuFPbl0FPxqpQjp8KQjGgnB5jr0qt4r7S21jGY4cSzDoDsPiaU5vRWzn7Xl3dw2UJaZlVQNyelcPxv2gkuiYrdmjg+OCap+I8YuuIS6riQsAfKg2ApNmJ80pyeiiunx+Kc+65+/Jb6jJJAW8gzUGZiBqYfAVE632UEDsBU47eZuSEeprXWWIEj41rJxypxbFsAtJuegqL2gXYsaXyg+NKZOK1qNFkhZfUUE86f2S44Fx6XhJZfCWSJyNSk/yr0DhV/b8SthPanPIMDzU+teT+ldJ7B3TxcYNuD5ZUOR0yNxWPk4ma057v1XoOkHBrQUA0TUBsPWoBc775rHF2pYXtWVmB61lHxpa47SAMk5x0NCkYknTsOtEnwucZ33IxyoIYAklCc7A9qmN6FLatMM5bC8ytQWwR1yHYpnGc9ar7FmCTrknOc/Si8MdkhdVJ3zt8q2yxnOpT35oQe8ZM+lOWdubdQm+nOxbf5CqW3lfRITJmRTvqPKm+FcQdp2gncFMZUg+6R1pWdZpzqa6CGPuAPnVlAoTYDVtS1i4ntopCPezk4571YwbsRgjtkVn9r1OJAOWMEUZFVVI236moqANsfHak+PcQ/NfDJbrTqYYCDHU0s30Lc9uM9peM3Ul5NaQq0SRtpI5E+prnCN/OxJ7CiX9/PfTtNcPqZjS2Sdga7eZJHL1dp20s5bonwlwoO7VaW/BVB/SEse1WPstbK3DA7JnznnXRQW0anUqqD3Ncvl81lx1ePwyzXMpw5ogdMXlHpStymnIwK7GUDSxBG3pzqjvY1KkkAHpUceS37X145PpQoRyI60SdD0wMij2iRvcASZG/SpX+guQiYxsO9bSufqKlwCMEDNIXC6HwBVi23QCkbveQHpgVrzfbLqF8710fsPbtLxczYOmJCSfjsKpLCznv7lLe1jLyN0HSvUeA8Fj4PYrCMNM28jgczR31JE8zadVCRn7qIYyuM7UVYyQSAPpU8Bhvsaw1pgGD3rKPpHr9Kyno+Lh5RkjrzzUprcR2fjIGLMSoHQetZsxJwRTC3KpalGwQGwc9M1jy6Op6c1axhPFJ9Rj5GtcNUEFCDkk/yq5kslZHeAAq2+1VEStHJkbc9u1b33rGfhG5LJKceUkYIFSsVbxDIc6VG5qbxE6lPvZzvzrcA1ROh29fnWv/AJTn9vbvuFzx31vqRSNOxHyqyjjxsAfrVV7IW+eGM/RpDg98AV0MaHG6iuW+m8LiMjOx5VHiHDI+KWMlpMCFkGzfsnoadEatzB+RpiKI5GBvU7n0ea8f417KcU4bIxNu0sOdpIxqBH+lUnhshwQQfWvoLTk4wDQ5uGWc+PHtIJDnmyA1tPPf2MevF/h5Zw67ms7K2ZZw0WPPHp5DO/zp/jXFpbbStsQqyLqyR0p/2l9lYvtsSWEZRZDqbHIdx6VS8bVW4iUUZSPCqPhUX49da35vUmA291rAe7vHBP6ofH3U3I6TwHwJDIOXm50G44Ut3FCIk0gb+XfPxpm04d9kDFtmPTtS6vP3Bz8tyxUSo0JBB3zR42z7zDW3IntQuJSr4+ldsHepQnKhuQHWq+4WT5A8Ui8PQ3fqOoonC/Zu54y0ciYjg5M57+god9IJgiDJC53rpOAe0HD+GcNS3k8QygksVTIzmrmzlj3JenRcG4FZ8IhEdrHliPPId2arAQHWBVLF7W8McjLzLvzaM1c8PvLa/VpLWdZAvVW3HyqLb+lmCOhAwBUCmwODmmd889q0Y/NypGDn/LWU34R9PrWVOh5axIxjp99CldhGz81A8wo8jjxMcvhUgQQF0j1z1pz17bW76IcFv3gMgZiUXpTUvg3TLPBy/WFJz2htHkkjUmB+o30f+KBwmYxszLyHStb7lsZT1W5LcCfMhODuwbpWQqfH8qHzbBe/YU7dXcM+lmbLkYMYGTn0FWvs3wiQXK3l55SP7KM819TR8vXssdZwi1WzsIYG0llXzep5n76sAoB5j4UorBV8zDajwS6/dK7c6wxpoqKQd8b0zEucdj1oCnO4IwBTKNsNvlRYepnSEGkjOanpGNRIz0oMgA3DY7ipIwOwO1I9VHF7lYb0KWAzHkZ5c685eYvds5kU6mJx1O9dh7fyeELOPRl5AwDZx2rhJIBEVbDBs88gmr45k9q+ds9R0lpci2bUoGGH30hxe/kZgseBqNKW9wQCkj6sDVmlryQNKrA560px7VfJMKzAvIxdvnUotZt2VWGkbmtSENnHXrTIiEdmBkZcgmtb6jGe+tLQNpBDHanIjAQFA3O5NKXELAER7lQS3wrdikkzgqMAcyeVLqbNL6uLyKySdMK2M9cUS1SaymV1YowbGsbGi28kKKoknSNEGMmk7u5l4ncxWnDY5HUNuxXdjWHN63/R9Zj0jh8n2u0jmXbUN88ieVN+CwA5c+vai8C4f9l4Pb2k2kyKvn+J3qwjtR1xV6zV3hN2Wsq3+yt6VlIPD54n1L4Y8xB2PWjRxOVXK8+dZHGxmVznkds56VdcIGtlTSWJAzkbCp66sbyaqAunIB3paSxikZsKFc7alGDXVcXgtEiBERRj2FUDMunVggLyp8d+ivJrhPDYbZAI4lDdWxufnXQ26DSCTiuZ/OMka4TSpGcnFKzcUuJAQ0rkA7gHAqt0vjjqr26g0NGkuZCCMpvioeyErzR3KTSs7JIRk8zXLWcrzMQMg52xXaezXD3so5HcgmVtWF6ZqtTftdpHvt1pnwypBOBQEYEgHOR1picnC88YqLTLldTHfOe9V3GOMW/B7ZnkYNMRlEBp6aQxxl8HYbeprm7jgknEb+aa7jZ44NyM++x6fAUTJ7pVxtxPxDjF99tu3cxj3c8h8BQL6NkBL5UkEirziJltVdvD0D3QMcqobmSS4lzM2ML5Qa15vy9lf6+oXUgwMcEMF2I60FJMqwxgEYxTKZZWVdXhg/SiW3Cbm+YspVU/aNXMTaTtYmmlUD3QetXLcPlugNPkjHOQjb5Vc8N9nYbdBNKzORyyNvp1qfEpvCiJxpOMAdqxvkl6yLlyKSe2gt0KE4H63dvjSthC19ew2tupy7YXAwqil7u58aYqG8o94nrU+Gcfbg3EIrm1jSRk5q4yCOvzrTLfRZJNr1rgvsnw20iU3Nus8neQZH05Vfw2VpDvDBFEe6IBVd7M8ftOPWIntmAYf2kRO6H/ALetXJCnp9KyvpKKxDO3yNEQD51oEInL/wA1tPNuaNCWD61lS27n61lGk8RQeQsQQeVOcHurhCHERdQdipoMaAA69IzR+GrIixhRtk5x8az6vp0Q3xGY3MWl0kRhyDVUtaSkAY1DrvXUvMzQYdBgenOuf4jIRKQhK+gNTx1+KsJ/m24k91Djfm1EXghB1XE8MI9XyfpS8krKMBid8HeglpMAgVtGazihtrbidjDby+PE7YdiuN/Su5jAQcsdMA1w3DbOae6sH8MtolJcjoO9d9hQA2NutOlEfMGDKp+tHMkrkA5A6VJCrIAAMVPwcjUMbcqQJ3kvgW7TaC3hlWI9M1V3XF7AQSvJLO9xMxZo41OFyNh22GKvGUFCG3FUct3wazuJFDRCdN2CrkiiTfor6jhuMXbLcBR4qoeaS9R6UhcGNk8SVlXSBy6iuh9sOJ2vEoY1ihAEZ2frXM2fDWvTmaUQWynzytuPgO557Vv8cntG6XgkuLudba0hZ2dsBV616ZwL2ZHDbcT8RlEk4XIiU+VPj3NVXAPaT2f4CFjt+GvNJjDXDkaj92BV5fe1XDOJW+bUMsnMAgZFY+X52evR8/HdosoJDOcDH3VwvtDct4jZPlAyR3q+XjSySmC4GMjOy7E9jXJ8cWW+uilupZQd2A2qP+P4rLtPydevShZ3cnSCN+lSitnlYDHzNWQsZEUKU3HpR4bGfIIjIFd/qOa21Lhc9zwOZLmxuGjkXmOjDtXrXsl7VW/HYjG2IbxB5487H1HpXlz8OkdCeTdFpC0vZeF3yTRsUlibII6Vn3xOj56x9CEggZ6VhIxjNcr7Le1NvxuDT/Z3KD9Inf1FdCJhufWuXr+tytp7M79zWUHx1/a+6sqPnD+NeTRAHB1ZGccq3JLPC0QtiPEY9Rsdq0rB+QwV2GRRBl7iM8gCefbFP7bRcJ9suYw3hjbqKr7uHUxEzeHVzwhJFgddRwcdenWq3jClZirZJxzNZTrKr8JJaWWT4l7j4JRYl4SCEEk8rei4FVdznUSx74rVqrGZG1bA551vPbO+nU+yOuWK58ZgzRSlRhQNsV0KjG5JO/KqH2aspreO6LgDxpS4IbO2K6CKJcDcnHOqpCIArE52xzxyogVgMrk9a1Ba6h5jgY71vieq04TcyocFEJBperRXG+1PGblpvsdrLoDHSdI39T8KoZo4k0RqXKk4JPNz1Jo0UDzSyXTEsCdKHuKYlsmZhuBpXAOevU128z4xzW7VRdKs0ID4W2RvMFG7nsKh9invVXxP0cY9xFGw/wDNXMFiC4L76RhR2pjSExpG/elJ+0W/inh4FGuDITj4U5BYww50rpz9asI4zvq1ZPrRDCCBnIA6Zp6nCItl5gDPcihSqY0bSB8xzqzaMBMjNVlyVCnU1LId0oCJDhtI7jtWQTmGUIkmonktKeeW6aAEqNXPtRLFEHEk2ZWQEYNHM37K0eC/ee6Mcv6KQHcc81T+08AW9Zlx5lBq8u4oY5PGKbjrVFxIvOzTuDg/cKrMTFNFLJG2UdkboVODXZ+xPtZfwcVhs7+5aW2lbT+kOdJ6HP8ApXHFRqI6it5IIYNh1OQRS74nUyqnVj6H8aTuv0rK8P8A9q+O/wCPb6Csrl/6v+2n8q+hQqdS76id6b0jwH1HGBzz1ocI3ACjAb5mjs2V0E+Xfy9KzjpwHgbuiZa4J1glQWxpxTnEbiGIq06rIcZzqPKkbay0MgLHSAd9Pfeh8StidIDFhjnjpUZ/YCtxDhZXz2hZvV6Xv7i2lt1ezhEDKwzpbJb41ViymZiqxu3byE1Y2PC7iXMbIyKxG7oQNq1kxL0K1eGOIrsBpwKL44RtKAFSOgqvQkRDOMDoKNDkn3t8duVLoRc2x5eIN8ZFKe0citwS8QfsY++pR3DEYJyQO1Vftdei34PIBnVIdOANzRxN6g79cuWibEcMa4C/qD0HKmJDkdOeKr7N5XcyMQirlQoHYCnEOtxvjG9d1rlkHCgKAxA2zUEZHdWJAUGq69Ml3dynWyxwBUVVOMk7nNKLHK1sHEz6m1NnPIDkKUC/Rw752C1JAGchiO+KozJdx2S3P2jLhA2kqMVu4uL6AKwkjclguCmNzQPo/wAQutETaCAO9Urs88qQweZiMkmoXdzcoUjeNHO+4OAaUtLh47hGKEY9NtJ2pWDVnLEIZ43XAWPcknmaQuZWS98eHdSBvReLyIqwjmSmcZrVmiNaSPMQviYx6VcTU727Etuqr7zYOKhfQtHwpSwAOcYqHDYvEvNMgXUg59+1E9p5hFHHCGGcZIFBOcf380KQksO2amDncdajo1E4pgTSn/6ayoeEe9ZQHfx7DZjue3OjxJkDXnYchypRZCNwW1Bjyo0QYFRvnmTnnXnY79WUI3UagN8DNPQouMbbcjjnVfGWVlONQ7c6tbdFKKQGA9aL6SJHEMbYG3PFT0ZUZP3VNASNOnblRWB06dJ+NTOjBGyAZGc9qJCTnJFaKBhtzBokK7cjt3qjg8TFcbVS+1k+Y7e3G4ZtTY9Kux5SFHbNcp7RSk3sgOfImB86vxz+yO76xVKNNvHjm2/1NOQjMhJOwOSKQlciaJAdtarzqwiOkHOdzXVGBKM6hcnPOYn6AUIkx8NB7QE/WhpIVt5jv5mkIrL5yvCwOvhKKZC3nk4csZ/XCDHzFRv2y0I7zf8AeiXSakgU/wDMQffS92r64dznxSfuNIil5+kkI/ZjJ29TQ+GRpccQihYkpkZ+HOtSk+LKSTgRDH1rPZ11HE01/rZA+OKYH9pLCSK8MhOYmHlOOQ7UCxtHuQPEbEajYV0ty6zRNDMuV6ZpKK38NQiny96qekVTXlwbG9YxDbQFGap7wyXEpkdixPU07x5x9udR02qu17gNyowA43wOfatOwiBH6xqcx0HUNx0NJs2T8aYF8U96yh4PasoD0GCAkBnVgpyedWMQQKBowCNjmhxQ6YAJSeeScbU9EsfhnJG2MCvNtd2bErOAs6ggkdMnlVrEuEwF2HTNJQqAc4Axz3507CcANjFTbokMglEwPnUtOpQw3771KNQy5bn61pyOSY9aRtqoI2Hx3qYABPTehKCBzHzoyA8iMimeNMrHzDJ2riuJyibiM5zgFwvP1ruSMKTsFAJ+GK88L/73GZObTFj8AK38P7WXc+oktjJIsdwxCaX16TzNHLYGMevOniwaxlY6c9MetVUjgluWyk1p4ur1NqPJzOb6VTMRZ8+jnn6mjcRbHDozjnpH8qRuHxYqveP/AFpy/ObCNSf11rWMzk8mZYAdv0o/1oVy2ZbbHMljt8K1PlbyJTyEp/lQp2/Swb8gxo/RhK+fLOBsWwM0LhA/rOEA/wDqGsvD5yfhUOFSrFxSCRjsJN6A6uZwCVk2PTNKSyPDkk5XHMGn7uNboumkK/6p7iubmjubKbEgJjB75FXKzpbiNv8AaZmmiySdyKqZUI94biukvLeORNcUgjf486pLvXG2mYb9D3oBBtxihrGBkk70Vyuc4qDNnpTCOr4Vlb+VZQMemGbkAfJjFEiZV65Y437UKGNgQSCW38pqQcAnO/x5V5ePQWVufM3n3z2p+Nho0k79dqqoHAJONOTyp+Ng6jc5HOlQcWTKgE+WpFlJG5z3pZdupog7jNGAxrIUAHNESTbBJHypfO4wDRSSF1YJAphribiHh8jq++nB271wF1u+5I2P3/8A9rrfaO7SCxVN9UzYxnkBvXGXEjB877Lnn8K6fDM5Y+S+zEHFJWkfh0kfu58OUdQOhqUgxHKc5IU9KXtyWvWbGw1jNHuARaTsAfcP8q2nMn0ytt+1RdAfZ1B6QDG3rTN7nwVU7jUhxil70foEGN/CWm73nv00/wAxTIa+YLewH/MOnpSs7Ze2b/5UXihxfWynOC1L3I0pBvuA+KQ/CV6+ZPjio8MtXu7kKgyFyxPoKjcHU4J/ZFXHsayq85IySdPyplT3CLppogshxIhIU9/Sn5UjnQ6gNRG4Yc6ojCsd3PbsxVg5KnlWpru/sl3AlT1FIsA4qlvAxGo5B3Q1Q31x4pGOQGKdvJ/tkjSSeWQ/SqyaFlbBzg1UpYBk9K2FyaKkJNbKhM5NUSGj1rKl4i9xWUxr0CCVnI8wZSMbmjQwLufeFLYZVCJsue29PRZRQOg3+NeZXoCRbADAPYHpVhDhUBGNR5kUnGUO4O+c4xTSnYdPlUgYOcetTjJGdqFkDl9cVNCDyP3U8BlXxzxUzKACSwAxuTQRgHntVJ7Q8USBHhWQBxuR6dKrnnbierir4rxOO/v2VRtFqA32qtmKsJADuIwaTjmLXjSHAJTkBRlSWW4uVhiaRvCAOByGOddskkjn3bo9o3+9OAecjfyJpq5kxYzY38hqFra4uFHiKJHBkKH9UYxv9ahKJJrW58JS8agr4g90mmktONUbE9IlonEX/tRty/1FZxBXS1SVUzG8SjUPSmFsk4l44juYg7A6F9KCL8VbN5at/mxSlxKGVMdCwqV7K5uY0kXSUkFZeWEkCBy+QeeOlLD1X3BbIIx7oo3CZp4bgvApbQcsoPT4UDw5DIufMM45U3ea7cxzoDDMnukdRTwtXd+kd/At7bYMiDzKOtJi5WWJcNnAw6ncilbXiDLI1xEuDzliHI+ooN80cx+02hCsfeA5VOAvxBYy+uEnB5jtSolYDSfMnY1hnOSG51AkHcGqkSNGYdycg9qWmyz+XYVhIzv9RUGZFJ8xzTgb8M+lZUPHHp9KyqJ6OGfZACRyORWo5gMgg96BA75Uk4zvn1og80hJOcffXnSvQsPRS65RgkjGc43FOBiF60jasFU53xgCm1bC7gjFSBg5A975VgkJJwSKEWxvVfdl5Ax1sgA5K2M0fRyad4hfSQxslvgykbFjsK5iayub1zJdMrN+2q4zTniK3l8NsKd2ZqKI2l3BCoBzzTndn0r+KX7JW/DoIWLCJnYgjJO1W0E721uB4YY3EojwB+qNzVZdXKwHSD5PU/ea3c8WjgXhJYbMjucdM7VfjnXXXtn5fjzz6hy5iMBuJXONW2ruK3IqS8KjhhBwRnT3pHjF+k/B3lhOQX0ZFKHiHhxQBTyRcb+ldk+nLVvxBEfghwCpiAwMfdXMvDpjN3aOUkjPnTNHvOIT3REZY6Ruar45Wjm1blTsQOtOQtNXd3FxC31HyzjnvsabtLkXvDDGTiVBjHeqG6XwJiEORQ0leN9SMRnnRhOljsswBicSZ5VT8UmaafGSQBWQ30mPeP1oNw2pgw50yEicokcqbMux9RWp18JhNA3kk3K9qHG+2OhrSsQjKehowNSBZFyRg0o6sh2NP2ujWC3udQa3fW8b28ksYwqnbJ70EqZGbPP6ULkcmtscc6jmgks1layKymHo0GPCGvK9vWmFKuucYIxtnnVcJA8YAZTgd6s7O4hjsQZGVWDEZIyTXm309DfQsAy+B8Dk0YXdux0h1BGxy1Im9AfKacd1NZHxERrpCx6f80YO9CRLy+ihXXnIGds86rPHlMbXlzIQHGmOMcyKlPGs82vUnhs2SoP3ChwXMc1400uNMA8iev8A4ojafSxVSVhgdVUyEah1pLjN2sTYhGmNRjHeoC5AEl9KwzusSnp3NVjRXfEEaYEBexYDP1p88bdHXckIXVy0zMWO3ICpTap+HwSb6oGMZ36Hcf61GWwvRutuW35g5NMcLtZpoL22MTiRotaahjzKc/yzXVzkcvfWlY7hhw+WDJKhw4FZasxUqTlQMjflSrSFdLgY2wwqCSNGxx7p5GtmOrUyeQ6dqis8SAschgMAdDSEUzISCTipudYoKhynWxPehgk7daIV2oLYBpkKjFThhRlbOx5UFTrX1FbAPMUAcKNWc7VEOPGZeeRQ5HwmOtBVsHUTSJZWMcb69ThSOh60vxC4/RmJTsTk0BJQqE9aXkcytmgAnfnUcb8qmRzFaOxoJvbtWVmoelZTDaTyRnKOynuDirfhfFJGDxTuWXZhnmKozzolq2mZex2rPriWNeerK6iS5XGUf5Ypdr+RPdf671W+MSvPHetqPIJCcjPKsfhI2+WrNOKyDZlVqm6qJElR2EUi7t2NVzg5JNShmVRom1NEegPI0Xmfiuev8m5JZGBhL+QHb50Ge6li8zXGo8sCl4r6KUtFP5FA8p7/ABqsz53xnGTir54LvuY6Gy4sG1CZmUjkVGas47x7aCPiEMmtC+gqRg+tcjA3nA71d2bl7C4gJ5ESAfDY/wA6OuZGc9kL22aGR5It4GOVJ/l8aUBIGDuKcvs/Z1GTz5VX5INac3YjqYKGHWiJIQedA51mSKpJrWCM0PTls0LJG61JZe9Mm8kbjOaIXYjNCJzmpIdqAiTvvUTvW5FOratFsDGN6RMPu4rSAAVENzrRO2KAyRhyFQXfY9TzrDucVNAApz3oJmgVlSrKA7X+jv8A6r/DfirQ/J9pYH85jY/4f8VZWU1Gf6Phrb+s+v8Ah/xUZfYJRCy/nEHmc+By/wDyrKylZGnNqTewuoL/AFiP3f8AFWx7BAjB4j/D/irKylkVtBf8nkZyTxEZ7/Z/xUBvyeKOXE9//r/irKyiFQx7AYP95jY/4f8AFVvaewwSQ/1iDqGD+g7j/wCVZWU7JiZS937BgxL/AFj1/wCR+Kkf9gM/8TH7v+KsrKUKpJ7Af9TH7v8AirZ/J/k4/OY/d/xVlZVJS/2A/wCpj93/ABVFvyfDP95j93/FWVlBNr+T/b+8x+7/AIqmPyfDP95/w/4qysoCX9H2P+J/w/4qi35PAcn86fw/4qyspkxfycBj/ev8N+KpD8m6/wDun8N+KsrKRMH5NVyP61/hvxVI/kzXP97HH/1/xVlZQnaz+jNP/dT+7/irKysoG1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56176" y="3501008"/>
            <a:ext cx="2627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prstClr val="white"/>
                </a:solidFill>
              </a:rPr>
              <a:t>En la </a:t>
            </a:r>
            <a:r>
              <a:rPr lang="es-MX" sz="2000" dirty="0">
                <a:solidFill>
                  <a:prstClr val="white"/>
                </a:solidFill>
              </a:rPr>
              <a:t>década de los 70´que Carl </a:t>
            </a:r>
            <a:r>
              <a:rPr lang="es-MX" sz="2000" dirty="0" err="1">
                <a:solidFill>
                  <a:prstClr val="white"/>
                </a:solidFill>
              </a:rPr>
              <a:t>Wilhem</a:t>
            </a:r>
            <a:r>
              <a:rPr lang="es-MX" sz="2000" dirty="0">
                <a:solidFill>
                  <a:prstClr val="white"/>
                </a:solidFill>
              </a:rPr>
              <a:t> </a:t>
            </a:r>
            <a:r>
              <a:rPr lang="es-MX" sz="2000" dirty="0" err="1">
                <a:solidFill>
                  <a:prstClr val="white"/>
                </a:solidFill>
              </a:rPr>
              <a:t>Scheele</a:t>
            </a:r>
            <a:r>
              <a:rPr lang="es-MX" sz="2000" dirty="0">
                <a:solidFill>
                  <a:prstClr val="white"/>
                </a:solidFill>
              </a:rPr>
              <a:t> determino a través de experimentos que el vapor producido era ácido fluorhídrico (HF). </a:t>
            </a:r>
          </a:p>
        </p:txBody>
      </p:sp>
      <p:pic>
        <p:nvPicPr>
          <p:cNvPr id="14346" name="Picture 10" descr="De Re Metall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1584176" cy="2460753"/>
          </a:xfrm>
          <a:prstGeom prst="rect">
            <a:avLst/>
          </a:prstGeom>
          <a:noFill/>
        </p:spPr>
      </p:pic>
      <p:pic>
        <p:nvPicPr>
          <p:cNvPr id="14342" name="Picture 6" descr="http://www.rugusavay.com/wp-content/uploads/2013/01/Georgius-Agricola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365" y="1124744"/>
            <a:ext cx="1704331" cy="2304256"/>
          </a:xfrm>
          <a:prstGeom prst="rect">
            <a:avLst/>
          </a:prstGeom>
          <a:noFill/>
        </p:spPr>
      </p:pic>
      <p:pic>
        <p:nvPicPr>
          <p:cNvPr id="14350" name="Picture 14" descr="http://i1.ytimg.com/vi/3hM8i82LIYo/hqdefault.jpg"/>
          <p:cNvPicPr>
            <a:picLocks noChangeAspect="1" noChangeArrowheads="1"/>
          </p:cNvPicPr>
          <p:nvPr/>
        </p:nvPicPr>
        <p:blipFill>
          <a:blip r:embed="rId4" cstate="print"/>
          <a:srcRect l="30555" t="12520" r="19445" b="17110"/>
          <a:stretch>
            <a:fillRect/>
          </a:stretch>
        </p:blipFill>
        <p:spPr bwMode="auto">
          <a:xfrm>
            <a:off x="7406585" y="1254764"/>
            <a:ext cx="1635677" cy="1726548"/>
          </a:xfrm>
          <a:prstGeom prst="rect">
            <a:avLst/>
          </a:prstGeom>
          <a:noFill/>
        </p:spPr>
      </p:pic>
      <p:pic>
        <p:nvPicPr>
          <p:cNvPr id="14344" name="Picture 8" descr="http://www.biografiade.com/wp-content/uploads/2012/10/Carl-Wilhelm-Scheel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1711" y="420636"/>
            <a:ext cx="1904270" cy="2648324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0" y="3524781"/>
            <a:ext cx="320384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>
              <a:solidFill>
                <a:prstClr val="white"/>
              </a:solidFill>
            </a:endParaRPr>
          </a:p>
          <a:p>
            <a:r>
              <a:rPr lang="es-MX" sz="2000" dirty="0" smtClean="0">
                <a:solidFill>
                  <a:prstClr val="white"/>
                </a:solidFill>
              </a:rPr>
              <a:t>En 1886  el químico francés </a:t>
            </a:r>
            <a:r>
              <a:rPr lang="es-MX" sz="2000" dirty="0" err="1" smtClean="0">
                <a:solidFill>
                  <a:prstClr val="white"/>
                </a:solidFill>
              </a:rPr>
              <a:t>Ferdinand</a:t>
            </a:r>
            <a:r>
              <a:rPr lang="es-MX" sz="2000" dirty="0" smtClean="0">
                <a:solidFill>
                  <a:prstClr val="white"/>
                </a:solidFill>
              </a:rPr>
              <a:t> Frederick Henri </a:t>
            </a:r>
            <a:r>
              <a:rPr lang="es-MX" sz="2000" dirty="0" err="1" smtClean="0">
                <a:solidFill>
                  <a:prstClr val="white"/>
                </a:solidFill>
              </a:rPr>
              <a:t>Moissan</a:t>
            </a:r>
            <a:r>
              <a:rPr lang="es-MX" sz="2000" dirty="0" smtClean="0">
                <a:solidFill>
                  <a:prstClr val="white"/>
                </a:solidFill>
              </a:rPr>
              <a:t> logró separar el Flúor del  Hidrógeno por medio de una electrólisis pero con algunas modificaciones.</a:t>
            </a:r>
            <a:endParaRPr lang="es-MX" sz="2000" dirty="0">
              <a:solidFill>
                <a:prstClr val="white"/>
              </a:solidFill>
            </a:endParaRPr>
          </a:p>
        </p:txBody>
      </p:sp>
      <p:pic>
        <p:nvPicPr>
          <p:cNvPr id="14" name="Picture 2" descr="http://upload.wikimedia.org/wikipedia/commons/thumb/0/0b/Henri_Moissan.jpg/210px-Henri_Moiss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212975"/>
            <a:ext cx="1944216" cy="2749677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3131840" y="5949280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Premio Nobel de Química en el año de 1906.</a:t>
            </a:r>
            <a:endParaRPr lang="es-MX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908720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  Flúor sólo </a:t>
            </a:r>
            <a:r>
              <a:rPr lang="es-MX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necesita un electrón más para ser </a:t>
            </a:r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estable, </a:t>
            </a:r>
            <a:r>
              <a:rPr lang="es-MX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 es un átomo tan pequeño que sus electrones están muy unidos al núcleo,</a:t>
            </a:r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esto explica porque es el elemento mas electronegativo; así mismo es el elemento mas reactivo, y , es el mas difícil de aislar en su forma elemental.</a:t>
            </a:r>
            <a:endParaRPr lang="es-MX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4105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Características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76056" y="1556792"/>
            <a:ext cx="33451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prstClr val="white"/>
                </a:solidFill>
              </a:rPr>
              <a:t>El flúor tiene un único isótopo natural, el </a:t>
            </a:r>
            <a:r>
              <a:rPr lang="es-MX" sz="2400" dirty="0" smtClean="0">
                <a:solidFill>
                  <a:prstClr val="white"/>
                </a:solidFill>
              </a:rPr>
              <a:t>19F (estable). </a:t>
            </a:r>
            <a:r>
              <a:rPr lang="es-MX" sz="2400" dirty="0">
                <a:solidFill>
                  <a:prstClr val="white"/>
                </a:solidFill>
              </a:rPr>
              <a:t>El 18F es un isótopo </a:t>
            </a:r>
            <a:r>
              <a:rPr lang="es-MX" sz="2400" dirty="0" smtClean="0">
                <a:solidFill>
                  <a:prstClr val="white"/>
                </a:solidFill>
              </a:rPr>
              <a:t>artificial cuyo tiempo de vida es solo de 1.86 hrs. Este ultimo por su emisión radioactiva es usado para la </a:t>
            </a:r>
            <a:r>
              <a:rPr lang="es-MX" sz="2400" dirty="0">
                <a:solidFill>
                  <a:prstClr val="white"/>
                </a:solidFill>
              </a:rPr>
              <a:t>T</a:t>
            </a:r>
            <a:r>
              <a:rPr lang="es-MX" sz="2400" dirty="0" smtClean="0">
                <a:solidFill>
                  <a:prstClr val="white"/>
                </a:solidFill>
              </a:rPr>
              <a:t>omografía por Emisión de Positrones.</a:t>
            </a:r>
            <a:endParaRPr lang="es-MX" sz="2400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24128" y="620688"/>
            <a:ext cx="189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 smtClean="0">
                <a:solidFill>
                  <a:prstClr val="white"/>
                </a:solidFill>
              </a:rPr>
              <a:t>Isótopos </a:t>
            </a:r>
            <a:endParaRPr lang="es-MX" sz="3600" dirty="0">
              <a:solidFill>
                <a:prstClr val="white"/>
              </a:solidFill>
            </a:endParaRPr>
          </a:p>
        </p:txBody>
      </p:sp>
      <p:pic>
        <p:nvPicPr>
          <p:cNvPr id="16386" name="Picture 2" descr="http://cecypan.com/Quimica/imagenes/0000tablael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3615"/>
            <a:ext cx="3024336" cy="2221206"/>
          </a:xfrm>
          <a:prstGeom prst="rect">
            <a:avLst/>
          </a:prstGeom>
          <a:noFill/>
        </p:spPr>
      </p:pic>
      <p:pic>
        <p:nvPicPr>
          <p:cNvPr id="16388" name="Picture 4" descr="http://1.bp.blogspot.com/-NF_NcmwWEJM/TZa2Emt6qJI/AAAAAAAAAC4/NN5sy5PIYVI/s1600/p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941168"/>
            <a:ext cx="1905000" cy="1638300"/>
          </a:xfrm>
          <a:prstGeom prst="rect">
            <a:avLst/>
          </a:prstGeom>
          <a:noFill/>
        </p:spPr>
      </p:pic>
      <p:pic>
        <p:nvPicPr>
          <p:cNvPr id="16390" name="Picture 6" descr="http://www2.alasbimnjournal.cl/AlasbimnImages/aj35-gil-fig00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941168"/>
            <a:ext cx="2104548" cy="1599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356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prstClr val="white"/>
                </a:solidFill>
              </a:rPr>
              <a:t>Propiedades </a:t>
            </a:r>
            <a:endParaRPr lang="es-MX" sz="3600" dirty="0">
              <a:solidFill>
                <a:prstClr val="white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 l="70074" t="15523" r="4466" b="35932"/>
          <a:stretch>
            <a:fillRect/>
          </a:stretch>
        </p:blipFill>
        <p:spPr bwMode="auto">
          <a:xfrm>
            <a:off x="251520" y="1027787"/>
            <a:ext cx="43204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4" cstate="print"/>
          <a:srcRect l="69253" t="44196" r="4411" b="52278"/>
          <a:stretch>
            <a:fillRect/>
          </a:stretch>
        </p:blipFill>
        <p:spPr bwMode="auto">
          <a:xfrm>
            <a:off x="413792" y="5949280"/>
            <a:ext cx="39959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4" cstate="print"/>
          <a:srcRect l="69253" t="15162" r="5203" b="58914"/>
          <a:stretch>
            <a:fillRect/>
          </a:stretch>
        </p:blipFill>
        <p:spPr bwMode="auto">
          <a:xfrm>
            <a:off x="4902627" y="284178"/>
            <a:ext cx="417646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File:Simple cubic.sv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8288" y="4198776"/>
            <a:ext cx="216024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File:Capa electrónica 009 Flúor.svg"/>
          <p:cNvPicPr/>
          <p:nvPr/>
        </p:nvPicPr>
        <p:blipFill>
          <a:blip r:embed="rId6" cstate="print"/>
          <a:srcRect l="22896" t="29915" r="21771" b="22222"/>
          <a:stretch>
            <a:fillRect/>
          </a:stretch>
        </p:blipFill>
        <p:spPr bwMode="auto">
          <a:xfrm>
            <a:off x="6444208" y="3573016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File:Capa electrónica 009 Flúor.svg"/>
          <p:cNvPicPr/>
          <p:nvPr/>
        </p:nvPicPr>
        <p:blipFill>
          <a:blip r:embed="rId6" cstate="print"/>
          <a:srcRect r="-158" b="90028"/>
          <a:stretch>
            <a:fillRect/>
          </a:stretch>
        </p:blipFill>
        <p:spPr bwMode="auto">
          <a:xfrm>
            <a:off x="5371187" y="3203037"/>
            <a:ext cx="37079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2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4499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2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Principales minerales</a:t>
            </a:r>
            <a:r>
              <a:rPr lang="es-MX" sz="28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lang="es-MX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754832"/>
            <a:ext cx="64807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Fluorita (espato de Flúor): </a:t>
            </a:r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Forma mineral del fluoruro de calcio,       </a:t>
            </a:r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, . Tiene color variable.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Usos. </a:t>
            </a:r>
            <a:r>
              <a:rPr lang="es-MX" sz="20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omo material fundente en la fundici</a:t>
            </a:r>
            <a:r>
              <a:rPr lang="es-MX" sz="2000" dirty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ó</a:t>
            </a:r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 del hierro y del acero, como fuente de flúor y acido fluorh</a:t>
            </a:r>
            <a:r>
              <a:rPr lang="es-MX" sz="2000" dirty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í</a:t>
            </a:r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drico, en la cer</a:t>
            </a:r>
            <a:r>
              <a:rPr lang="es-MX" sz="2000" dirty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mica y en la industria de cristales </a:t>
            </a:r>
            <a:r>
              <a:rPr lang="es-MX" sz="2000" dirty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ó</a:t>
            </a:r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pticos.</a:t>
            </a:r>
            <a:r>
              <a:rPr lang="es-MX" sz="2000" dirty="0">
                <a:solidFill>
                  <a:prstClr val="white"/>
                </a:solidFill>
              </a:rPr>
              <a:t> </a:t>
            </a:r>
            <a:r>
              <a:rPr lang="es-MX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La mina más grande del mundo se encuentra en México en el estado de </a:t>
            </a:r>
            <a:r>
              <a:rPr lang="es-MX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San Luis Potosí</a:t>
            </a:r>
            <a:endParaRPr lang="es-MX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s-MX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259632" y="1196752"/>
            <a:ext cx="511778" cy="332656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0" y="3501008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Criolita( </a:t>
            </a:r>
            <a:r>
              <a:rPr lang="es-MX" sz="2000" b="1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hexafluoroaluminato</a:t>
            </a:r>
            <a:r>
              <a:rPr lang="es-MX" sz="20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de sodio</a:t>
            </a:r>
            <a:r>
              <a:rPr lang="es-MX" sz="2000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s-MX" sz="20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MX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usa en la electrólisis del aluminio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060340" y="4436553"/>
            <a:ext cx="4499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El propio </a:t>
            </a:r>
            <a:r>
              <a:rPr lang="es-MX" sz="20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fluoruro de sodio </a:t>
            </a:r>
            <a:r>
              <a:rPr lang="es-MX" sz="20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en grandes concentraciones se utiliza como insecticida</a:t>
            </a:r>
            <a:r>
              <a:rPr lang="es-MX" sz="2000" dirty="0" smtClean="0"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lang="es-MX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25" name="Picture 17" descr="http://pictures2.todocoleccion.net/tc/2011/03/01/250550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9FB"/>
              </a:clrFrom>
              <a:clrTo>
                <a:srgbClr val="F8F9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5791" y="5031159"/>
            <a:ext cx="1800200" cy="1659457"/>
          </a:xfrm>
          <a:prstGeom prst="rect">
            <a:avLst/>
          </a:prstGeom>
          <a:noFill/>
        </p:spPr>
      </p:pic>
      <p:sp>
        <p:nvSpPr>
          <p:cNvPr id="17427" name="AutoShape 19" descr="data:image/jpeg;base64,/9j/4AAQSkZJRgABAQAAAQABAAD/2wCEAAkGBhMSERUSExQWExUWFx4YGBYYGBoYGBgdFRoYGhgfHhgbHCYfFx0jGhseHy8gIycpLCwsFx8yNTAqNSYrLCkBCQoKDgwOGg8PGiwkHCQsLCwsKSksLCksLCwpLCksLCwsKSwsLCwsKSwsLCksKSksLCwsKSwpKSwpLCwsKSksLP/AABEIAMwA9wMBIgACEQEDEQH/xAAcAAACAgMBAQAAAAAAAAAAAAAABQQGAgMHAQj/xAA7EAABAgQFAQYEBQQBBAMAAAABAhEAAyExBAUSQVFhBhMicYGRMqGx8BRCwdHhByNS8WIVM4LScpKi/8QAGAEAAwEBAAAAAAAAAAAAAAAAAAECAwT/xAAhEQEBAAICAwEAAwEAAAAAAAAAAQIRITEDElFBImFxE//aAAwDAQACEQMRAD8A4bBBBABBBBABBHrR7oh6AloctDESpct9XiO1vsRAkKZQPX7tDvOMmAKlIqkEAe3MOGzy3Ga5bEJGmgYesbMRNasJ8FNZ0EFyfveG+GQFJJYuCKEM7u/0jTG8Gzmzm0lJrd/K0T5RE0A+EbFIPRxTg/pEVGSzlsBY0BUQl+KEiNWHyKa+opIALOeRs3ofaFlhsxnvZUhImymLh1JF/MftFYKSNou8xCkqSAFmgdJ1Egip8vKPZUlSlgEsOoY0/WMeZ2VijQRes67MSlkFIKCRcWc8jjeKxjcgmSywHef/ABrYOaQSylYWQQQRRCCCCEBBBBABBBBABBBBABBBBABBBBABBBBABBBBABBBBAGQgWY8Bjdh8MZkxKBdRb+fasVegMDLKpiEjdQHN7/KLLLlFjLUpkqQCCWYEMDXYN+sSMtyaXKqBrWxGo7PuE+UTMRlXhSGBYC/S77O0RLKuTSo43DKlr1JqxvtD/s1J/EKKjRKEjX1qCL86T6PGK8IlKiVUTVki9qBukTMhWRLVLRQqJU3P80txG/jm89AxmzmfSGD0qzPs5oOaxrxapiCUKJSa6wCKqIFaU4+fMZYTCEELmHVuEm3Fa/KMp8uttrM7AU2/V46taS14GepzqUSSN7hgAPlHT8q7F4HFYaXOWhpigCpSVKQXA0lwCxtuDzHLpb6wQXY+TA/SOpdhMXMMmYChISgskoAS5UCpQKQdNHFR/l78/lnCoS512J/DKC0HXLUop8QYpDEgdR1pFakyXJIDN+lxTnmOsY8pnS+6Ukg0uKg8gH7vHP80wUzC4pOtLoKWdKWB/5VvTYWbd3jjq9KJmOQSlFRUkoUTQjexdn6g15hBj+zq0VFU8tHT05GcWshOhCACX01DEEVowLk+8Z4nI1LJEsAICilzZ06XKQNqm8L20Xq43Mw5TWNUX7MOzC1uoAAvWpOpnFhw3SEs/IJqA5Q45TUDodwYuZI9Vbghr+ESbgP7RqmZQr8vsYZF8EZLQQWIIPWMYZCCCCACCCCACCCCACCCCACCCCACCCCAM5MkqUEpDklgBFuy/s8JJSVF1tXhJ4H0eIPY+QnUqYfiFEj0cn76xZdJKnv/ETlfxeMZpw4Bf8A3Elvy229f4Mepa8a56qEgVbeIqoSZ7jdRCP8TXzsfvrEbK5xSo7h0nyqoP6RomYOYpShoOoVLC/lyfJ424rLFyUpMz8wIUl3YK5a7PtuBGvit9t0rFtYTUhj4khm5HMRyooV8OogWLi7XY2q0KJeJKkp7suQ4IHxUYuNrE3Zm6Q4mzkzR4SSwq7uAOQa8mnMd/aUc4jUbAdATpHIYuW6x1PsvniVSky5SEDSC6EgaqN4mSxruW3rHMFFOjwJrzGGW4yZJmd7LUUqRUM/1sA3PMZ+THc4OO0JxaFkak1HAD+u8Y45YUnTNS6Dbn2FQfaObK/rYSjxYcrW1NenSf8AzDKHtHkv+qH4gEJlGSo28ZWh/JQcfSOT0yq9rxJwaF6kEPLN9j4SNNruLj+Y14vKAqWQHKSXCR4D4hZ2JAJ6b2pFd7O57PVMVqIJUkFtNPDexDU+YHJi3TZ7qLIBMxNVAsauGtTbfeMs/HZVTJXJ0ghBCUgaQRpU7Wu4oVO5+W7wtmyRpCrhfx6RyRVzTmjvWLdicIDLWzMAxp1a/wB/KFCcsejnSA1XcNsCejfZpP8Aqf8AHOMfhJWogEguaKtR2tuze8L52GS5are1Y6bMymVMliUdIUl0gB66Qd71/mEaOzqARJmtrSHBBOoi9A3Xd9mi5U1zbMMuKiVC42NqcGE0dKzDIJafhmElrMeo+oMVLN8kIOpLAmpTy245MVKmwigj0iPIpIggggAggggAggggAggggAggjOVLJLCALd2YwgSjUH1b8B/PpSLBKQ7vTdz9BC7s7himUde9SOOPsw0Mo/ZidbaN3d0LMaX4A+giFiZ5SKBi1zt67RpzBwUpFAanyH8x7Inkk16+7ffpHV4fHNbTaiInMHqKUIIDdXasYzp/eIAYkgt1Y+fzMe5lJFCln3O3SIuooDEGu/6RvcQhLSZCdVfi2qA1X6OCIdTMw1ykstKDWpOlKizjxflJTZ6PuAaLZ8jWGBINanpaj1vEbB5gZbyZqFKUGCAkfESf9WG1uY3rig+lZkW0adPhDMHNhf8Aj2jZjcQE4coDKUpgVaSCWBBFQ4DAFmdzWE2Ex1NSlOokuC1KkWalGtGc7GeEKVNSQ/FQd6ADbeL40ZbisKXA6P7xJwSNDHf2iVh9Ewd5VgWD8i1vTeN03Bggq1pSoEApJAVWzpFn5YRnr4ezvL83GH/uhRXpBomhNGYHe8W7s/2qE6UDMT3JCWLqGkkO2lVCSzEhgzt1jmmHlMm+9vnD7EZmibIKUoEqaBTSDoVQAEJdkGh2PxbRn5MLeYHScJN1BgUkEORRQs4P3WzRjPCylk6VIU7moI9a3Fqc+ccoy7MsVJmBUxM1ILFYYgEOQ9g9QRtUER1HLsZrl6igppYkVpwBQ13jluKi2VK0TiQAoMw0t4G3b1vDLK8LKWDNmUXqKSosCySQA+wYcx7hsLoUXCfNKqKYB6NSr8xqxGVd2tExZWoJOqWkAEFSgQEqd6WrSvpE9Ap7XSEmWO4WlawvTp3AWC9RcMT7+1ezrsuuWhBC5aypTkOx0uGZ93L+TeUWTLiZpImAJsXDGqdidmY0pGSMxQqWpAUlWkFgofCa7nh2oa0EFiXMsy7NAupfhJq4DA+toRqyUGxPrHUcfp7lDqSUrbQFMAompCaCvCRz0io47CVIqK2AsbtDmV/RcVLxGGUgsofzGqLPOyxChV6BuCIR4zLVy6keF6GLlRYiQQQQyEEEEAEEEEAENezaQZwCrX9vv5Qqhp2clLVPTpSVD8zCgHU7W/3AcdFl4elPhFX+lY2zFBLi56WHN43ZVkytJK1aUAlZclh77ARh2oyRSEylS1ApmJCr+J1AEOWpewpFY+O1WyWYgrmeEPQmx26CrRgsEJIUKkHa4Y8/dYUrnqJZKl0LNZjc02iXhsbMWdExZOyXApzUB9hHbjrWksJcpQSnS2mrA7epP3SBc1WliHavSJStIcFQa4oSCWND60frGMvSsFjWnS/6RpoykYlWk7kVA28+rD9Y9loPxm9K/f6RKXgWerG4oS/HSMZKVGYEkK07lIBuHA2F239zSIymuzYjQATYmwenzHIP8xgjLe8GopABUwSCx25uK8gw0m5TJQqWUKVMdLrChpAJPiSkEUHWta9I34lJTL1lKVSyKKS3hoaadiGtT5xMxtEZY1KlEFBEmXLASlAUwBLFWkBrqdVBEXECWDqIdd9XL7nrEOXmyQirlWqhNQA3+PQvvv0jBaVzCkAhywpxzfisO9cQJMiamgBNKecb+8KQXsKxliezgI1S1gMKhXyqBTe4PpC/M5ywyAghJCQz63UGDpUkVClB9LPbmFeOzmWz2Tniu7ZXiB8QUQCoFmJCjUG3tDzKs5nTwTLlKUxckUS7Fw5IDb8xr7Nf04Ck68Wv4naSkkaHN1LFSeiWHUx0PBZUJUtKEJCQzBLaQB0Ajly0CPK1YpaHWhEpLnwtqWRvWwEKsT2gVKnKStJ1JLuNxcEPWo9i8XgADb2igduZMzve9TLUUJQBqAerqNWqlgd+YzklptyszGgpRO1FZNgAxJF1Hgb9HeNnZ3L8LJVOMw9+Q6jLvLQAxN71F7RT8BmCSHCgpPnQfZ+kTggFYZWh6alA6QDQ2qXBIb/cF8fBSrfmuby5clKgsyVTmICKaUqY0IHhpsesJ85wkrEaVJQQVDuwwFVAX1NVzUv1bmI06SJy9CPGkEFSyNIKTViDuFcPcbkxY8Evuu5kzSAsBWnTskkadQsCW6u0Y2fVOf8AaDs6qWRRQo7kF6io9xFcxchwUrJqKvtX6x3LOcLLmS5aCxZkpF9ikB/V97dDHKc9yvRMINXJ+XlsxFRSFjb1RlPih4zC6FUqnYxHiyZthFJlaUpd7tVtO7+kVuNpdsrBBBBDIRskYdS1BKElSjsA5jPBYXvJiUAhOos5sI6f2e7PIkywlCSVqI1KI8R6eXlanMBybVnJP6fTFFKp/hSfyJIKz5moAtZzXaL/AJVkkqQnSlDG4r8O5pcnq8NE5ZoAJFvW3TePZcvw6vyipJPlDvCpEPNVnukygoICyxej+Za0J83xi+7Yq1pQdKSA1EDwkC4cF33hrnpBQF/EPh2JSeD6PcC0JsOHlzSoqZgX/wASLV6s3kekbeLk7ONqjNWrUN60brE8YtAUkgK1PXw2p1veN4wydVXvd7xvRkiCCQN+TYuR7R1yaSTzlAqbZh4uHqxGzE/YjxLSnIfU/A/fpDpWX6PCkeZiEnLSpWnUWrQVKfS1orWgWypyz8VT9H6cxY8uy1kAuoE22dxu1a9GoYjyspYFgC253JPAsYmYrG+AS0jQ7OS5DcDmtYz1u7Mox81SCQqw2HA+R/kxrl4kLQQFUIqHZ/T73hyMAZssAsBupnu4NLcfZiJM7Mo1VLhJ+NLpLMwptWta/q+RoiOB8XSwN4a5TKSiYWJPgLDSHFHJd6UBiWjJWVfVTqCeaC28ZlaJSiuUkuUlJ1AkDVw/3aFuHUOc4L1N/ukZ5FhlT8SiWHAKnLbAF36fzGc3GEIdSb3Yv8jb3ht2PlMtcwVZks4diXL16AdYjOyTaZHSg6GZhTzP8mMl4o31KJNATT2AAhWrM0CZpKtJ8mFdnhmrEaUvVXUIKm3uxaOD33emmmiXInuRpVo2NX8jQQ4wuFKSFAG9Wev8RDwOcpmklKlkgVGlTPtRmeJQmzVmjywDc7j6CHJ8K1U/6h5MMRLKpUhXfy1BxLQCpSS/xEVWBdkvX1igrmAJ01BFCOCKEEbF9o75KxWlIC9J2dj84T9qezkjFyla5f8Ad0nu5iCkTHALVJZQr8KqfWLnCduUy5c4yO8ZQQhV2LAq3dqcHz6xsz2fiGlzgkCWrwLB/wAnoz1Lhubbb3bKMkMvDGVqdapRSrWHTq8QfRTe44T6xQ1zAhYCyHQpQ0kEMUEoBAN9WmvmKxF5hrSiSpOklI8aH8I1aGIoWFRUly+/rrmZQMVJSkjVMAKdaQUoSrVdyxLAkt1am6ufnxmKSTfSVAa0sWJDlOxDWvbaJuRTQZmudOISRQhTAadTarioV135EZWKil5v2aXK8CwXezMaO29abdIqGdZeEEFNBYjr5R3XM8ilTQt1kKSn/uBIeovWjHkVuKPHOcZ2cWvUClwsfGwD+RNyKQsctdjLH455BEjHYQypipZqUlo8jdik5C/4iWQHZT2dm39I7hlaNRoPE9KPcsXs97+u0cFw0whVPKOk5B250SwmalSzpukgEs1hQDm/ygVOlqx4UlStjqcAnl2H3s3kME4sFBrc3uGP1YxvmqExCFDxE/CS9SQxDnejMeOQ8azlaGUhRKC5ZXxFuNNjUcvavLsNAzBQ0fJXJZvbY2hcmSpaFS0qYFi7fE1LPS704ixysPLCUBSEghICiHKSWH5Sa1HG9RGjCYZN0y9M3WoqqSnQo+BtqW94eGXqZRKyzSmtSOAS/wAvKPTqQsgpISRejAiLNlZlqC1r8JCtKQzkuLtVgf0MI84USrWaANS+3WO3x5+xaQJjzXCL3LU9Y04bLpupwkMDUkhzwwFY3ZIFS5wXpJQoEWe9Q7vuBDfNMZLQUpSpvJr9WFWG8bd9kgqkjyFTd2+ULZodW7DpDKRitZUhtT9a1+sezMMAHU4YVYH02+YhyQSoSZ2mmzbcRijFstlOzWI2veNWILKJCaGx2HrZ4iYiaohgosnbjyO1fSIzuulw5xGYpTRIajO9ataIpXr8Dgk7gPClCdLqBfz++fpE7DZx3JSsoBUR8JsxsR512pS8Y+xVIxPZOcApX5QHNwQG9vnDbsJIVKlzVKTpKpjC9UpSGJelybdI2Yvt7hTKSiclSQtQEwsFgBiXLDUfEEgtsTDXEows9KEIxaU6EgAILLCQPDRaqetYw82Vl1Bj/aHn2Nl6RVmvWMexfbUInCStylVELFT5EbjrDReEODR3hEqcmzrlArPDqQksW3+cQpnb4hY0SBLS3iAYeopVuKRx3va98LVn2AfTOlpWuzpRqc7UQ4KCOA46bxtw+KmMCdbba5akGnLgRowXauTMRqExSS1lJLH/AMkgj6tDSX2lw7PqMwAB/CSQT6X8hGss+o5GHzAqBdKmtQPXfakIMyznupqUKlTVFXw6Uu428R8IbfaLL/1JD+FI0nd0hqPV6wizTMBLVrUqUkqBSkTJivEAaBJZSR1YbbsCC3UEiRglhAJ06RQ0IJqwqQAH6CgtSKz2qVg1pE7EJ0zSlpbE6ibh2FQ+6nba8au1vaNciWhKCkzJyFEFJZMsEaUqZSampbbw7xQ5uMWpRmKUqY/xFRd/LiKxxt5G0uUpGkBnKzUgPRLhn2d7dBFuyOUEgy1aakAXdT3DuQpmsOYoWFxSkudNaU3b2ZosmWTpyUiaXp8LMWDAAaWpv77bryT6cWfMczSkhKbKJ1VbTVnI3cB6G0Qcb2dlrSmaqYEoJIZLgLSxDuohgSm1TRukQ8IhWJ8Zo5LghiNNHZg7/KkPcbmBwuXlQAV3aFqB6hJ01IcEuHPUxjZwe+XA+0ExKsTNKAydRA9KH3LmCIClElzUneCNoxAMNMhzEInI7z4Cqp3S9HvUcjpCqCAO35DnKEITKStIWNSr2ZRcX6j6xNXmiSTTURUhCQEioFSGZ+Op9OXdiMWqZikS1KBFT4mqEpchz5DzYx0/DZq81EsJDae7KC4+Gj0sw+XMVOV/2lhaV4eZpATdnY/CUl3uGBJbzjVLP9tE1JKlmhYWCqJGwNmD3qwEYpmFKFIY1CqedLN4qbdRC/IcYv8AuJWlpZYOBo0lLgMmlnPzh3oQx0IR3bKJKgpyRYg0cflcOK7iIeMSF1ISeS/6ece9+HqKksSGbYOW5vbmMVYtIX4Rqa/pcffEa+LGyyq2EyqeHytbyIiJPwBJd/Mn+bGMhnC9RYM4JY9fM0jDGZu6S7BT22jql3whuRkJKRMSpiA9PrWNis5QkaVI1ncjbzf7pEKVjgu7tZiTQ+sbl5b+Y1G4G0bSb6DSJSp3gSEjgvt5G0LMTlBlgqINR7wTVKCipLpdLEfKNeEx012ckCniL+33tEZfFFf4pvAKgBiOvUXvv1hTjMU0xkranLej2eHWY4TUrURZmIFab9TttYQvmYRKhZPqPkY5rjl+EV4vFICNBcE1/wDV/mfaIJxswLCwtQULEEgiGsrKkrWrUQjfwp8PlekSFZCSwQxJ3ND7xhlL+lXauyGfoxWEkTVEeJAlzBsmYmhcflCjY2ctEftV2bnzHMhSSlI1iWQyzT8kx29FD1EcdybN14HEaZgWJZPjSkjVt4kvQkEChoWbqOsYLtpKKEaZiUy6q1qOkhI1PoSS4IIDoc9BRjjlFRpyzEpDKXLUlT6VGWk6H3fR4pZFHCg1XBaLDlmMQssC/kQo9HYmvT2eKl2yzRc44TE4GatJUlWqZK1IEyobUkjxEMaKdq03hfgOyk6dN7xSlGaS6lWVW51C3pE70etrPgZs/F4laFKAwyDp0osuu6mBtcUiw5gjCTloVqCky0MEAkJSBcuLOKVLUjKRJTIkBAAAYlSjswck/e0KZ2Y95h5hwykKWgMCtJ0zHowPNmPuODW+zU7+pGYSF4iUZMyXMCZelXdEKCWUWSSNxW5N9t0LlQKQAHFt4UMpBJJZnJoE1fgM1dtowOeoCnFfK8dPU0he8nymWUBL+JxrSKFyTovcNzQ1hohIlk6mCh/b0u6BtqCgKGrEXFL713stn2rUNKpaB4UKKaKFKFZo9drN1jDPzLmpKdQlqSBoUGJJHPAI9YwstOLXhMXqaTKRqUFsWIBAcA7tcG5tCX+rPakycJLwKCULm+KYA1JYPhTyNRY9dJFobdlcuKFfiJ88oV3eslKUd0oJDMSxFi4Yg77MeT9ve0IxmNmTk/CPAk8hL16A3iZOSqvQQQRaBBBBAGUtZSQQSCC4ILENwdjHSsszFM0d4mYVKJfq43rvHM4tHZXEshn/ADk35Cfaw9ukVj2cW6ZnSwvWVEqDjpViomnQfpu7LNc1V3YCS+oeJQ0lqByK1UbX/eKdnGOq6Um1XLA80vtGzJc+Kk6CEB70426bHr0jX1m1WG2CKiWAUVKd2uaHjm7NDCSApgFU543rCleIVL8aFaT8O2/HpErJMaQsOAynf5/q3uYufxujN8ZlaZa/7agtJAOojS9nDHr9IWiU6gog1U1qdPnWGOLxpB0kt0FrNWPZmJUWAFmqKWeNMcqV4QZqSgnSoGrilGYO45d7dIyn5iJiNKCXB4IAcWqPF6QLwxBO554949w+UukM4D9H8zzGuGWuKZczkhRb7/eMsIsgGlGq2xJ58h84cnAS/CnTV2UQ5JY7RKxOTCWoJKgKVA6h+A5aJz8uJqfmBW1w1WAZx5h394jSJDjvFJvvy1/aLXjclBZRS+w5q/FRaEs8FIKRUA/bHa5+fosMpYmoRSKg0I9iI2ysQmhFk7ihcsD9IyTLK9KbvQc1/aJkvJlKIlgNueKO3Tp0hZyJLsywJmjVQuHI497vxFLx2B0qLhqsOI6pIyxZJlBtUtLnhh132p5wuzfsWZiSpIdxXl6mg6bRzXEyr+m+KUNaFEqQghSUu4BU4JAsLD3jrOEnKT/2iNKj4lKDm1QBRmtHFMMheCmJKfiZy9Q72LNTpD7Mu2c/FShKbumU6jLUoaqEMbeGrt0ER/ztV0sv9TM/RK/CocpWSpailekgNoDqFWOo/wD1PEUPEZxOnpCWT3aSyUI+EWLuS61V+VAIXYmQ50rJLBgq5pYHkRty+S50kaw9ADpBDXKtun0NoqYao0zxijpUCN/Fz/MLPwCipJSzH5c3/wBRYxlp06VsBtpur5ekY4zJEpPeS1CqCClRqKbFqE9ebtGvpstN2BxSghKCfCXatASSWb7qY3pwhKnJiFIQVIDggihDWbz6NE/L0uDqJKRQgfFzFZRafhZ5Sky1IROlEuZcwOkmlQdlUodq8l+a5lgjJmqlnZvYgEfIx0PvSnrx0iB25y1C8MjEpSErCgFEBiQQRVrsQA56xhnP1NigwQQRkzEEEEAEMMkzHuZoUX0kEKbg2+YBhfBAFuxuMTO+Bj4b+8KUT+5Jfcg0e4+UasoxqEhSFkpBq4D/AOosErDeBRSxSpBSo6R+ahDF2PlUNcRrMrWk6RsqxcyfrBUlCAKWJ8VDetRR4dYWWqXpUTQEh9jFemTlSye7eW92DCnL0MMcLiZ04JBCVVZIsDzdXS9LxXIiwSMeG1MVgmjhkn9/pUQ3wUnW63DM7qpuAxHLm0VpK10WVApaxqlmLMkNQdLlrw2yTHS1KAmHRpcEqFAWF+C3vHTjloqYYYnZvnSGqJKC6nICdxuTw/7QuXnEvWSEggBRJAYE7EIJs9TbeNyDMWg6XBVUiviCQ40gjwu7eXvGfl4hbSMVmCQkbbFk16U2I5vWEWNzSYr8ygSGLna6eGP7xGKyVBKiUqeoUfC9y3HPrEzCI7wsptFQSaPxXY1McmtK7S8vx5Ukgp1B6Hcgk0enQUDOIh5ikLCSxSQNxckn3hzLyj4e6ZSCAUqcuNItoYuS1yRbrCvP8WUzgJgagby2Z+ru8VhlqiwqVlgSpE2gHQ11OSS16Dfyhxg8YpOkaqpFAxqxoX/mNczSZeoeJ7dPOI2T49L6FgGYCpno4Iah6cRvvaDPDpUQtf5gpJc3L0HzIvz0hhNxYRKDpOo0KR+jmghcvMCE6bJFH6eYrWIMnGjTQmpYg+YYj0f1ETJrsyfMkiYtQUG1MRTxBrsTyKGNOIysSgAlRLuevrDfGYVMwOmqkhyNwHo532tG3BZaqcksHIHv0jSWSmq+IwfeEOW9Kn1iRJy4qSJSQlI1OVdA3Xy9om47A6FCjNeI8vEFDnax/eLk52acMEEOgV02L3jNSDOSo6fgAc9LffnGOXgr8Sj4Xq1Gfr5RMSvwqCZqwgB9KTpBdqkAeIcueOkVaVJVytKCgKIU73FNi4NbcRAkp0qBuebP6biHysF3jKLGhF9JBY1++Y2o7MgpKkkuhGtfBqzAXLOK9DSMcrFxGwGH10Ynelx1MV/tzjJkpsK7JPjIYVqQmt6EGLPgUkSxMnpVKAqpZS1Eu5AO7C0c67R5t+JxC5tdNkuX8KaDYXu3WMMs5Sz4hZBBBGbIQQQQAQQQQAQ9yPEqUkoexBAepH8c7Qiidk2LEuaFF2YjpXnp/EPejnZ/PcjUw4Y3EK5M1evSkOFHRp2JPH2IkHMO8WQhiALF/wBG+wYWYvUCA5Bd+Kku/SL9uF1cJUqcCJKwUkWfdgTcOKAP+0Sl54VSUyrlDEqvrFQpqOPLrvEjD5mjFyDLDJmaPhOxIYEH9bxXJylIZaQXAZqMNi4PvFY57o0sPcqlJSUsUKYl6gA9QHBG4HWNy8wMqX3SJmo/E41NWwT/AI+vO0VzM8u7sIKsSMQJlk6jqQbv3eohnGnU4qLRtwUx0ssli7kXo7D94vK+yU3CZwuYFONb0f8ANy9PpExGYr1B1IalCPhHBAFv2isy8bpWe7dKW9T+8TcLiEKbZRLfP6xFmjdBw2YKCVd3q/uAgAnw1clwA7vYDn22LyAzkTZ03VqJ0hCmdCUrBrsSdIGzB2qaI8swCpoQgFku8w/4g2b/ACKmbjztF3ViBpIFAzU9Iwy4vC8Z9VHMMhXLkLmSlrOlQ/thJUdJLPQ1INXaweK/MUgka1OpQSoKSw0avLcXMX7GSF6Wlq0zAdSSSxoHAZqivtFc7Q5ENKZ8pBT3hAWgD4VA6aIH/JwSOjO8Xjn+Uri1oxIVRR1NYijmgc+jw0XlydBKHAFatvTfcwiyJA7wy16krukqGkFhYhVfWLPJMyWoJATiEaQNJcWIsS1QVPfcRXsnRPLlu6eC3v8AzDDLlKllRo6htvUNXYfxEnMsClAIl/FpJLqLuKltiCA1TuYWZZi9cwB2KlAObN6ih84Nm34vCXJSRcFO9LxX5uEFgl6Wa8XTHZcqWgruWoNxzQXDwhnYrUAxNN+pqzXbrG2GRaKsFLV3ekIBSDRVnb9rekbsJhlFY1+FAvpq/wBIbCRqASG1cDk1PziPKmGUX3t0rQ0MVvjlSXlWFWVLUlAKUtaxD1q17Q4yvBA7MFFQUatZ2q24HQmK7gMSpISElSClTgg+X+4tsvGlaFS0so3U4+nrGGV5BVnaJQw+JVpdMuWpZQoDUQwBDHaPn+O09spilYHEsDrAbUC3hCgVn/kNAUGPSOLRlrVLOiCCCBmIIIIAIIIIAIIIIAzkzikuksY2zcaVFy2z9W+kR4IBs/yfNxJdSKKLO7qBHJ4KeBDAL1JKlKAepPO7+rxUQYZZdjyTpU6iaB68jf3isbqrlNBLlEhlalE0ubVvG2QoKBKVadJru/3+8QcTIKAAoH/ieGNPR4bZVgQoqR4U0d3AoK0JP2/WK9uVN2Gy5JdQUVUqo0CbtSFGPyuYheoFn3FH38jDZWIAdCfCE7cl9+TEmVKJCQS1RpPm719zF5EsvYPCKTLMvXqclalGwYIR6UFBzWLBKWFFaqAJ8JrZkqKSP/za7GOT5lMmyFKEpSklXxlJZwRZx0b3iy5LjZ0nDzZYcpWnxeJlJ1D4nNSWpej+kc6nRDKC/EgAjT4bbWBGxFv9RHmYJJRpqlIqxoU1c34vXjyjkucZvPBXOWAorIJ2YABILDdhU0cuYRYLtROlFRClOrbUdJfkbwtUe0dd7V5xhkJVIUETMUlihwSqU9dRWGKC1g42JpFdyftCtSki5c1FPFsaUekc2OaTFTTOWorWr4id3o3QNQDZhF37K48TFISHCQ5tYgb+dH5eLnETva9/jjLVqmSiqWpNZmpJ0mxDfE5NRsWZxEPA4WWZpLmgLeEhyQWqR5Oz3iJMmjUJU1aUzUBJq6EKKvhASqhc1pUP6xswqgmYFVC6hhan0/iCU9H+MzWX3CgV+Ilkg0UAHJNBUP8AWK7gMFqJI8SQNT7bD9Y3Jlrnr+Ep3ZxR6fM+0P8As5kiEBSHB1liFMQaFSQzUBavkIPbXQ6hBmHZya+pJLt4kPzV/aNOBkL0hZSFgukPUp0kVA61baH87FiXN0FJQ5KRpqyhUJUCbEMx/RonZbh0zNRlN4gaM4VyocEGpFb7QvanKU5XLQ4BDHUw3avyb9IazJKSojVSgB5N+BtC7M8gmy5gABUlQdRQl1SyGukEqUFVYpBsx6zpKEpU/egak6kgjws5HxWUSQKRNv0+CrtHMMqROWQSnQrUnZSU1IPsPSOCR1T+pPappRkJHimsFE3AuaWrQepjlcEu+WeYgggikCCCCACCCCACCCCACCCCACCCCAN/41TuTqNaqrf9YlYHFkK10CkkObONwfO0LoyRMIdiQ9+sByrdg8UiYtyk0qU6mBDUZTGj9IfZavvpa1pDplnSGLh7kB9gC79aRzWRMINDeh8jEz/qEyVrTLWpAJYgEsafXreK9qv2mlzzTAlZBHDl9yYfzsTLlpEksZykJKl30ltq036n1hYqaZksKNPCCyaC1esJkJ/ujqf2haUW5xjO6mKSoFRNQDRJB5itw67WTCZ7ElgkMOHhLCZXsRdf6eYyWJhCtOoghLlqqBY+VTzYcxSoylzCkggsRYwCXTtWYIkzsOe/UCtChLTMTfUkug6hYByASCnxe+nLpKNQCpoaWdRWQAFpILBQPwqNPEXHhdvFTkqs3nEMZqyLtqN7P59Y1yMwmIfStSXd2JFSGJ82LP1hSK9ncF9rZEgy099KCVGxWCzhy7ixIb1vDrC4rvnUgpUoeJgdTUP+JsbuHHha8fPAzWaJfdBTI4AD1/5M/wA434TtHiJQZE1Sb1HxMbjVdj+kA9n0EvHYSfNVK72WrEhjpSoEhhouTevsRESXmuEwytJxchC0q8SFTUu/VjSg+j3j52ggLb6Yxva3AqCZhxkhMxDFKkzUE0clNCaVLjd/aq5t/WDAuQlK5mp9WhACXJuNRFwLtHEYIVx2PZJzHGKmzFLUpSnNCpnba1BTiI0EEUkQQQ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17429" name="AutoShape 21" descr="data:image/jpeg;base64,/9j/4AAQSkZJRgABAQAAAQABAAD/2wCEAAkGBhMSERUSExQWExUWFx4YGBYYGBoYGBgdFRoYGhgfHhgbHCYfFx0jGhseHy8gIycpLCwsFx8yNTAqNSYrLCkBCQoKDgwOGg8PGiwkHCQsLCwsKSksLCksLCwpLCksLCwsKSwsLCwsKSwsLCksKSksLCwsKSwpKSwpLCwsKSksLP/AABEIAMwA9wMBIgACEQEDEQH/xAAcAAACAgMBAQAAAAAAAAAAAAAABQQGAgMHAQj/xAA7EAABAgQFAQYEBQQBBAMAAAABAhEAAyExBAUSQVFhBhMicYGRMqGx8BRCwdHhByNS8WIVM4LScpKi/8QAGAEAAwEBAAAAAAAAAAAAAAAAAAECAwT/xAAhEQEBAAICAwEAAwEAAAAAAAAAAQIRITEDElFBImFxE//aAAwDAQACEQMRAD8A4bBBBABBBBABBHrR7oh6AloctDESpct9XiO1vsRAkKZQPX7tDvOMmAKlIqkEAe3MOGzy3Ga5bEJGmgYesbMRNasJ8FNZ0EFyfveG+GQFJJYuCKEM7u/0jTG8Gzmzm0lJrd/K0T5RE0A+EbFIPRxTg/pEVGSzlsBY0BUQl+KEiNWHyKa+opIALOeRs3ofaFlhsxnvZUhImymLh1JF/MftFYKSNou8xCkqSAFmgdJ1Egip8vKPZUlSlgEsOoY0/WMeZ2VijQRes67MSlkFIKCRcWc8jjeKxjcgmSywHef/ABrYOaQSylYWQQQRRCCCCEBBBBABBBBABBBBABBBBABBBBABBBBABBBBABBBBAGQgWY8Bjdh8MZkxKBdRb+fasVegMDLKpiEjdQHN7/KLLLlFjLUpkqQCCWYEMDXYN+sSMtyaXKqBrWxGo7PuE+UTMRlXhSGBYC/S77O0RLKuTSo43DKlr1JqxvtD/s1J/EKKjRKEjX1qCL86T6PGK8IlKiVUTVki9qBukTMhWRLVLRQqJU3P80txG/jm89AxmzmfSGD0qzPs5oOaxrxapiCUKJSa6wCKqIFaU4+fMZYTCEELmHVuEm3Fa/KMp8uttrM7AU2/V46taS14GepzqUSSN7hgAPlHT8q7F4HFYaXOWhpigCpSVKQXA0lwCxtuDzHLpb6wQXY+TA/SOpdhMXMMmYChISgskoAS5UCpQKQdNHFR/l78/lnCoS512J/DKC0HXLUop8QYpDEgdR1pFakyXJIDN+lxTnmOsY8pnS+6Ukg0uKg8gH7vHP80wUzC4pOtLoKWdKWB/5VvTYWbd3jjq9KJmOQSlFRUkoUTQjexdn6g15hBj+zq0VFU8tHT05GcWshOhCACX01DEEVowLk+8Z4nI1LJEsAICilzZ06XKQNqm8L20Xq43Mw5TWNUX7MOzC1uoAAvWpOpnFhw3SEs/IJqA5Q45TUDodwYuZI9Vbghr+ESbgP7RqmZQr8vsYZF8EZLQQWIIPWMYZCCCCACCCCACCCCACCCCACCCCACCCCAM5MkqUEpDklgBFuy/s8JJSVF1tXhJ4H0eIPY+QnUqYfiFEj0cn76xZdJKnv/ETlfxeMZpw4Bf8A3Elvy229f4Mepa8a56qEgVbeIqoSZ7jdRCP8TXzsfvrEbK5xSo7h0nyqoP6RomYOYpShoOoVLC/lyfJ424rLFyUpMz8wIUl3YK5a7PtuBGvit9t0rFtYTUhj4khm5HMRyooV8OogWLi7XY2q0KJeJKkp7suQ4IHxUYuNrE3Zm6Q4mzkzR4SSwq7uAOQa8mnMd/aUc4jUbAdATpHIYuW6x1PsvniVSky5SEDSC6EgaqN4mSxruW3rHMFFOjwJrzGGW4yZJmd7LUUqRUM/1sA3PMZ+THc4OO0JxaFkak1HAD+u8Y45YUnTNS6Dbn2FQfaObK/rYSjxYcrW1NenSf8AzDKHtHkv+qH4gEJlGSo28ZWh/JQcfSOT0yq9rxJwaF6kEPLN9j4SNNruLj+Y14vKAqWQHKSXCR4D4hZ2JAJ6b2pFd7O57PVMVqIJUkFtNPDexDU+YHJi3TZ7qLIBMxNVAsauGtTbfeMs/HZVTJXJ0ghBCUgaQRpU7Wu4oVO5+W7wtmyRpCrhfx6RyRVzTmjvWLdicIDLWzMAxp1a/wB/KFCcsejnSA1XcNsCejfZpP8Aqf8AHOMfhJWogEguaKtR2tuze8L52GS5are1Y6bMymVMliUdIUl0gB66Qd71/mEaOzqARJmtrSHBBOoi9A3Xd9mi5U1zbMMuKiVC42NqcGE0dKzDIJafhmElrMeo+oMVLN8kIOpLAmpTy245MVKmwigj0iPIpIggggAggggAggggAggggAggjOVLJLCALd2YwgSjUH1b8B/PpSLBKQ7vTdz9BC7s7himUde9SOOPsw0Mo/ZidbaN3d0LMaX4A+giFiZ5SKBi1zt67RpzBwUpFAanyH8x7Inkk16+7ffpHV4fHNbTaiInMHqKUIIDdXasYzp/eIAYkgt1Y+fzMe5lJFCln3O3SIuooDEGu/6RvcQhLSZCdVfi2qA1X6OCIdTMw1ykstKDWpOlKizjxflJTZ6PuAaLZ8jWGBINanpaj1vEbB5gZbyZqFKUGCAkfESf9WG1uY3rig+lZkW0adPhDMHNhf8Aj2jZjcQE4coDKUpgVaSCWBBFQ4DAFmdzWE2Ex1NSlOokuC1KkWalGtGc7GeEKVNSQ/FQd6ADbeL40ZbisKXA6P7xJwSNDHf2iVh9Ewd5VgWD8i1vTeN03Bggq1pSoEApJAVWzpFn5YRnr4ezvL83GH/uhRXpBomhNGYHe8W7s/2qE6UDMT3JCWLqGkkO2lVCSzEhgzt1jmmHlMm+9vnD7EZmibIKUoEqaBTSDoVQAEJdkGh2PxbRn5MLeYHScJN1BgUkEORRQs4P3WzRjPCylk6VIU7moI9a3Fqc+ccoy7MsVJmBUxM1ILFYYgEOQ9g9QRtUER1HLsZrl6igppYkVpwBQ13jluKi2VK0TiQAoMw0t4G3b1vDLK8LKWDNmUXqKSosCySQA+wYcx7hsLoUXCfNKqKYB6NSr8xqxGVd2tExZWoJOqWkAEFSgQEqd6WrSvpE9Ap7XSEmWO4WlawvTp3AWC9RcMT7+1ezrsuuWhBC5aypTkOx0uGZ93L+TeUWTLiZpImAJsXDGqdidmY0pGSMxQqWpAUlWkFgofCa7nh2oa0EFiXMsy7NAupfhJq4DA+toRqyUGxPrHUcfp7lDqSUrbQFMAompCaCvCRz0io47CVIqK2AsbtDmV/RcVLxGGUgsofzGqLPOyxChV6BuCIR4zLVy6keF6GLlRYiQQQQyEEEEAEEEEAENezaQZwCrX9vv5Qqhp2clLVPTpSVD8zCgHU7W/3AcdFl4elPhFX+lY2zFBLi56WHN43ZVkytJK1aUAlZclh77ARh2oyRSEylS1ApmJCr+J1AEOWpewpFY+O1WyWYgrmeEPQmx26CrRgsEJIUKkHa4Y8/dYUrnqJZKl0LNZjc02iXhsbMWdExZOyXApzUB9hHbjrWksJcpQSnS2mrA7epP3SBc1WliHavSJStIcFQa4oSCWND60frGMvSsFjWnS/6RpoykYlWk7kVA28+rD9Y9loPxm9K/f6RKXgWerG4oS/HSMZKVGYEkK07lIBuHA2F239zSIymuzYjQATYmwenzHIP8xgjLe8GopABUwSCx25uK8gw0m5TJQqWUKVMdLrChpAJPiSkEUHWta9I34lJTL1lKVSyKKS3hoaadiGtT5xMxtEZY1KlEFBEmXLASlAUwBLFWkBrqdVBEXECWDqIdd9XL7nrEOXmyQirlWqhNQA3+PQvvv0jBaVzCkAhywpxzfisO9cQJMiamgBNKecb+8KQXsKxliezgI1S1gMKhXyqBTe4PpC/M5ywyAghJCQz63UGDpUkVClB9LPbmFeOzmWz2Tniu7ZXiB8QUQCoFmJCjUG3tDzKs5nTwTLlKUxckUS7Fw5IDb8xr7Nf04Ck68Wv4naSkkaHN1LFSeiWHUx0PBZUJUtKEJCQzBLaQB0Ajly0CPK1YpaHWhEpLnwtqWRvWwEKsT2gVKnKStJ1JLuNxcEPWo9i8XgADb2igduZMzve9TLUUJQBqAerqNWqlgd+YzklptyszGgpRO1FZNgAxJF1Hgb9HeNnZ3L8LJVOMw9+Q6jLvLQAxN71F7RT8BmCSHCgpPnQfZ+kTggFYZWh6alA6QDQ2qXBIb/cF8fBSrfmuby5clKgsyVTmICKaUqY0IHhpsesJ85wkrEaVJQQVDuwwFVAX1NVzUv1bmI06SJy9CPGkEFSyNIKTViDuFcPcbkxY8Evuu5kzSAsBWnTskkadQsCW6u0Y2fVOf8AaDs6qWRRQo7kF6io9xFcxchwUrJqKvtX6x3LOcLLmS5aCxZkpF9ikB/V97dDHKc9yvRMINXJ+XlsxFRSFjb1RlPih4zC6FUqnYxHiyZthFJlaUpd7tVtO7+kVuNpdsrBBBBDIRskYdS1BKElSjsA5jPBYXvJiUAhOos5sI6f2e7PIkywlCSVqI1KI8R6eXlanMBybVnJP6fTFFKp/hSfyJIKz5moAtZzXaL/AJVkkqQnSlDG4r8O5pcnq8NE5ZoAJFvW3TePZcvw6vyipJPlDvCpEPNVnukygoICyxej+Za0J83xi+7Yq1pQdKSA1EDwkC4cF33hrnpBQF/EPh2JSeD6PcC0JsOHlzSoqZgX/wASLV6s3kekbeLk7ONqjNWrUN60brE8YtAUkgK1PXw2p1veN4wydVXvd7xvRkiCCQN+TYuR7R1yaSTzlAqbZh4uHqxGzE/YjxLSnIfU/A/fpDpWX6PCkeZiEnLSpWnUWrQVKfS1orWgWypyz8VT9H6cxY8uy1kAuoE22dxu1a9GoYjyspYFgC253JPAsYmYrG+AS0jQ7OS5DcDmtYz1u7Mox81SCQqw2HA+R/kxrl4kLQQFUIqHZ/T73hyMAZssAsBupnu4NLcfZiJM7Mo1VLhJ+NLpLMwptWta/q+RoiOB8XSwN4a5TKSiYWJPgLDSHFHJd6UBiWjJWVfVTqCeaC28ZlaJSiuUkuUlJ1AkDVw/3aFuHUOc4L1N/ukZ5FhlT8SiWHAKnLbAF36fzGc3GEIdSb3Yv8jb3ht2PlMtcwVZks4diXL16AdYjOyTaZHSg6GZhTzP8mMl4o31KJNATT2AAhWrM0CZpKtJ8mFdnhmrEaUvVXUIKm3uxaOD33emmmiXInuRpVo2NX8jQQ4wuFKSFAG9Wev8RDwOcpmklKlkgVGlTPtRmeJQmzVmjywDc7j6CHJ8K1U/6h5MMRLKpUhXfy1BxLQCpSS/xEVWBdkvX1igrmAJ01BFCOCKEEbF9o75KxWlIC9J2dj84T9qezkjFyla5f8Ad0nu5iCkTHALVJZQr8KqfWLnCduUy5c4yO8ZQQhV2LAq3dqcHz6xsz2fiGlzgkCWrwLB/wAnoz1Lhubbb3bKMkMvDGVqdapRSrWHTq8QfRTe44T6xQ1zAhYCyHQpQ0kEMUEoBAN9WmvmKxF5hrSiSpOklI8aH8I1aGIoWFRUly+/rrmZQMVJSkjVMAKdaQUoSrVdyxLAkt1am6ufnxmKSTfSVAa0sWJDlOxDWvbaJuRTQZmudOISRQhTAadTarioV135EZWKil5v2aXK8CwXezMaO29abdIqGdZeEEFNBYjr5R3XM8ilTQt1kKSn/uBIeovWjHkVuKPHOcZ2cWvUClwsfGwD+RNyKQsctdjLH455BEjHYQypipZqUlo8jdik5C/4iWQHZT2dm39I7hlaNRoPE9KPcsXs97+u0cFw0whVPKOk5B250SwmalSzpukgEs1hQDm/ygVOlqx4UlStjqcAnl2H3s3kME4sFBrc3uGP1YxvmqExCFDxE/CS9SQxDnejMeOQ8azlaGUhRKC5ZXxFuNNjUcvavLsNAzBQ0fJXJZvbY2hcmSpaFS0qYFi7fE1LPS704ixysPLCUBSEghICiHKSWH5Sa1HG9RGjCYZN0y9M3WoqqSnQo+BtqW94eGXqZRKyzSmtSOAS/wAvKPTqQsgpISRejAiLNlZlqC1r8JCtKQzkuLtVgf0MI84USrWaANS+3WO3x5+xaQJjzXCL3LU9Y04bLpupwkMDUkhzwwFY3ZIFS5wXpJQoEWe9Q7vuBDfNMZLQUpSpvJr9WFWG8bd9kgqkjyFTd2+ULZodW7DpDKRitZUhtT9a1+sezMMAHU4YVYH02+YhyQSoSZ2mmzbcRijFstlOzWI2veNWILKJCaGx2HrZ4iYiaohgosnbjyO1fSIzuulw5xGYpTRIajO9ataIpXr8Dgk7gPClCdLqBfz++fpE7DZx3JSsoBUR8JsxsR512pS8Y+xVIxPZOcApX5QHNwQG9vnDbsJIVKlzVKTpKpjC9UpSGJelybdI2Yvt7hTKSiclSQtQEwsFgBiXLDUfEEgtsTDXEows9KEIxaU6EgAILLCQPDRaqetYw82Vl1Bj/aHn2Nl6RVmvWMexfbUInCStylVELFT5EbjrDReEODR3hEqcmzrlArPDqQksW3+cQpnb4hY0SBLS3iAYeopVuKRx3va98LVn2AfTOlpWuzpRqc7UQ4KCOA46bxtw+KmMCdbba5akGnLgRowXauTMRqExSS1lJLH/AMkgj6tDSX2lw7PqMwAB/CSQT6X8hGss+o5GHzAqBdKmtQPXfakIMyznupqUKlTVFXw6Uu428R8IbfaLL/1JD+FI0nd0hqPV6wizTMBLVrUqUkqBSkTJivEAaBJZSR1YbbsCC3UEiRglhAJ06RQ0IJqwqQAH6CgtSKz2qVg1pE7EJ0zSlpbE6ibh2FQ+6nba8au1vaNciWhKCkzJyFEFJZMsEaUqZSampbbw7xQ5uMWpRmKUqY/xFRd/LiKxxt5G0uUpGkBnKzUgPRLhn2d7dBFuyOUEgy1aakAXdT3DuQpmsOYoWFxSkudNaU3b2ZosmWTpyUiaXp8LMWDAAaWpv77bryT6cWfMczSkhKbKJ1VbTVnI3cB6G0Qcb2dlrSmaqYEoJIZLgLSxDuohgSm1TRukQ8IhWJ8Zo5LghiNNHZg7/KkPcbmBwuXlQAV3aFqB6hJ01IcEuHPUxjZwe+XA+0ExKsTNKAydRA9KH3LmCIClElzUneCNoxAMNMhzEInI7z4Cqp3S9HvUcjpCqCAO35DnKEITKStIWNSr2ZRcX6j6xNXmiSTTURUhCQEioFSGZ+Op9OXdiMWqZikS1KBFT4mqEpchz5DzYx0/DZq81EsJDae7KC4+Gj0sw+XMVOV/2lhaV4eZpATdnY/CUl3uGBJbzjVLP9tE1JKlmhYWCqJGwNmD3qwEYpmFKFIY1CqedLN4qbdRC/IcYv8AuJWlpZYOBo0lLgMmlnPzh3oQx0IR3bKJKgpyRYg0cflcOK7iIeMSF1ISeS/6ece9+HqKksSGbYOW5vbmMVYtIX4Rqa/pcffEa+LGyyq2EyqeHytbyIiJPwBJd/Mn+bGMhnC9RYM4JY9fM0jDGZu6S7BT22jql3whuRkJKRMSpiA9PrWNis5QkaVI1ncjbzf7pEKVjgu7tZiTQ+sbl5b+Y1G4G0bSb6DSJSp3gSEjgvt5G0LMTlBlgqINR7wTVKCipLpdLEfKNeEx012ckCniL+33tEZfFFf4pvAKgBiOvUXvv1hTjMU0xkranLej2eHWY4TUrURZmIFab9TttYQvmYRKhZPqPkY5rjl+EV4vFICNBcE1/wDV/mfaIJxswLCwtQULEEgiGsrKkrWrUQjfwp8PlekSFZCSwQxJ3ND7xhlL+lXauyGfoxWEkTVEeJAlzBsmYmhcflCjY2ctEftV2bnzHMhSSlI1iWQyzT8kx29FD1EcdybN14HEaZgWJZPjSkjVt4kvQkEChoWbqOsYLtpKKEaZiUy6q1qOkhI1PoSS4IIDoc9BRjjlFRpyzEpDKXLUlT6VGWk6H3fR4pZFHCg1XBaLDlmMQssC/kQo9HYmvT2eKl2yzRc44TE4GatJUlWqZK1IEyobUkjxEMaKdq03hfgOyk6dN7xSlGaS6lWVW51C3pE70etrPgZs/F4laFKAwyDp0osuu6mBtcUiw5gjCTloVqCky0MEAkJSBcuLOKVLUjKRJTIkBAAAYlSjswck/e0KZ2Y95h5hwykKWgMCtJ0zHowPNmPuODW+zU7+pGYSF4iUZMyXMCZelXdEKCWUWSSNxW5N9t0LlQKQAHFt4UMpBJJZnJoE1fgM1dtowOeoCnFfK8dPU0he8nymWUBL+JxrSKFyTovcNzQ1hohIlk6mCh/b0u6BtqCgKGrEXFL713stn2rUNKpaB4UKKaKFKFZo9drN1jDPzLmpKdQlqSBoUGJJHPAI9YwstOLXhMXqaTKRqUFsWIBAcA7tcG5tCX+rPakycJLwKCULm+KYA1JYPhTyNRY9dJFobdlcuKFfiJ88oV3eslKUd0oJDMSxFi4Yg77MeT9ve0IxmNmTk/CPAk8hL16A3iZOSqvQQQRaBBBBAGUtZSQQSCC4ILENwdjHSsszFM0d4mYVKJfq43rvHM4tHZXEshn/ADk35Cfaw9ukVj2cW6ZnSwvWVEqDjpViomnQfpu7LNc1V3YCS+oeJQ0lqByK1UbX/eKdnGOq6Um1XLA80vtGzJc+Kk6CEB70426bHr0jX1m1WG2CKiWAUVKd2uaHjm7NDCSApgFU543rCleIVL8aFaT8O2/HpErJMaQsOAynf5/q3uYufxujN8ZlaZa/7agtJAOojS9nDHr9IWiU6gog1U1qdPnWGOLxpB0kt0FrNWPZmJUWAFmqKWeNMcqV4QZqSgnSoGrilGYO45d7dIyn5iJiNKCXB4IAcWqPF6QLwxBO554949w+UukM4D9H8zzGuGWuKZczkhRb7/eMsIsgGlGq2xJ58h84cnAS/CnTV2UQ5JY7RKxOTCWoJKgKVA6h+A5aJz8uJqfmBW1w1WAZx5h394jSJDjvFJvvy1/aLXjclBZRS+w5q/FRaEs8FIKRUA/bHa5+fosMpYmoRSKg0I9iI2ysQmhFk7ihcsD9IyTLK9KbvQc1/aJkvJlKIlgNueKO3Tp0hZyJLsywJmjVQuHI497vxFLx2B0qLhqsOI6pIyxZJlBtUtLnhh132p5wuzfsWZiSpIdxXl6mg6bRzXEyr+m+KUNaFEqQghSUu4BU4JAsLD3jrOEnKT/2iNKj4lKDm1QBRmtHFMMheCmJKfiZy9Q72LNTpD7Mu2c/FShKbumU6jLUoaqEMbeGrt0ER/ztV0sv9TM/RK/CocpWSpailekgNoDqFWOo/wD1PEUPEZxOnpCWT3aSyUI+EWLuS61V+VAIXYmQ50rJLBgq5pYHkRty+S50kaw9ADpBDXKtun0NoqYao0zxijpUCN/Fz/MLPwCipJSzH5c3/wBRYxlp06VsBtpur5ekY4zJEpPeS1CqCClRqKbFqE9ebtGvpstN2BxSghKCfCXatASSWb7qY3pwhKnJiFIQVIDggihDWbz6NE/L0uDqJKRQgfFzFZRafhZ5Sky1IROlEuZcwOkmlQdlUodq8l+a5lgjJmqlnZvYgEfIx0PvSnrx0iB25y1C8MjEpSErCgFEBiQQRVrsQA56xhnP1NigwQQRkzEEEEAEMMkzHuZoUX0kEKbg2+YBhfBAFuxuMTO+Bj4b+8KUT+5Jfcg0e4+UasoxqEhSFkpBq4D/AOosErDeBRSxSpBSo6R+ahDF2PlUNcRrMrWk6RsqxcyfrBUlCAKWJ8VDetRR4dYWWqXpUTQEh9jFemTlSye7eW92DCnL0MMcLiZ04JBCVVZIsDzdXS9LxXIiwSMeG1MVgmjhkn9/pUQ3wUnW63DM7qpuAxHLm0VpK10WVApaxqlmLMkNQdLlrw2yTHS1KAmHRpcEqFAWF+C3vHTjloqYYYnZvnSGqJKC6nICdxuTw/7QuXnEvWSEggBRJAYE7EIJs9TbeNyDMWg6XBVUiviCQ40gjwu7eXvGfl4hbSMVmCQkbbFk16U2I5vWEWNzSYr8ygSGLna6eGP7xGKyVBKiUqeoUfC9y3HPrEzCI7wsptFQSaPxXY1McmtK7S8vx5Ukgp1B6Hcgk0enQUDOIh5ikLCSxSQNxckn3hzLyj4e6ZSCAUqcuNItoYuS1yRbrCvP8WUzgJgagby2Z+ru8VhlqiwqVlgSpE2gHQ11OSS16Dfyhxg8YpOkaqpFAxqxoX/mNczSZeoeJ7dPOI2T49L6FgGYCpno4Iah6cRvvaDPDpUQtf5gpJc3L0HzIvz0hhNxYRKDpOo0KR+jmghcvMCE6bJFH6eYrWIMnGjTQmpYg+YYj0f1ETJrsyfMkiYtQUG1MRTxBrsTyKGNOIysSgAlRLuevrDfGYVMwOmqkhyNwHo532tG3BZaqcksHIHv0jSWSmq+IwfeEOW9Kn1iRJy4qSJSQlI1OVdA3Xy9om47A6FCjNeI8vEFDnax/eLk52acMEEOgV02L3jNSDOSo6fgAc9LffnGOXgr8Sj4Xq1Gfr5RMSvwqCZqwgB9KTpBdqkAeIcueOkVaVJVytKCgKIU73FNi4NbcRAkp0qBuebP6biHysF3jKLGhF9JBY1++Y2o7MgpKkkuhGtfBqzAXLOK9DSMcrFxGwGH10Ynelx1MV/tzjJkpsK7JPjIYVqQmt6EGLPgUkSxMnpVKAqpZS1Eu5AO7C0c67R5t+JxC5tdNkuX8KaDYXu3WMMs5Sz4hZBBBGbIQQQQAQQQQAQ9yPEqUkoexBAepH8c7Qiidk2LEuaFF2YjpXnp/EPejnZ/PcjUw4Y3EK5M1evSkOFHRp2JPH2IkHMO8WQhiALF/wBG+wYWYvUCA5Bd+Kku/SL9uF1cJUqcCJKwUkWfdgTcOKAP+0Sl54VSUyrlDEqvrFQpqOPLrvEjD5mjFyDLDJmaPhOxIYEH9bxXJylIZaQXAZqMNi4PvFY57o0sPcqlJSUsUKYl6gA9QHBG4HWNy8wMqX3SJmo/E41NWwT/AI+vO0VzM8u7sIKsSMQJlk6jqQbv3eohnGnU4qLRtwUx0ssli7kXo7D94vK+yU3CZwuYFONb0f8ANy9PpExGYr1B1IalCPhHBAFv2isy8bpWe7dKW9T+8TcLiEKbZRLfP6xFmjdBw2YKCVd3q/uAgAnw1clwA7vYDn22LyAzkTZ03VqJ0hCmdCUrBrsSdIGzB2qaI8swCpoQgFku8w/4g2b/ACKmbjztF3ViBpIFAzU9Iwy4vC8Z9VHMMhXLkLmSlrOlQ/thJUdJLPQ1INXaweK/MUgka1OpQSoKSw0avLcXMX7GSF6Wlq0zAdSSSxoHAZqivtFc7Q5ENKZ8pBT3hAWgD4VA6aIH/JwSOjO8Xjn+Uri1oxIVRR1NYijmgc+jw0XlydBKHAFatvTfcwiyJA7wy16krukqGkFhYhVfWLPJMyWoJATiEaQNJcWIsS1QVPfcRXsnRPLlu6eC3v8AzDDLlKllRo6htvUNXYfxEnMsClAIl/FpJLqLuKltiCA1TuYWZZi9cwB2KlAObN6ih84Nm34vCXJSRcFO9LxX5uEFgl6Wa8XTHZcqWgruWoNxzQXDwhnYrUAxNN+pqzXbrG2GRaKsFLV3ekIBSDRVnb9rekbsJhlFY1+FAvpq/wBIbCRqASG1cDk1PziPKmGUX3t0rQ0MVvjlSXlWFWVLUlAKUtaxD1q17Q4yvBA7MFFQUatZ2q24HQmK7gMSpISElSClTgg+X+4tsvGlaFS0so3U4+nrGGV5BVnaJQw+JVpdMuWpZQoDUQwBDHaPn+O09spilYHEsDrAbUC3hCgVn/kNAUGPSOLRlrVLOiCCCBmIIIIAIIIIAIIIIAzkzikuksY2zcaVFy2z9W+kR4IBs/yfNxJdSKKLO7qBHJ4KeBDAL1JKlKAepPO7+rxUQYZZdjyTpU6iaB68jf3isbqrlNBLlEhlalE0ubVvG2QoKBKVadJru/3+8QcTIKAAoH/ieGNPR4bZVgQoqR4U0d3AoK0JP2/WK9uVN2Gy5JdQUVUqo0CbtSFGPyuYheoFn3FH38jDZWIAdCfCE7cl9+TEmVKJCQS1RpPm719zF5EsvYPCKTLMvXqclalGwYIR6UFBzWLBKWFFaqAJ8JrZkqKSP/za7GOT5lMmyFKEpSklXxlJZwRZx0b3iy5LjZ0nDzZYcpWnxeJlJ1D4nNSWpej+kc6nRDKC/EgAjT4bbWBGxFv9RHmYJJRpqlIqxoU1c34vXjyjkucZvPBXOWAorIJ2YABILDdhU0cuYRYLtROlFRClOrbUdJfkbwtUe0dd7V5xhkJVIUETMUlihwSqU9dRWGKC1g42JpFdyftCtSki5c1FPFsaUekc2OaTFTTOWorWr4id3o3QNQDZhF37K48TFISHCQ5tYgb+dH5eLnETva9/jjLVqmSiqWpNZmpJ0mxDfE5NRsWZxEPA4WWZpLmgLeEhyQWqR5Oz3iJMmjUJU1aUzUBJq6EKKvhASqhc1pUP6xswqgmYFVC6hhan0/iCU9H+MzWX3CgV+Ilkg0UAHJNBUP8AWK7gMFqJI8SQNT7bD9Y3Jlrnr+Ep3ZxR6fM+0P8As5kiEBSHB1liFMQaFSQzUBavkIPbXQ6hBmHZya+pJLt4kPzV/aNOBkL0hZSFgukPUp0kVA61baH87FiXN0FJQ5KRpqyhUJUCbEMx/RonZbh0zNRlN4gaM4VyocEGpFb7QvanKU5XLQ4BDHUw3avyb9IazJKSojVSgB5N+BtC7M8gmy5gABUlQdRQl1SyGukEqUFVYpBsx6zpKEpU/egak6kgjws5HxWUSQKRNv0+CrtHMMqROWQSnQrUnZSU1IPsPSOCR1T+pPappRkJHimsFE3AuaWrQepjlcEu+WeYgggikCCCCACCCCACCCCACCCCACCCCAN/41TuTqNaqrf9YlYHFkK10CkkObONwfO0LoyRMIdiQ9+sByrdg8UiYtyk0qU6mBDUZTGj9IfZavvpa1pDplnSGLh7kB9gC79aRzWRMINDeh8jEz/qEyVrTLWpAJYgEsafXreK9qv2mlzzTAlZBHDl9yYfzsTLlpEksZykJKl30ltq036n1hYqaZksKNPCCyaC1esJkJ/ujqf2haUW5xjO6mKSoFRNQDRJB5itw67WTCZ7ElgkMOHhLCZXsRdf6eYyWJhCtOoghLlqqBY+VTzYcxSoylzCkggsRYwCXTtWYIkzsOe/UCtChLTMTfUkug6hYByASCnxe+nLpKNQCpoaWdRWQAFpILBQPwqNPEXHhdvFTkqs3nEMZqyLtqN7P59Y1yMwmIfStSXd2JFSGJ82LP1hSK9ncF9rZEgy099KCVGxWCzhy7ixIb1vDrC4rvnUgpUoeJgdTUP+JsbuHHha8fPAzWaJfdBTI4AD1/5M/wA434TtHiJQZE1Sb1HxMbjVdj+kA9n0EvHYSfNVK72WrEhjpSoEhhouTevsRESXmuEwytJxchC0q8SFTUu/VjSg+j3j52ggLb6Yxva3AqCZhxkhMxDFKkzUE0clNCaVLjd/aq5t/WDAuQlK5mp9WhACXJuNRFwLtHEYIVx2PZJzHGKmzFLUpSnNCpnba1BTiI0EEUkQQQ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white"/>
              </a:solidFill>
            </a:endParaRPr>
          </a:p>
        </p:txBody>
      </p:sp>
      <p:pic>
        <p:nvPicPr>
          <p:cNvPr id="17435" name="Picture 27" descr="http://www.libreriafloralia.es/images/fluori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712" y="1700809"/>
            <a:ext cx="2592287" cy="1728192"/>
          </a:xfrm>
          <a:prstGeom prst="rect">
            <a:avLst/>
          </a:prstGeom>
          <a:noFill/>
        </p:spPr>
      </p:pic>
      <p:pic>
        <p:nvPicPr>
          <p:cNvPr id="17437" name="Picture 29" descr="http://image.made-in-china.com/2f0j00bCuQkMoLnNcP/Sodium-Fluoride-NAF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373216"/>
            <a:ext cx="2376264" cy="1188132"/>
          </a:xfrm>
          <a:prstGeom prst="rect">
            <a:avLst/>
          </a:prstGeom>
          <a:noFill/>
        </p:spPr>
      </p:pic>
      <p:pic>
        <p:nvPicPr>
          <p:cNvPr id="17431" name="Picture 23" descr="http://upload.wikimedia.org/wikipedia/commons/d/d9/FluoriteBerb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996952"/>
            <a:ext cx="1656184" cy="1439601"/>
          </a:xfrm>
          <a:prstGeom prst="rect">
            <a:avLst/>
          </a:prstGeom>
          <a:noFill/>
        </p:spPr>
      </p:pic>
      <p:pic>
        <p:nvPicPr>
          <p:cNvPr id="17433" name="Picture 25" descr="http://www.mineraltown.com/Reports/24/fluorita_u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1652" y="7937"/>
            <a:ext cx="2376264" cy="1911573"/>
          </a:xfrm>
          <a:prstGeom prst="rect">
            <a:avLst/>
          </a:prstGeom>
          <a:noFill/>
        </p:spPr>
      </p:pic>
      <p:pic>
        <p:nvPicPr>
          <p:cNvPr id="26" name="25 Imagen"/>
          <p:cNvPicPr/>
          <p:nvPr/>
        </p:nvPicPr>
        <p:blipFill>
          <a:blip r:embed="rId8" cstate="print"/>
          <a:srcRect l="31978" t="43361" r="60667" b="52282"/>
          <a:stretch>
            <a:fillRect/>
          </a:stretch>
        </p:blipFill>
        <p:spPr bwMode="auto">
          <a:xfrm>
            <a:off x="323528" y="5860888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9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241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Obtención</a:t>
            </a:r>
            <a:endParaRPr lang="es-MX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69269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 Flúor se obtiene por electrolisis de una mezcla liquida de Fluoruro potásico y fluoruro de hidrogeno</a:t>
            </a:r>
            <a:endParaRPr lang="es-MX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628800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HF + KF →KHF2(electrolito)</a:t>
            </a:r>
            <a:endParaRPr lang="es-MX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2060848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KHF2→2 KF + H2+ F2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23928" y="30689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La primera vez que se obtuvo F2</a:t>
            </a:r>
            <a:r>
              <a:rPr lang="es-MX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 gran escala fue durante el proyecto </a:t>
            </a:r>
            <a:r>
              <a:rPr lang="es-MX" sz="20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Manhatan</a:t>
            </a:r>
            <a:r>
              <a:rPr lang="es-MX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para utilizarlo en enriquecimiento de uranio (UF6)</a:t>
            </a:r>
            <a:endParaRPr lang="es-MX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 l="5622" t="60788" r="39751" b="17635"/>
          <a:stretch>
            <a:fillRect/>
          </a:stretch>
        </p:blipFill>
        <p:spPr bwMode="auto">
          <a:xfrm>
            <a:off x="4139952" y="1412776"/>
            <a:ext cx="41044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3" cstate="print"/>
          <a:srcRect l="66990" t="18682" r="4891" b="11778"/>
          <a:stretch>
            <a:fillRect/>
          </a:stretch>
        </p:blipFill>
        <p:spPr bwMode="auto">
          <a:xfrm>
            <a:off x="539552" y="2636912"/>
            <a:ext cx="2880320" cy="35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webmium.blob.core.windows.net/users/21767/assets/b5161afb6423e00b7a0d4aa13e2f530a/2421920288f758fd95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34217"/>
            <a:ext cx="2520280" cy="1980940"/>
          </a:xfrm>
          <a:prstGeom prst="rect">
            <a:avLst/>
          </a:prstGeom>
          <a:noFill/>
        </p:spPr>
      </p:pic>
      <p:pic>
        <p:nvPicPr>
          <p:cNvPr id="20484" name="Picture 4" descr="http://www.porquee.com/wp-content/uploads/2013/04/uran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88" y="4841092"/>
            <a:ext cx="2520280" cy="1890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92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2014</Words>
  <Application>Microsoft Office PowerPoint</Application>
  <PresentationFormat>Presentación en pantalla (4:3)</PresentationFormat>
  <Paragraphs>217</Paragraphs>
  <Slides>40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40</vt:i4>
      </vt:variant>
    </vt:vector>
  </HeadingPairs>
  <TitlesOfParts>
    <vt:vector size="60" baseType="lpstr">
      <vt:lpstr>GungsuhChe</vt:lpstr>
      <vt:lpstr>Aharoni</vt:lpstr>
      <vt:lpstr>Arial</vt:lpstr>
      <vt:lpstr>Arial Black</vt:lpstr>
      <vt:lpstr>Calibri</vt:lpstr>
      <vt:lpstr>Cambria Math</vt:lpstr>
      <vt:lpstr>Courier New</vt:lpstr>
      <vt:lpstr>Franklin Gothic Book</vt:lpstr>
      <vt:lpstr>Franklin Gothic Medium</vt:lpstr>
      <vt:lpstr>Georgia</vt:lpstr>
      <vt:lpstr>Rockwell Extra Bold</vt:lpstr>
      <vt:lpstr>Times New Roman</vt:lpstr>
      <vt:lpstr>Trebuchet MS</vt:lpstr>
      <vt:lpstr>Tunga</vt:lpstr>
      <vt:lpstr>Verdana</vt:lpstr>
      <vt:lpstr>Wingdings</vt:lpstr>
      <vt:lpstr>Wingdings 2</vt:lpstr>
      <vt:lpstr>Ángulos</vt:lpstr>
      <vt:lpstr>Autumn</vt:lpstr>
      <vt:lpstr>Tema de Office</vt:lpstr>
      <vt:lpstr>HALOGENOS   GRUPO 17</vt:lpstr>
      <vt:lpstr>Presentación de PowerPoint</vt:lpstr>
      <vt:lpstr>Presentación de PowerPoint</vt:lpstr>
      <vt:lpstr>Flúor</vt:lpstr>
      <vt:lpstr>Algo de Historia…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Cloro</vt:lpstr>
      <vt:lpstr>Características</vt:lpstr>
      <vt:lpstr>Obtención de Cl y sus compuestos</vt:lpstr>
      <vt:lpstr>Usos</vt:lpstr>
      <vt:lpstr>Presentación de PowerPoint</vt:lpstr>
      <vt:lpstr>BROMO (Br)</vt:lpstr>
      <vt:lpstr>Presentación de PowerPoint</vt:lpstr>
      <vt:lpstr>MINERALES</vt:lpstr>
      <vt:lpstr>REACCIONES</vt:lpstr>
      <vt:lpstr>APLICACIONES</vt:lpstr>
      <vt:lpstr>CURIOSIDADES</vt:lpstr>
      <vt:lpstr>YODO</vt:lpstr>
      <vt:lpstr>Propiedades del Yodo</vt:lpstr>
      <vt:lpstr>Historia</vt:lpstr>
      <vt:lpstr>Historia</vt:lpstr>
      <vt:lpstr>Obtención</vt:lpstr>
      <vt:lpstr>Aplicaciones</vt:lpstr>
      <vt:lpstr>Curiosidades</vt:lpstr>
      <vt:lpstr>Presentación de PowerPoint</vt:lpstr>
      <vt:lpstr>Aplicaciones</vt:lpstr>
      <vt:lpstr>ASTATO </vt:lpstr>
      <vt:lpstr>Presentación de PowerPoint</vt:lpstr>
      <vt:lpstr>Presentación de PowerPoint</vt:lpstr>
      <vt:lpstr>El Astato  para curar el cáncer.</vt:lpstr>
      <vt:lpstr>Presentación de PowerPoint</vt:lpstr>
      <vt:lpstr>Contra el cáncer!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Toto Jiménez</dc:creator>
  <cp:lastModifiedBy>Vmus</cp:lastModifiedBy>
  <cp:revision>37</cp:revision>
  <dcterms:created xsi:type="dcterms:W3CDTF">2013-10-25T04:04:33Z</dcterms:created>
  <dcterms:modified xsi:type="dcterms:W3CDTF">2013-11-21T05:03:55Z</dcterms:modified>
</cp:coreProperties>
</file>