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88" r:id="rId6"/>
    <p:sldId id="260" r:id="rId7"/>
    <p:sldId id="306" r:id="rId8"/>
    <p:sldId id="308" r:id="rId9"/>
    <p:sldId id="261" r:id="rId10"/>
    <p:sldId id="309" r:id="rId11"/>
    <p:sldId id="310" r:id="rId12"/>
    <p:sldId id="311" r:id="rId13"/>
    <p:sldId id="263" r:id="rId14"/>
    <p:sldId id="286" r:id="rId15"/>
    <p:sldId id="287"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9" r:id="rId39"/>
    <p:sldId id="290" r:id="rId40"/>
    <p:sldId id="291" r:id="rId41"/>
    <p:sldId id="292" r:id="rId42"/>
    <p:sldId id="293" r:id="rId43"/>
    <p:sldId id="294" r:id="rId44"/>
    <p:sldId id="295" r:id="rId45"/>
    <p:sldId id="296" r:id="rId46"/>
    <p:sldId id="298" r:id="rId47"/>
    <p:sldId id="297" r:id="rId48"/>
    <p:sldId id="299" r:id="rId49"/>
    <p:sldId id="300" r:id="rId5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876"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040D4F2-0EC8-4C3B-AF94-C78C9DFFEA57}" type="datetimeFigureOut">
              <a:rPr lang="es-MX" smtClean="0"/>
              <a:pPr/>
              <a:t>04/11/2012</a:t>
            </a:fld>
            <a:endParaRPr lang="es-MX"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s-MX"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82181C8-86D6-4E01-ADEF-2228FC2F635D}"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40D4F2-0EC8-4C3B-AF94-C78C9DFFEA57}" type="datetimeFigureOut">
              <a:rPr lang="es-MX" smtClean="0"/>
              <a:pPr/>
              <a:t>04/11/2012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982181C8-86D6-4E01-ADEF-2228FC2F635D}"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40D4F2-0EC8-4C3B-AF94-C78C9DFFEA57}" type="datetimeFigureOut">
              <a:rPr lang="es-MX" smtClean="0"/>
              <a:pPr/>
              <a:t>04/11/2012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982181C8-86D6-4E01-ADEF-2228FC2F635D}"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040D4F2-0EC8-4C3B-AF94-C78C9DFFEA57}" type="datetimeFigureOut">
              <a:rPr lang="es-MX" smtClean="0"/>
              <a:pPr/>
              <a:t>04/11/2012</a:t>
            </a:fld>
            <a:endParaRPr lang="es-MX" dirty="0"/>
          </a:p>
        </p:txBody>
      </p:sp>
      <p:sp>
        <p:nvSpPr>
          <p:cNvPr id="5" name="Footer Placeholder 4"/>
          <p:cNvSpPr>
            <a:spLocks noGrp="1"/>
          </p:cNvSpPr>
          <p:nvPr>
            <p:ph type="ftr" sz="quarter" idx="11"/>
          </p:nvPr>
        </p:nvSpPr>
        <p:spPr>
          <a:xfrm>
            <a:off x="457200" y="6480969"/>
            <a:ext cx="4260056" cy="300831"/>
          </a:xfrm>
        </p:spPr>
        <p:txBody>
          <a:bodyPr/>
          <a:lstStyle/>
          <a:p>
            <a:endParaRPr lang="es-MX" dirty="0"/>
          </a:p>
        </p:txBody>
      </p:sp>
      <p:sp>
        <p:nvSpPr>
          <p:cNvPr id="6" name="Slide Number Placeholder 5"/>
          <p:cNvSpPr>
            <a:spLocks noGrp="1"/>
          </p:cNvSpPr>
          <p:nvPr>
            <p:ph type="sldNum" sz="quarter" idx="12"/>
          </p:nvPr>
        </p:nvSpPr>
        <p:spPr/>
        <p:txBody>
          <a:bodyPr/>
          <a:lstStyle/>
          <a:p>
            <a:fld id="{982181C8-86D6-4E01-ADEF-2228FC2F635D}"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0040D4F2-0EC8-4C3B-AF94-C78C9DFFEA57}" type="datetimeFigureOut">
              <a:rPr lang="es-MX" smtClean="0"/>
              <a:pPr/>
              <a:t>04/11/2012</a:t>
            </a:fld>
            <a:endParaRPr lang="es-MX" dirty="0"/>
          </a:p>
        </p:txBody>
      </p:sp>
      <p:sp>
        <p:nvSpPr>
          <p:cNvPr id="5" name="Footer Placeholder 4"/>
          <p:cNvSpPr>
            <a:spLocks noGrp="1"/>
          </p:cNvSpPr>
          <p:nvPr>
            <p:ph type="ftr" sz="quarter" idx="11"/>
          </p:nvPr>
        </p:nvSpPr>
        <p:spPr>
          <a:xfrm>
            <a:off x="2619376" y="6480969"/>
            <a:ext cx="4260056" cy="300831"/>
          </a:xfrm>
        </p:spPr>
        <p:txBody>
          <a:bodyPr/>
          <a:lstStyle/>
          <a:p>
            <a:endParaRPr lang="es-MX" dirty="0"/>
          </a:p>
        </p:txBody>
      </p:sp>
      <p:sp>
        <p:nvSpPr>
          <p:cNvPr id="6" name="Slide Number Placeholder 5"/>
          <p:cNvSpPr>
            <a:spLocks noGrp="1"/>
          </p:cNvSpPr>
          <p:nvPr>
            <p:ph type="sldNum" sz="quarter" idx="12"/>
          </p:nvPr>
        </p:nvSpPr>
        <p:spPr>
          <a:xfrm>
            <a:off x="8451056" y="809624"/>
            <a:ext cx="502920" cy="300831"/>
          </a:xfrm>
        </p:spPr>
        <p:txBody>
          <a:bodyPr/>
          <a:lstStyle/>
          <a:p>
            <a:fld id="{982181C8-86D6-4E01-ADEF-2228FC2F635D}" type="slidenum">
              <a:rPr lang="es-MX" smtClean="0"/>
              <a:pPr/>
              <a:t>‹Nº›</a:t>
            </a:fld>
            <a:endParaRPr lang="es-MX"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040D4F2-0EC8-4C3B-AF94-C78C9DFFEA57}" type="datetimeFigureOut">
              <a:rPr lang="es-MX" smtClean="0"/>
              <a:pPr/>
              <a:t>04/11/2012</a:t>
            </a:fld>
            <a:endParaRPr lang="es-MX" dirty="0"/>
          </a:p>
        </p:txBody>
      </p:sp>
      <p:sp>
        <p:nvSpPr>
          <p:cNvPr id="6" name="Footer Placeholder 5"/>
          <p:cNvSpPr>
            <a:spLocks noGrp="1"/>
          </p:cNvSpPr>
          <p:nvPr>
            <p:ph type="ftr" sz="quarter" idx="11"/>
          </p:nvPr>
        </p:nvSpPr>
        <p:spPr>
          <a:xfrm>
            <a:off x="457200" y="6480969"/>
            <a:ext cx="4260056" cy="301752"/>
          </a:xfrm>
        </p:spPr>
        <p:txBody>
          <a:bodyPr/>
          <a:lstStyle/>
          <a:p>
            <a:endParaRPr lang="es-MX" dirty="0"/>
          </a:p>
        </p:txBody>
      </p:sp>
      <p:sp>
        <p:nvSpPr>
          <p:cNvPr id="7" name="Slide Number Placeholder 6"/>
          <p:cNvSpPr>
            <a:spLocks noGrp="1"/>
          </p:cNvSpPr>
          <p:nvPr>
            <p:ph type="sldNum" sz="quarter" idx="12"/>
          </p:nvPr>
        </p:nvSpPr>
        <p:spPr>
          <a:xfrm>
            <a:off x="7589520" y="6480969"/>
            <a:ext cx="502920" cy="301752"/>
          </a:xfrm>
        </p:spPr>
        <p:txBody>
          <a:bodyPr/>
          <a:lstStyle/>
          <a:p>
            <a:fld id="{982181C8-86D6-4E01-ADEF-2228FC2F635D}"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040D4F2-0EC8-4C3B-AF94-C78C9DFFEA57}" type="datetimeFigureOut">
              <a:rPr lang="es-MX" smtClean="0"/>
              <a:pPr/>
              <a:t>04/11/2012</a:t>
            </a:fld>
            <a:endParaRPr lang="es-MX" dirty="0"/>
          </a:p>
        </p:txBody>
      </p:sp>
      <p:sp>
        <p:nvSpPr>
          <p:cNvPr id="8" name="Footer Placeholder 7"/>
          <p:cNvSpPr>
            <a:spLocks noGrp="1"/>
          </p:cNvSpPr>
          <p:nvPr>
            <p:ph type="ftr" sz="quarter" idx="11"/>
          </p:nvPr>
        </p:nvSpPr>
        <p:spPr>
          <a:xfrm>
            <a:off x="457200" y="6480969"/>
            <a:ext cx="4261104" cy="301752"/>
          </a:xfrm>
        </p:spPr>
        <p:txBody>
          <a:bodyPr/>
          <a:lstStyle/>
          <a:p>
            <a:endParaRPr lang="es-MX"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82181C8-86D6-4E01-ADEF-2228FC2F635D}" type="slidenum">
              <a:rPr lang="es-MX" smtClean="0"/>
              <a:pPr/>
              <a:t>‹Nº›</a:t>
            </a:fld>
            <a:endParaRPr lang="es-MX"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40D4F2-0EC8-4C3B-AF94-C78C9DFFEA57}" type="datetimeFigureOut">
              <a:rPr lang="es-MX" smtClean="0"/>
              <a:pPr/>
              <a:t>04/11/2012</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982181C8-86D6-4E01-ADEF-2228FC2F635D}"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040D4F2-0EC8-4C3B-AF94-C78C9DFFEA57}" type="datetimeFigureOut">
              <a:rPr lang="es-MX" smtClean="0"/>
              <a:pPr/>
              <a:t>04/11/2012</a:t>
            </a:fld>
            <a:endParaRPr lang="es-MX" dirty="0"/>
          </a:p>
        </p:txBody>
      </p:sp>
      <p:sp>
        <p:nvSpPr>
          <p:cNvPr id="3" name="Footer Placeholder 2"/>
          <p:cNvSpPr>
            <a:spLocks noGrp="1"/>
          </p:cNvSpPr>
          <p:nvPr>
            <p:ph type="ftr" sz="quarter" idx="11"/>
          </p:nvPr>
        </p:nvSpPr>
        <p:spPr>
          <a:xfrm>
            <a:off x="457200" y="6481890"/>
            <a:ext cx="4260056" cy="300831"/>
          </a:xfrm>
        </p:spPr>
        <p:txBody>
          <a:bodyPr/>
          <a:lstStyle/>
          <a:p>
            <a:endParaRPr lang="es-MX" dirty="0"/>
          </a:p>
        </p:txBody>
      </p:sp>
      <p:sp>
        <p:nvSpPr>
          <p:cNvPr id="4" name="Slide Number Placeholder 3"/>
          <p:cNvSpPr>
            <a:spLocks noGrp="1"/>
          </p:cNvSpPr>
          <p:nvPr>
            <p:ph type="sldNum" sz="quarter" idx="12"/>
          </p:nvPr>
        </p:nvSpPr>
        <p:spPr>
          <a:xfrm>
            <a:off x="7589520" y="6480969"/>
            <a:ext cx="502920" cy="301752"/>
          </a:xfrm>
        </p:spPr>
        <p:txBody>
          <a:bodyPr/>
          <a:lstStyle/>
          <a:p>
            <a:fld id="{982181C8-86D6-4E01-ADEF-2228FC2F635D}"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040D4F2-0EC8-4C3B-AF94-C78C9DFFEA57}" type="datetimeFigureOut">
              <a:rPr lang="es-MX" smtClean="0"/>
              <a:pPr/>
              <a:t>04/11/2012</a:t>
            </a:fld>
            <a:endParaRPr lang="es-MX"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s-MX"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982181C8-86D6-4E01-ADEF-2228FC2F635D}" type="slidenum">
              <a:rPr lang="es-MX" smtClean="0"/>
              <a:pPr/>
              <a:t>‹Nº›</a:t>
            </a:fld>
            <a:endParaRPr lang="es-MX"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040D4F2-0EC8-4C3B-AF94-C78C9DFFEA57}" type="datetimeFigureOut">
              <a:rPr lang="es-MX" smtClean="0"/>
              <a:pPr/>
              <a:t>04/11/2012</a:t>
            </a:fld>
            <a:endParaRPr lang="es-MX"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s-MX"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82181C8-86D6-4E01-ADEF-2228FC2F635D}" type="slidenum">
              <a:rPr lang="es-MX" smtClean="0"/>
              <a:pPr/>
              <a:t>‹Nº›</a:t>
            </a:fld>
            <a:endParaRPr lang="es-MX"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040D4F2-0EC8-4C3B-AF94-C78C9DFFEA57}" type="datetimeFigureOut">
              <a:rPr lang="es-MX" smtClean="0"/>
              <a:pPr/>
              <a:t>04/11/2012</a:t>
            </a:fld>
            <a:endParaRPr lang="es-MX"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MX"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82181C8-86D6-4E01-ADEF-2228FC2F635D}" type="slidenum">
              <a:rPr lang="es-MX" smtClean="0"/>
              <a:pPr/>
              <a:t>‹Nº›</a:t>
            </a:fld>
            <a:endParaRPr lang="es-MX"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upload.wikimedia.org/wikipedia/commons/2/23/Fluorescent_light_bulbs_09.JPG" TargetMode="External"/><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emf"/><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emf"/><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5.png"/><Relationship Id="rId16"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jpeg"/></Relationships>
</file>

<file path=ppt/slides/_rels/slide3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hyperlink" Target="http://www.ecured.cu/index.php/Archivo:%C3%81tomo_de_Kript%C3%B3n.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gif"/><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80.jpeg"/><Relationship Id="rId7" Type="http://schemas.openxmlformats.org/officeDocument/2006/relationships/hyperlink" Target="http://www.google.com.mx/imgres?q=kripton&amp;start=244&amp;um=1&amp;hl=es&amp;sa=N&amp;biw=1311&amp;bih=591&amp;tbm=isch&amp;tbnid=_KxOgcFzqz7ZYM:&amp;imgrefurl=http://www.homedepot.com.mx/webapp/wcs/stores/servlet/Product_10773_12062_12037&amp;docid=9J7yug80gT2JLM&amp;imgurl=http://c323980.r80.cf1.rackcdn.com/productos/162220/162220-d.jpg&amp;w=235&amp;h=237&amp;ei=gouDUPnFB8jo2QXR7IC4Ag&amp;zoom=1&amp;iact=hc&amp;vpx=527&amp;vpy=2&amp;dur=394&amp;hovh=189&amp;hovw=188&amp;tx=97&amp;ty=74&amp;sig=104095836710013284771&amp;page=11&amp;tbnh=135&amp;tbnw=108&amp;ndsp=25&amp;ved=1t:429,r:58,s:200,i:178" TargetMode="External"/><Relationship Id="rId2" Type="http://schemas.openxmlformats.org/officeDocument/2006/relationships/hyperlink" Target="http://commons.wikimedia.org/wiki/File:Krypton_discharge_tube.jpg" TargetMode="Externa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10" Type="http://schemas.openxmlformats.org/officeDocument/2006/relationships/image" Target="../media/image84.jpeg"/><Relationship Id="rId4" Type="http://schemas.openxmlformats.org/officeDocument/2006/relationships/hyperlink" Target="http://ninja.com.mx/wp-content/uploads/2012/04/eric-1.jpg" TargetMode="External"/><Relationship Id="rId9" Type="http://schemas.openxmlformats.org/officeDocument/2006/relationships/hyperlink" Target="http://www.google.com.mx/imgres?q=krypton&amp;um=1&amp;hl=es&amp;sa=X&amp;biw=1311&amp;bih=591&amp;tbm=isch&amp;tbnid=vcYL-IufsmWOxM:&amp;imgrefurl=http://nlim13.wordpress.com/2011/08/10/supergas-gas-of-air-the-story-of-krypton/&amp;docid=M3LPLfFwu5C3vM&amp;imgurl=http://nlim13.files.wordpress.com/2011/08/krypton-glowing.jpg&amp;w=360&amp;h=277&amp;ei=E46DUI6NKsPs2QXnsIHQDA&amp;zoom=1&amp;iact=hc&amp;vpx=128&amp;vpy=280&amp;dur=7046&amp;hovh=197&amp;hovw=256&amp;tx=177&amp;ty=175&amp;sig=104095836710013284771&amp;page=1&amp;tbnh=152&amp;tbnw=195&amp;start=0&amp;ndsp=19&amp;ved=1t:429,r:6,s:0,i:121"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com.mx/imgres?q=kriptonita+azul&amp;start=96&amp;um=1&amp;hl=es&amp;biw=1311&amp;bih=591&amp;tbm=isch&amp;tbnid=gbs_6E8cBlz2EM:&amp;imgrefurl=http://tragos.portaldeblogs.com/trago-kriptonita-receta-y-preparacion&amp;docid=LVUYnhNauf2ebM&amp;imgurl=http://img.portaldeblogs.com/tragos/2012/09/10/trago-kriptonita-receta-y-preparacion.jpg&amp;w=599&amp;h=260&amp;ei=xpWDUPCwOsag2QXtuQE&amp;zoom=1&amp;iact=hc&amp;vpx=401&amp;vpy=282&amp;dur=4907&amp;hovh=148&amp;hovw=341&amp;tx=89&amp;ty=101&amp;sig=104095836710013284771&amp;page=5&amp;tbnh=109&amp;tbnw=252&amp;ndsp=27&amp;ved=1t:429,r:5,s:100,i:19" TargetMode="External"/><Relationship Id="rId2" Type="http://schemas.openxmlformats.org/officeDocument/2006/relationships/image" Target="../media/image85.jpe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hyperlink" Target="http://www.google.com.mx/imgres?q=kripton&amp;um=1&amp;hl=es&amp;sa=N&amp;biw=1311&amp;bih=591&amp;tbm=isch&amp;tbnid=r6bKtfMbzUJaSM:&amp;imgrefurl=http://eddybarrows.deviantart.com/art/SUPERMAN-NEW-KRIPTON-6-127766740&amp;docid=uQ-jyad4xP14QM&amp;imgurl=http://www.deviantart.com/download/127766740/SUPERMAN_NEW_KRIPTON_6_by_eddybarrows.jpg&amp;w=641&amp;h=976&amp;ei=FoiDULinHcPq2QXY6YHgDw&amp;zoom=1&amp;iact=hc&amp;vpx=478&amp;vpy=199&amp;dur=8650&amp;hovh=277&amp;hovw=182&amp;tx=97&amp;ty=219&amp;sig=104095836710013284771&amp;page=2&amp;tbnh=147&amp;tbnw=94&amp;start=20&amp;ndsp=26&amp;ved=1t:429,r:2,s:20,i:137" TargetMode="External"/><Relationship Id="rId4" Type="http://schemas.openxmlformats.org/officeDocument/2006/relationships/image" Target="../media/image86.jpeg"/></Relationships>
</file>

<file path=ppt/slides/_rels/slide3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 Id="rId5" Type="http://schemas.openxmlformats.org/officeDocument/2006/relationships/image" Target="../media/image96.jpeg"/><Relationship Id="rId4" Type="http://schemas.openxmlformats.org/officeDocument/2006/relationships/image" Target="../media/image95.jpeg"/></Relationships>
</file>

<file path=ppt/slides/_rels/slide4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 Id="rId5" Type="http://schemas.openxmlformats.org/officeDocument/2006/relationships/image" Target="../media/image104.jpeg"/><Relationship Id="rId4" Type="http://schemas.openxmlformats.org/officeDocument/2006/relationships/image" Target="../media/image103.jpeg"/></Relationships>
</file>

<file path=ppt/slides/_rels/slide48.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 Id="rId5" Type="http://schemas.openxmlformats.org/officeDocument/2006/relationships/image" Target="../media/image108.jpeg"/><Relationship Id="rId4" Type="http://schemas.openxmlformats.org/officeDocument/2006/relationships/image" Target="../media/image10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214554"/>
            <a:ext cx="8062912" cy="1470025"/>
          </a:xfrm>
        </p:spPr>
        <p:txBody>
          <a:bodyPr>
            <a:normAutofit fontScale="90000"/>
          </a:bodyPr>
          <a:lstStyle/>
          <a:p>
            <a:pPr algn="ctr"/>
            <a:r>
              <a:rPr lang="es-MX" sz="8800" dirty="0" smtClean="0"/>
              <a:t>Familia 18</a:t>
            </a:r>
            <a:br>
              <a:rPr lang="es-MX" sz="8800" dirty="0" smtClean="0"/>
            </a:br>
            <a:r>
              <a:rPr lang="es-MX" sz="8800" dirty="0" smtClean="0"/>
              <a:t>Gases Nobles</a:t>
            </a:r>
            <a:endParaRPr lang="es-MX" sz="8800" dirty="0"/>
          </a:p>
        </p:txBody>
      </p:sp>
      <p:sp>
        <p:nvSpPr>
          <p:cNvPr id="3" name="Subtitle 2"/>
          <p:cNvSpPr>
            <a:spLocks noGrp="1"/>
          </p:cNvSpPr>
          <p:nvPr>
            <p:ph type="subTitle" idx="1"/>
          </p:nvPr>
        </p:nvSpPr>
        <p:spPr>
          <a:xfrm>
            <a:off x="571472" y="3929066"/>
            <a:ext cx="8062912" cy="1752600"/>
          </a:xfrm>
        </p:spPr>
        <p:txBody>
          <a:bodyPr>
            <a:normAutofit/>
          </a:bodyPr>
          <a:lstStyle/>
          <a:p>
            <a:pPr algn="ctr"/>
            <a:r>
              <a:rPr lang="es-MX" sz="4400" dirty="0" smtClean="0"/>
              <a:t>Química </a:t>
            </a:r>
            <a:r>
              <a:rPr lang="es-MX" sz="4400" dirty="0" smtClean="0"/>
              <a:t>Inorgánica </a:t>
            </a:r>
            <a:r>
              <a:rPr lang="es-MX" sz="4400" dirty="0" smtClean="0"/>
              <a:t>I </a:t>
            </a:r>
          </a:p>
          <a:p>
            <a:pPr algn="ctr"/>
            <a:r>
              <a:rPr lang="es-MX" sz="4400" dirty="0" smtClean="0"/>
              <a:t>Equipo: Prometio</a:t>
            </a:r>
            <a:endParaRPr lang="es-MX"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04800"/>
            <a:ext cx="8305800" cy="4648200"/>
          </a:xfrm>
        </p:spPr>
        <p:txBody>
          <a:bodyPr>
            <a:normAutofit/>
          </a:bodyPr>
          <a:lstStyle/>
          <a:p>
            <a:pPr algn="just">
              <a:buNone/>
            </a:pPr>
            <a:r>
              <a:rPr lang="es-MX" sz="2800" dirty="0" smtClean="0">
                <a:latin typeface="Times New Roman" pitchFamily="18" charset="0"/>
                <a:cs typeface="Times New Roman" pitchFamily="18" charset="0"/>
              </a:rPr>
              <a:t>Se conocen </a:t>
            </a:r>
            <a:r>
              <a:rPr lang="es-MX" sz="2800" dirty="0" smtClean="0">
                <a:latin typeface="Times New Roman" pitchFamily="18" charset="0"/>
                <a:cs typeface="Times New Roman" pitchFamily="18" charset="0"/>
              </a:rPr>
              <a:t>más </a:t>
            </a:r>
            <a:r>
              <a:rPr lang="es-MX" sz="2800" dirty="0" smtClean="0">
                <a:latin typeface="Times New Roman" pitchFamily="18" charset="0"/>
                <a:cs typeface="Times New Roman" pitchFamily="18" charset="0"/>
              </a:rPr>
              <a:t>compuestos de xenón y kriptón, como: XeF</a:t>
            </a:r>
            <a:r>
              <a:rPr lang="es-MX" sz="1400" dirty="0" smtClean="0">
                <a:latin typeface="Times New Roman" pitchFamily="18" charset="0"/>
                <a:cs typeface="Times New Roman" pitchFamily="18" charset="0"/>
              </a:rPr>
              <a:t>4</a:t>
            </a:r>
            <a:r>
              <a:rPr lang="es-MX" sz="2800" dirty="0" smtClean="0">
                <a:latin typeface="Times New Roman" pitchFamily="18" charset="0"/>
                <a:cs typeface="Times New Roman" pitchFamily="18" charset="0"/>
              </a:rPr>
              <a:t>,XeO</a:t>
            </a:r>
            <a:r>
              <a:rPr lang="es-MX" sz="1400" dirty="0" smtClean="0">
                <a:latin typeface="Times New Roman" pitchFamily="18" charset="0"/>
                <a:cs typeface="Times New Roman" pitchFamily="18" charset="0"/>
              </a:rPr>
              <a:t>3</a:t>
            </a:r>
            <a:r>
              <a:rPr lang="es-MX" sz="2800" dirty="0" smtClean="0">
                <a:latin typeface="Times New Roman" pitchFamily="18" charset="0"/>
                <a:cs typeface="Times New Roman" pitchFamily="18" charset="0"/>
              </a:rPr>
              <a:t>, XeO</a:t>
            </a:r>
            <a:r>
              <a:rPr lang="es-MX" sz="1400" dirty="0" smtClean="0">
                <a:latin typeface="Times New Roman" pitchFamily="18" charset="0"/>
                <a:cs typeface="Times New Roman" pitchFamily="18" charset="0"/>
              </a:rPr>
              <a:t>4</a:t>
            </a:r>
            <a:r>
              <a:rPr lang="es-MX" sz="2800" dirty="0" smtClean="0">
                <a:latin typeface="Times New Roman" pitchFamily="18" charset="0"/>
                <a:cs typeface="Times New Roman" pitchFamily="18" charset="0"/>
              </a:rPr>
              <a:t>, XeOF</a:t>
            </a:r>
            <a:r>
              <a:rPr lang="es-MX" sz="1400" dirty="0" smtClean="0">
                <a:latin typeface="Times New Roman" pitchFamily="18" charset="0"/>
                <a:cs typeface="Times New Roman" pitchFamily="18" charset="0"/>
              </a:rPr>
              <a:t>4</a:t>
            </a:r>
            <a:r>
              <a:rPr lang="es-MX" sz="2800" dirty="0" smtClean="0">
                <a:latin typeface="Times New Roman" pitchFamily="18" charset="0"/>
                <a:cs typeface="Times New Roman" pitchFamily="18" charset="0"/>
              </a:rPr>
              <a:t>, KrF</a:t>
            </a:r>
            <a:r>
              <a:rPr lang="es-MX" sz="1400" dirty="0" smtClean="0">
                <a:latin typeface="Times New Roman" pitchFamily="18" charset="0"/>
                <a:cs typeface="Times New Roman" pitchFamily="18" charset="0"/>
              </a:rPr>
              <a:t>2.</a:t>
            </a:r>
          </a:p>
          <a:p>
            <a:pPr algn="just">
              <a:buNone/>
            </a:pPr>
            <a:r>
              <a:rPr lang="es-MX" sz="2800" dirty="0" smtClean="0">
                <a:latin typeface="Times New Roman" pitchFamily="18" charset="0"/>
                <a:cs typeface="Times New Roman" pitchFamily="18" charset="0"/>
              </a:rPr>
              <a:t>Al tener mayor </a:t>
            </a:r>
            <a:r>
              <a:rPr lang="es-MX" sz="2800" dirty="0" smtClean="0">
                <a:latin typeface="Times New Roman" pitchFamily="18" charset="0"/>
                <a:cs typeface="Times New Roman" pitchFamily="18" charset="0"/>
              </a:rPr>
              <a:t>número </a:t>
            </a:r>
            <a:r>
              <a:rPr lang="es-MX" sz="2800" dirty="0" smtClean="0">
                <a:latin typeface="Times New Roman" pitchFamily="18" charset="0"/>
                <a:cs typeface="Times New Roman" pitchFamily="18" charset="0"/>
              </a:rPr>
              <a:t>atómico, poseen capas electrónicas mas alejadas del núcleo, </a:t>
            </a:r>
            <a:r>
              <a:rPr lang="es-MX" sz="2800" dirty="0" smtClean="0">
                <a:latin typeface="Times New Roman" pitchFamily="18" charset="0"/>
                <a:cs typeface="Times New Roman" pitchFamily="18" charset="0"/>
              </a:rPr>
              <a:t>más </a:t>
            </a:r>
            <a:r>
              <a:rPr lang="es-MX" sz="2800" dirty="0" smtClean="0">
                <a:latin typeface="Times New Roman" pitchFamily="18" charset="0"/>
                <a:cs typeface="Times New Roman" pitchFamily="18" charset="0"/>
              </a:rPr>
              <a:t>fáciles de deformar.</a:t>
            </a:r>
          </a:p>
        </p:txBody>
      </p:sp>
      <p:pic>
        <p:nvPicPr>
          <p:cNvPr id="1026" name="Picture 2" descr="C:\Documents and Settings\JeNjEn\Escritorio\DSC_0029.jpg"/>
          <p:cNvPicPr>
            <a:picLocks noChangeAspect="1" noChangeArrowheads="1"/>
          </p:cNvPicPr>
          <p:nvPr/>
        </p:nvPicPr>
        <p:blipFill>
          <a:blip r:embed="rId2" cstate="print">
            <a:lum contrast="10000"/>
          </a:blip>
          <a:srcRect/>
          <a:stretch>
            <a:fillRect/>
          </a:stretch>
        </p:blipFill>
        <p:spPr bwMode="auto">
          <a:xfrm>
            <a:off x="2895600" y="2590800"/>
            <a:ext cx="3030870" cy="3909822"/>
          </a:xfrm>
          <a:prstGeom prst="rect">
            <a:avLst/>
          </a:prstGeom>
          <a:noFill/>
          <a:effectLst>
            <a:softEdge rad="127000"/>
          </a:effectLst>
        </p:spPr>
      </p:pic>
    </p:spTree>
    <p:extLst>
      <p:ext uri="{BB962C8B-B14F-4D97-AF65-F5344CB8AC3E}">
        <p14:creationId xmlns:p14="http://schemas.microsoft.com/office/powerpoint/2010/main" xmlns="" val="2328999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85800"/>
            <a:ext cx="8229600" cy="5440363"/>
          </a:xfrm>
        </p:spPr>
        <p:txBody>
          <a:bodyPr/>
          <a:lstStyle/>
          <a:p>
            <a:pPr algn="just">
              <a:buNone/>
            </a:pPr>
            <a:r>
              <a:rPr lang="es-MX" b="1" dirty="0" err="1" smtClean="0">
                <a:latin typeface="Times New Roman" pitchFamily="18" charset="0"/>
                <a:cs typeface="Times New Roman" pitchFamily="18" charset="0"/>
              </a:rPr>
              <a:t>HArF</a:t>
            </a:r>
            <a:r>
              <a:rPr lang="es-MX" dirty="0" smtClean="0">
                <a:latin typeface="Times New Roman" pitchFamily="18" charset="0"/>
                <a:cs typeface="Times New Roman" pitchFamily="18" charset="0"/>
              </a:rPr>
              <a:t> </a:t>
            </a:r>
            <a:r>
              <a:rPr lang="es-MX" sz="2800" dirty="0" smtClean="0">
                <a:latin typeface="Times New Roman" pitchFamily="18" charset="0"/>
                <a:cs typeface="Times New Roman" pitchFamily="18" charset="0"/>
              </a:rPr>
              <a:t>sólo </a:t>
            </a:r>
            <a:r>
              <a:rPr lang="es-MX" sz="2800" dirty="0" smtClean="0">
                <a:latin typeface="Times New Roman" pitchFamily="18" charset="0"/>
                <a:cs typeface="Times New Roman" pitchFamily="18" charset="0"/>
              </a:rPr>
              <a:t>es estable a muy bajas temperaturas.</a:t>
            </a:r>
          </a:p>
          <a:p>
            <a:pPr algn="just">
              <a:buNone/>
            </a:pPr>
            <a:r>
              <a:rPr lang="es-MX" sz="2800" dirty="0" smtClean="0">
                <a:latin typeface="Times New Roman" pitchFamily="18" charset="0"/>
                <a:cs typeface="Times New Roman" pitchFamily="18" charset="0"/>
              </a:rPr>
              <a:t>Debería </a:t>
            </a:r>
            <a:r>
              <a:rPr lang="es-MX" sz="2800" dirty="0" smtClean="0">
                <a:latin typeface="Times New Roman" pitchFamily="18" charset="0"/>
                <a:cs typeface="Times New Roman" pitchFamily="18" charset="0"/>
              </a:rPr>
              <a:t>haber </a:t>
            </a:r>
            <a:r>
              <a:rPr lang="es-MX" sz="2800" dirty="0" smtClean="0">
                <a:latin typeface="Times New Roman" pitchFamily="18" charset="0"/>
                <a:cs typeface="Times New Roman" pitchFamily="18" charset="0"/>
              </a:rPr>
              <a:t>más </a:t>
            </a:r>
            <a:r>
              <a:rPr lang="es-MX" sz="2800" dirty="0" smtClean="0">
                <a:latin typeface="Times New Roman" pitchFamily="18" charset="0"/>
                <a:cs typeface="Times New Roman" pitchFamily="18" charset="0"/>
              </a:rPr>
              <a:t>compuestos de radón, pero ya que su </a:t>
            </a:r>
            <a:r>
              <a:rPr lang="es-MX" sz="2800" dirty="0" smtClean="0">
                <a:latin typeface="Times New Roman" pitchFamily="18" charset="0"/>
                <a:cs typeface="Times New Roman" pitchFamily="18" charset="0"/>
              </a:rPr>
              <a:t>isótopo más </a:t>
            </a:r>
            <a:r>
              <a:rPr lang="es-MX" sz="2800" dirty="0" smtClean="0">
                <a:latin typeface="Times New Roman" pitchFamily="18" charset="0"/>
                <a:cs typeface="Times New Roman" pitchFamily="18" charset="0"/>
              </a:rPr>
              <a:t>estable dura </a:t>
            </a:r>
            <a:r>
              <a:rPr lang="es-MX" sz="2800" dirty="0" smtClean="0">
                <a:latin typeface="Times New Roman" pitchFamily="18" charset="0"/>
                <a:cs typeface="Times New Roman" pitchFamily="18" charset="0"/>
              </a:rPr>
              <a:t>sólo </a:t>
            </a:r>
            <a:r>
              <a:rPr lang="es-MX" sz="2800" dirty="0" smtClean="0">
                <a:latin typeface="Times New Roman" pitchFamily="18" charset="0"/>
                <a:cs typeface="Times New Roman" pitchFamily="18" charset="0"/>
              </a:rPr>
              <a:t>3.8 días y es emisor muy activo de </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 </a:t>
            </a:r>
            <a:r>
              <a:rPr lang="es-MX" sz="2800" dirty="0" smtClean="0">
                <a:latin typeface="Times New Roman" pitchFamily="18" charset="0"/>
                <a:cs typeface="Times New Roman" pitchFamily="18" charset="0"/>
              </a:rPr>
              <a:t>descompone sus compuestos fácilmente.</a:t>
            </a:r>
            <a:endParaRPr lang="es-MX"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73883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868362"/>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MX"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Casos especiales</a:t>
            </a:r>
            <a:endParaRPr lang="es-MX"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Marcador de contenido"/>
          <p:cNvSpPr>
            <a:spLocks noGrp="1"/>
          </p:cNvSpPr>
          <p:nvPr>
            <p:ph idx="1"/>
          </p:nvPr>
        </p:nvSpPr>
        <p:spPr>
          <a:xfrm>
            <a:off x="457200" y="1066800"/>
            <a:ext cx="8305800" cy="5334000"/>
          </a:xfrm>
        </p:spPr>
        <p:txBody>
          <a:bodyPr>
            <a:normAutofit/>
          </a:bodyPr>
          <a:lstStyle/>
          <a:p>
            <a:pPr algn="just"/>
            <a:r>
              <a:rPr lang="es-MX" sz="2600" dirty="0" smtClean="0">
                <a:latin typeface="Times New Roman" pitchFamily="18" charset="0"/>
                <a:cs typeface="Times New Roman" pitchFamily="18" charset="0"/>
              </a:rPr>
              <a:t>Especies inestables formados en condiciones de alta energía, detectados espectroscópicamente, no se han aislado: </a:t>
            </a:r>
            <a:r>
              <a:rPr lang="en-US" sz="2600" dirty="0" smtClean="0">
                <a:latin typeface="Times New Roman" pitchFamily="18" charset="0"/>
                <a:cs typeface="Times New Roman" pitchFamily="18" charset="0"/>
              </a:rPr>
              <a:t>HHe</a:t>
            </a:r>
            <a:r>
              <a:rPr lang="en-US" sz="2600" baseline="300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He</a:t>
            </a:r>
            <a:r>
              <a:rPr lang="en-US" sz="2600" baseline="-25000" dirty="0" smtClean="0">
                <a:latin typeface="Times New Roman" pitchFamily="18" charset="0"/>
                <a:cs typeface="Times New Roman" pitchFamily="18" charset="0"/>
              </a:rPr>
              <a:t>2</a:t>
            </a:r>
            <a:r>
              <a:rPr lang="en-US" sz="2600" baseline="300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ArH</a:t>
            </a:r>
            <a:r>
              <a:rPr lang="en-US" sz="2600" baseline="300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Ar</a:t>
            </a:r>
            <a:r>
              <a:rPr lang="en-US" sz="2600" baseline="-25000" dirty="0" smtClean="0">
                <a:latin typeface="Times New Roman" pitchFamily="18" charset="0"/>
                <a:cs typeface="Times New Roman" pitchFamily="18" charset="0"/>
              </a:rPr>
              <a:t>2</a:t>
            </a:r>
            <a:r>
              <a:rPr lang="en-US" sz="2600" baseline="300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,HeLi</a:t>
            </a:r>
            <a:r>
              <a:rPr lang="en-US" sz="2600" baseline="30000" dirty="0" smtClean="0">
                <a:latin typeface="Times New Roman" pitchFamily="18" charset="0"/>
                <a:cs typeface="Times New Roman" pitchFamily="18" charset="0"/>
              </a:rPr>
              <a:t>-</a:t>
            </a:r>
            <a:endParaRPr lang="es-MX" sz="2600" dirty="0" smtClean="0">
              <a:latin typeface="Times New Roman" pitchFamily="18" charset="0"/>
              <a:cs typeface="Times New Roman" pitchFamily="18" charset="0"/>
            </a:endParaRPr>
          </a:p>
          <a:p>
            <a:pPr algn="just"/>
            <a:r>
              <a:rPr lang="es-MX" sz="2600" dirty="0" smtClean="0">
                <a:latin typeface="Times New Roman" pitchFamily="18" charset="0"/>
                <a:cs typeface="Times New Roman" pitchFamily="18" charset="0"/>
              </a:rPr>
              <a:t>Xe</a:t>
            </a:r>
            <a:r>
              <a:rPr lang="es-MX" sz="2600" baseline="-25000" dirty="0" smtClean="0">
                <a:latin typeface="Times New Roman" pitchFamily="18" charset="0"/>
                <a:cs typeface="Times New Roman" pitchFamily="18" charset="0"/>
              </a:rPr>
              <a:t>2</a:t>
            </a:r>
            <a:r>
              <a:rPr lang="es-MX" sz="2600" baseline="30000" dirty="0" smtClean="0">
                <a:latin typeface="Times New Roman" pitchFamily="18" charset="0"/>
                <a:cs typeface="Times New Roman" pitchFamily="18" charset="0"/>
              </a:rPr>
              <a:t>+</a:t>
            </a:r>
            <a:r>
              <a:rPr lang="es-MX" sz="2600" dirty="0" smtClean="0">
                <a:latin typeface="Times New Roman" pitchFamily="18" charset="0"/>
                <a:cs typeface="Times New Roman" pitchFamily="18" charset="0"/>
              </a:rPr>
              <a:t> se ha obtenido cuando Xe reacciona con O</a:t>
            </a:r>
            <a:r>
              <a:rPr lang="es-MX" sz="2600" baseline="-25000" dirty="0" smtClean="0">
                <a:latin typeface="Times New Roman" pitchFamily="18" charset="0"/>
                <a:cs typeface="Times New Roman" pitchFamily="18" charset="0"/>
              </a:rPr>
              <a:t>2</a:t>
            </a:r>
            <a:r>
              <a:rPr lang="es-MX" sz="2600" baseline="30000" dirty="0" smtClean="0">
                <a:latin typeface="Times New Roman" pitchFamily="18" charset="0"/>
                <a:cs typeface="Times New Roman" pitchFamily="18" charset="0"/>
              </a:rPr>
              <a:t>+</a:t>
            </a:r>
            <a:r>
              <a:rPr lang="es-MX" sz="2600" dirty="0" smtClean="0">
                <a:latin typeface="Times New Roman" pitchFamily="18" charset="0"/>
                <a:cs typeface="Times New Roman" pitchFamily="18" charset="0"/>
              </a:rPr>
              <a:t>[SbF</a:t>
            </a:r>
            <a:r>
              <a:rPr lang="es-MX" sz="2600" baseline="-25000" dirty="0" smtClean="0">
                <a:latin typeface="Times New Roman" pitchFamily="18" charset="0"/>
                <a:cs typeface="Times New Roman" pitchFamily="18" charset="0"/>
              </a:rPr>
              <a:t>6</a:t>
            </a:r>
            <a:r>
              <a:rPr lang="es-MX" sz="2600" dirty="0" smtClean="0">
                <a:latin typeface="Times New Roman" pitchFamily="18" charset="0"/>
                <a:cs typeface="Times New Roman" pitchFamily="18" charset="0"/>
              </a:rPr>
              <a:t>]</a:t>
            </a:r>
            <a:r>
              <a:rPr lang="es-MX" sz="2600" baseline="30000" dirty="0" smtClean="0">
                <a:latin typeface="Times New Roman" pitchFamily="18" charset="0"/>
                <a:cs typeface="Times New Roman" pitchFamily="18" charset="0"/>
              </a:rPr>
              <a:t>-</a:t>
            </a:r>
            <a:r>
              <a:rPr lang="es-MX" sz="2600" dirty="0" smtClean="0">
                <a:latin typeface="Times New Roman" pitchFamily="18" charset="0"/>
                <a:cs typeface="Times New Roman" pitchFamily="18" charset="0"/>
              </a:rPr>
              <a:t>, o por acción de plomo o mercurio sobre la sal </a:t>
            </a:r>
            <a:r>
              <a:rPr lang="en-US" sz="2600" dirty="0" smtClean="0">
                <a:latin typeface="Times New Roman" pitchFamily="18" charset="0"/>
                <a:cs typeface="Times New Roman" pitchFamily="18" charset="0"/>
              </a:rPr>
              <a:t>XeF</a:t>
            </a:r>
            <a:r>
              <a:rPr lang="en-US" sz="2600" baseline="30000" dirty="0" smtClean="0">
                <a:latin typeface="Times New Roman" pitchFamily="18" charset="0"/>
                <a:cs typeface="Times New Roman" pitchFamily="18" charset="0"/>
              </a:rPr>
              <a:t>+</a:t>
            </a:r>
            <a:r>
              <a:rPr lang="es-MX" sz="2600" dirty="0" smtClean="0">
                <a:latin typeface="Times New Roman" pitchFamily="18" charset="0"/>
                <a:cs typeface="Times New Roman" pitchFamily="18" charset="0"/>
              </a:rPr>
              <a:t>[Sb</a:t>
            </a:r>
            <a:r>
              <a:rPr lang="es-MX" sz="2600" baseline="-25000" dirty="0" smtClean="0">
                <a:latin typeface="Times New Roman" pitchFamily="18" charset="0"/>
                <a:cs typeface="Times New Roman" pitchFamily="18" charset="0"/>
              </a:rPr>
              <a:t>2</a:t>
            </a:r>
            <a:r>
              <a:rPr lang="es-MX" sz="2600" dirty="0" smtClean="0">
                <a:latin typeface="Times New Roman" pitchFamily="18" charset="0"/>
                <a:cs typeface="Times New Roman" pitchFamily="18" charset="0"/>
              </a:rPr>
              <a:t>F</a:t>
            </a:r>
            <a:r>
              <a:rPr lang="es-MX" sz="2600" baseline="-25000" dirty="0" smtClean="0">
                <a:latin typeface="Times New Roman" pitchFamily="18" charset="0"/>
                <a:cs typeface="Times New Roman" pitchFamily="18" charset="0"/>
              </a:rPr>
              <a:t>11</a:t>
            </a:r>
            <a:r>
              <a:rPr lang="es-MX" sz="2600" dirty="0" smtClean="0">
                <a:latin typeface="Times New Roman" pitchFamily="18" charset="0"/>
                <a:cs typeface="Times New Roman" pitchFamily="18" charset="0"/>
              </a:rPr>
              <a:t>]</a:t>
            </a:r>
            <a:r>
              <a:rPr lang="es-MX" sz="2600" baseline="300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en </a:t>
            </a:r>
            <a:r>
              <a:rPr lang="es-MX" sz="2600" dirty="0" smtClean="0">
                <a:latin typeface="Times New Roman" pitchFamily="18" charset="0"/>
                <a:cs typeface="Times New Roman" pitchFamily="18" charset="0"/>
              </a:rPr>
              <a:t>SbF</a:t>
            </a:r>
            <a:r>
              <a:rPr lang="es-MX" sz="2600" baseline="-25000" dirty="0" smtClean="0">
                <a:latin typeface="Times New Roman" pitchFamily="18" charset="0"/>
                <a:cs typeface="Times New Roman" pitchFamily="18" charset="0"/>
              </a:rPr>
              <a:t>5</a:t>
            </a:r>
            <a:r>
              <a:rPr lang="es-MX" sz="2600" baseline="30000" dirty="0" smtClean="0">
                <a:latin typeface="Times New Roman" pitchFamily="18" charset="0"/>
                <a:cs typeface="Times New Roman" pitchFamily="18" charset="0"/>
              </a:rPr>
              <a:t>-</a:t>
            </a:r>
          </a:p>
          <a:p>
            <a:pPr algn="just"/>
            <a:r>
              <a:rPr lang="es-MX" sz="2600" dirty="0" smtClean="0">
                <a:latin typeface="Times New Roman" pitchFamily="18" charset="0"/>
                <a:cs typeface="Times New Roman" pitchFamily="18" charset="0"/>
              </a:rPr>
              <a:t>Cuando se congela agua en presencia de Ar, Kr o Xe a presiones elevadas, se obtienen hidratos de composición limite: Ar·6H</a:t>
            </a:r>
            <a:r>
              <a:rPr lang="es-MX" sz="2600" baseline="-25000" dirty="0" smtClean="0">
                <a:latin typeface="Times New Roman" pitchFamily="18" charset="0"/>
                <a:cs typeface="Times New Roman" pitchFamily="18" charset="0"/>
              </a:rPr>
              <a:t>2</a:t>
            </a:r>
            <a:r>
              <a:rPr lang="es-MX" sz="2600" dirty="0" smtClean="0">
                <a:latin typeface="Times New Roman" pitchFamily="18" charset="0"/>
                <a:cs typeface="Times New Roman" pitchFamily="18" charset="0"/>
              </a:rPr>
              <a:t>O, Kr·6H</a:t>
            </a:r>
            <a:r>
              <a:rPr lang="es-MX" sz="2600" baseline="-25000" dirty="0" smtClean="0">
                <a:latin typeface="Times New Roman" pitchFamily="18" charset="0"/>
                <a:cs typeface="Times New Roman" pitchFamily="18" charset="0"/>
              </a:rPr>
              <a:t>2</a:t>
            </a:r>
            <a:r>
              <a:rPr lang="es-MX" sz="2600" dirty="0" smtClean="0">
                <a:latin typeface="Times New Roman" pitchFamily="18" charset="0"/>
                <a:cs typeface="Times New Roman" pitchFamily="18" charset="0"/>
              </a:rPr>
              <a:t>O, Xe·6H</a:t>
            </a:r>
            <a:r>
              <a:rPr lang="es-MX" sz="2600" baseline="-25000" dirty="0" smtClean="0">
                <a:latin typeface="Times New Roman" pitchFamily="18" charset="0"/>
                <a:cs typeface="Times New Roman" pitchFamily="18" charset="0"/>
              </a:rPr>
              <a:t>2</a:t>
            </a:r>
            <a:r>
              <a:rPr lang="es-MX" sz="2600" dirty="0" smtClean="0">
                <a:latin typeface="Times New Roman" pitchFamily="18" charset="0"/>
                <a:cs typeface="Times New Roman" pitchFamily="18" charset="0"/>
              </a:rPr>
              <a:t>O, pero sin haber combinación química.</a:t>
            </a:r>
            <a:endParaRPr lang="es-MX" sz="2600" dirty="0">
              <a:latin typeface="Times New Roman" pitchFamily="18" charset="0"/>
              <a:cs typeface="Times New Roman" pitchFamily="18" charset="0"/>
            </a:endParaRPr>
          </a:p>
        </p:txBody>
      </p:sp>
    </p:spTree>
    <p:extLst>
      <p:ext uri="{BB962C8B-B14F-4D97-AF65-F5344CB8AC3E}">
        <p14:creationId xmlns:p14="http://schemas.microsoft.com/office/powerpoint/2010/main" xmlns="" val="2886347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0" y="1000108"/>
            <a:ext cx="4286280" cy="2286016"/>
          </a:xfrm>
        </p:spPr>
        <p:txBody>
          <a:bodyPr>
            <a:normAutofit/>
          </a:bodyPr>
          <a:lstStyle/>
          <a:p>
            <a:pPr algn="ctr"/>
            <a:r>
              <a:rPr lang="es-MX" sz="9600" dirty="0" smtClean="0"/>
              <a:t>Helio</a:t>
            </a:r>
            <a:endParaRPr lang="es-MX" sz="9600" dirty="0"/>
          </a:p>
        </p:txBody>
      </p:sp>
      <p:pic>
        <p:nvPicPr>
          <p:cNvPr id="4" name="Picture 4" descr="http://www.cientec.or.cr/astronomia/articulos/graficos/evolucion4.gif"/>
          <p:cNvPicPr>
            <a:picLocks noChangeAspect="1" noChangeArrowheads="1"/>
          </p:cNvPicPr>
          <p:nvPr/>
        </p:nvPicPr>
        <p:blipFill>
          <a:blip r:embed="rId2" cstate="print"/>
          <a:srcRect/>
          <a:stretch>
            <a:fillRect/>
          </a:stretch>
        </p:blipFill>
        <p:spPr bwMode="auto">
          <a:xfrm>
            <a:off x="4714876" y="3214686"/>
            <a:ext cx="3696281" cy="3257553"/>
          </a:xfrm>
          <a:prstGeom prst="rect">
            <a:avLst/>
          </a:prstGeom>
          <a:noFill/>
        </p:spPr>
      </p:pic>
      <p:pic>
        <p:nvPicPr>
          <p:cNvPr id="25602" name="Picture 2" descr="http://diversd2010.wikispaces.com/file/view/helio.jpg/175644899/392x364/helio.jpg"/>
          <p:cNvPicPr>
            <a:picLocks noChangeAspect="1" noChangeArrowheads="1"/>
          </p:cNvPicPr>
          <p:nvPr/>
        </p:nvPicPr>
        <p:blipFill>
          <a:blip r:embed="rId3" cstate="print"/>
          <a:srcRect/>
          <a:stretch>
            <a:fillRect/>
          </a:stretch>
        </p:blipFill>
        <p:spPr bwMode="auto">
          <a:xfrm>
            <a:off x="755576" y="1412776"/>
            <a:ext cx="2516979" cy="350043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7 Tabla"/>
          <p:cNvGraphicFramePr>
            <a:graphicFrameLocks noGrp="1"/>
          </p:cNvGraphicFramePr>
          <p:nvPr/>
        </p:nvGraphicFramePr>
        <p:xfrm>
          <a:off x="142844" y="142852"/>
          <a:ext cx="4176464" cy="5770880"/>
        </p:xfrm>
        <a:graphic>
          <a:graphicData uri="http://schemas.openxmlformats.org/drawingml/2006/table">
            <a:tbl>
              <a:tblPr firstRow="1" bandRow="1">
                <a:tableStyleId>{69CF1AB2-1976-4502-BF36-3FF5EA218861}</a:tableStyleId>
              </a:tblPr>
              <a:tblGrid>
                <a:gridCol w="2643174"/>
                <a:gridCol w="1533290"/>
              </a:tblGrid>
              <a:tr h="370840">
                <a:tc>
                  <a:txBody>
                    <a:bodyPr/>
                    <a:lstStyle/>
                    <a:p>
                      <a:r>
                        <a:rPr lang="es-MX" sz="1600" b="0" dirty="0" smtClean="0">
                          <a:latin typeface="Times New Roman" pitchFamily="18" charset="0"/>
                          <a:cs typeface="Times New Roman" pitchFamily="18" charset="0"/>
                        </a:rPr>
                        <a:t>Nombre,</a:t>
                      </a:r>
                      <a:r>
                        <a:rPr lang="es-MX" sz="1600" b="0" baseline="0" dirty="0" smtClean="0">
                          <a:latin typeface="Times New Roman" pitchFamily="18" charset="0"/>
                          <a:cs typeface="Times New Roman" pitchFamily="18" charset="0"/>
                        </a:rPr>
                        <a:t> Símbolo,  Número</a:t>
                      </a:r>
                      <a:endParaRPr lang="es-MX" sz="1600" b="0" dirty="0">
                        <a:latin typeface="Times New Roman" pitchFamily="18" charset="0"/>
                        <a:cs typeface="Times New Roman" pitchFamily="18" charset="0"/>
                      </a:endParaRPr>
                    </a:p>
                  </a:txBody>
                  <a:tcPr/>
                </a:tc>
                <a:tc>
                  <a:txBody>
                    <a:bodyPr/>
                    <a:lstStyle/>
                    <a:p>
                      <a:r>
                        <a:rPr lang="es-MX" sz="1600" b="0" dirty="0" smtClean="0">
                          <a:latin typeface="Times New Roman" pitchFamily="18" charset="0"/>
                          <a:cs typeface="Times New Roman" pitchFamily="18" charset="0"/>
                        </a:rPr>
                        <a:t>Helio,</a:t>
                      </a:r>
                      <a:r>
                        <a:rPr lang="es-MX" sz="1600" b="0" baseline="0" dirty="0" smtClean="0">
                          <a:latin typeface="Times New Roman" pitchFamily="18" charset="0"/>
                          <a:cs typeface="Times New Roman" pitchFamily="18" charset="0"/>
                        </a:rPr>
                        <a:t> He, 2</a:t>
                      </a:r>
                      <a:endParaRPr lang="es-MX" sz="1600" b="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Serie</a:t>
                      </a:r>
                      <a:r>
                        <a:rPr lang="es-MX" sz="1600" baseline="0" dirty="0" smtClean="0">
                          <a:latin typeface="Times New Roman" pitchFamily="18" charset="0"/>
                          <a:cs typeface="Times New Roman" pitchFamily="18" charset="0"/>
                        </a:rPr>
                        <a:t> Química </a:t>
                      </a:r>
                      <a:endParaRPr lang="es-MX" sz="160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Gases Nobles </a:t>
                      </a:r>
                      <a:endParaRPr lang="es-MX" sz="160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Grupo,</a:t>
                      </a:r>
                      <a:r>
                        <a:rPr lang="es-MX" sz="1600" baseline="0" dirty="0" smtClean="0">
                          <a:latin typeface="Times New Roman" pitchFamily="18" charset="0"/>
                          <a:cs typeface="Times New Roman" pitchFamily="18" charset="0"/>
                        </a:rPr>
                        <a:t> Período,  Bloque </a:t>
                      </a:r>
                      <a:endParaRPr lang="es-MX" sz="160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18, 1 , p</a:t>
                      </a:r>
                      <a:endParaRPr lang="es-MX" sz="160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Valencia</a:t>
                      </a:r>
                      <a:endParaRPr lang="es-MX" sz="160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0</a:t>
                      </a:r>
                      <a:endParaRPr lang="es-MX" sz="160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Masa</a:t>
                      </a:r>
                      <a:r>
                        <a:rPr lang="es-MX" sz="1600" baseline="0" dirty="0" smtClean="0">
                          <a:latin typeface="Times New Roman" pitchFamily="18" charset="0"/>
                          <a:cs typeface="Times New Roman" pitchFamily="18" charset="0"/>
                        </a:rPr>
                        <a:t> Atómica </a:t>
                      </a:r>
                      <a:endParaRPr lang="es-MX" sz="160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4.0026 u</a:t>
                      </a:r>
                      <a:endParaRPr lang="es-MX" sz="160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Configuración</a:t>
                      </a:r>
                      <a:r>
                        <a:rPr lang="es-MX" sz="1600" baseline="0" dirty="0" smtClean="0">
                          <a:latin typeface="Times New Roman" pitchFamily="18" charset="0"/>
                          <a:cs typeface="Times New Roman" pitchFamily="18" charset="0"/>
                        </a:rPr>
                        <a:t> Electrónica</a:t>
                      </a:r>
                      <a:endParaRPr lang="es-MX" sz="160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1s</a:t>
                      </a:r>
                      <a:r>
                        <a:rPr lang="es-MX" sz="1600" strike="noStrike" baseline="30000" dirty="0" smtClean="0">
                          <a:latin typeface="Times New Roman" pitchFamily="18" charset="0"/>
                          <a:cs typeface="Times New Roman" pitchFamily="18" charset="0"/>
                        </a:rPr>
                        <a:t>2</a:t>
                      </a:r>
                      <a:endParaRPr lang="es-MX" sz="1600" i="0" strike="noStrike" baseline="3000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Electrones por Nivel </a:t>
                      </a:r>
                      <a:endParaRPr lang="es-MX" sz="160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2</a:t>
                      </a:r>
                      <a:endParaRPr lang="es-MX" sz="160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Electronegatividad</a:t>
                      </a:r>
                      <a:r>
                        <a:rPr lang="es-MX" sz="1600" baseline="0" dirty="0" smtClean="0">
                          <a:latin typeface="Times New Roman" pitchFamily="18" charset="0"/>
                          <a:cs typeface="Times New Roman" pitchFamily="18" charset="0"/>
                        </a:rPr>
                        <a:t> </a:t>
                      </a:r>
                      <a:endParaRPr lang="es-MX" sz="160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s/d</a:t>
                      </a:r>
                      <a:endParaRPr lang="es-MX" sz="160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Radio</a:t>
                      </a:r>
                      <a:r>
                        <a:rPr lang="es-MX" sz="1600" baseline="0" dirty="0" smtClean="0">
                          <a:latin typeface="Times New Roman" pitchFamily="18" charset="0"/>
                          <a:cs typeface="Times New Roman" pitchFamily="18" charset="0"/>
                        </a:rPr>
                        <a:t> Atómico (calc)</a:t>
                      </a:r>
                      <a:endParaRPr lang="es-MX" sz="160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31 pm</a:t>
                      </a:r>
                      <a:endParaRPr lang="es-MX" sz="160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Radio</a:t>
                      </a:r>
                      <a:r>
                        <a:rPr lang="es-MX" sz="1600" baseline="0" dirty="0" smtClean="0">
                          <a:latin typeface="Times New Roman" pitchFamily="18" charset="0"/>
                          <a:cs typeface="Times New Roman" pitchFamily="18" charset="0"/>
                        </a:rPr>
                        <a:t> Covalente </a:t>
                      </a:r>
                      <a:endParaRPr lang="es-MX" sz="160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32 pm o 0.93A°</a:t>
                      </a:r>
                      <a:endParaRPr lang="es-MX" sz="160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Radio de Van der Waals</a:t>
                      </a:r>
                      <a:endParaRPr lang="es-MX" sz="160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140 pm </a:t>
                      </a:r>
                      <a:endParaRPr lang="es-MX" sz="160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Estado</a:t>
                      </a:r>
                      <a:r>
                        <a:rPr lang="es-MX" sz="1600" baseline="0" dirty="0" smtClean="0">
                          <a:latin typeface="Times New Roman" pitchFamily="18" charset="0"/>
                          <a:cs typeface="Times New Roman" pitchFamily="18" charset="0"/>
                        </a:rPr>
                        <a:t> de Oxidación </a:t>
                      </a:r>
                      <a:endParaRPr lang="es-MX" sz="160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Desconocido</a:t>
                      </a:r>
                      <a:endParaRPr lang="es-MX" sz="160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1ª Energía</a:t>
                      </a:r>
                      <a:r>
                        <a:rPr lang="es-MX" sz="1600" baseline="0" dirty="0" smtClean="0">
                          <a:latin typeface="Times New Roman" pitchFamily="18" charset="0"/>
                          <a:cs typeface="Times New Roman" pitchFamily="18" charset="0"/>
                        </a:rPr>
                        <a:t> de Ionización</a:t>
                      </a:r>
                      <a:endParaRPr lang="es-MX" sz="160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2372.3 Kj/mol</a:t>
                      </a:r>
                      <a:endParaRPr lang="es-MX" sz="160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2ª Energía de Ionización </a:t>
                      </a:r>
                      <a:endParaRPr lang="es-MX" sz="160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5250.5 Kj/mol</a:t>
                      </a:r>
                      <a:endParaRPr lang="es-MX" sz="160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Primer Potencial de Ionización</a:t>
                      </a:r>
                      <a:r>
                        <a:rPr lang="es-MX" sz="1600" baseline="0" dirty="0" smtClean="0">
                          <a:latin typeface="Times New Roman" pitchFamily="18" charset="0"/>
                          <a:cs typeface="Times New Roman" pitchFamily="18" charset="0"/>
                        </a:rPr>
                        <a:t> (eV)</a:t>
                      </a:r>
                      <a:endParaRPr lang="es-MX" sz="160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24.73</a:t>
                      </a:r>
                      <a:endParaRPr lang="es-MX" sz="1600" dirty="0">
                        <a:latin typeface="Times New Roman" pitchFamily="18" charset="0"/>
                        <a:cs typeface="Times New Roman" pitchFamily="18" charset="0"/>
                      </a:endParaRPr>
                    </a:p>
                  </a:txBody>
                  <a:tcPr/>
                </a:tc>
              </a:tr>
            </a:tbl>
          </a:graphicData>
        </a:graphic>
      </p:graphicFrame>
      <p:graphicFrame>
        <p:nvGraphicFramePr>
          <p:cNvPr id="6" name="8 Tabla"/>
          <p:cNvGraphicFramePr>
            <a:graphicFrameLocks noGrp="1"/>
          </p:cNvGraphicFramePr>
          <p:nvPr/>
        </p:nvGraphicFramePr>
        <p:xfrm>
          <a:off x="4357686" y="2071678"/>
          <a:ext cx="4608512" cy="4495408"/>
        </p:xfrm>
        <a:graphic>
          <a:graphicData uri="http://schemas.openxmlformats.org/drawingml/2006/table">
            <a:tbl>
              <a:tblPr firstRow="1" bandRow="1">
                <a:tableStyleId>{8A107856-5554-42FB-B03E-39F5DBC370BA}</a:tableStyleId>
              </a:tblPr>
              <a:tblGrid>
                <a:gridCol w="2304256"/>
                <a:gridCol w="2304256"/>
              </a:tblGrid>
              <a:tr h="398904">
                <a:tc>
                  <a:txBody>
                    <a:bodyPr/>
                    <a:lstStyle/>
                    <a:p>
                      <a:r>
                        <a:rPr lang="es-MX" sz="1600" b="0" dirty="0" smtClean="0">
                          <a:latin typeface="Times New Roman" pitchFamily="18" charset="0"/>
                          <a:cs typeface="Times New Roman" pitchFamily="18" charset="0"/>
                        </a:rPr>
                        <a:t>Estado</a:t>
                      </a:r>
                      <a:r>
                        <a:rPr lang="es-MX" sz="1600" b="0" baseline="0" dirty="0" smtClean="0">
                          <a:latin typeface="Times New Roman" pitchFamily="18" charset="0"/>
                          <a:cs typeface="Times New Roman" pitchFamily="18" charset="0"/>
                        </a:rPr>
                        <a:t> Ordinario</a:t>
                      </a:r>
                      <a:endParaRPr lang="es-MX" sz="1600" b="0" dirty="0">
                        <a:latin typeface="Times New Roman" pitchFamily="18" charset="0"/>
                        <a:cs typeface="Times New Roman" pitchFamily="18" charset="0"/>
                      </a:endParaRPr>
                    </a:p>
                  </a:txBody>
                  <a:tcPr/>
                </a:tc>
                <a:tc>
                  <a:txBody>
                    <a:bodyPr/>
                    <a:lstStyle/>
                    <a:p>
                      <a:r>
                        <a:rPr lang="es-MX" sz="1600" b="0" baseline="0" dirty="0" smtClean="0">
                          <a:latin typeface="Times New Roman" pitchFamily="18" charset="0"/>
                          <a:cs typeface="Times New Roman" pitchFamily="18" charset="0"/>
                        </a:rPr>
                        <a:t>Gas</a:t>
                      </a:r>
                      <a:endParaRPr lang="es-MX" sz="1600" b="0" baseline="0" dirty="0">
                        <a:latin typeface="Times New Roman" pitchFamily="18" charset="0"/>
                        <a:cs typeface="Times New Roman" pitchFamily="18" charset="0"/>
                      </a:endParaRPr>
                    </a:p>
                  </a:txBody>
                  <a:tcPr/>
                </a:tc>
              </a:tr>
              <a:tr h="398904">
                <a:tc>
                  <a:txBody>
                    <a:bodyPr/>
                    <a:lstStyle/>
                    <a:p>
                      <a:r>
                        <a:rPr lang="es-MX" sz="1600" dirty="0" smtClean="0">
                          <a:latin typeface="Times New Roman" pitchFamily="18" charset="0"/>
                          <a:cs typeface="Times New Roman" pitchFamily="18" charset="0"/>
                        </a:rPr>
                        <a:t>Densidad </a:t>
                      </a:r>
                      <a:endParaRPr lang="es-MX" sz="1600" b="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.1785 Kg/m</a:t>
                      </a:r>
                      <a:r>
                        <a:rPr lang="es-MX" sz="1600" baseline="30000" dirty="0" smtClean="0">
                          <a:latin typeface="Times New Roman" pitchFamily="18" charset="0"/>
                          <a:cs typeface="Times New Roman" pitchFamily="18" charset="0"/>
                        </a:rPr>
                        <a:t>3 </a:t>
                      </a:r>
                      <a:r>
                        <a:rPr lang="es-MX" sz="1600" baseline="0" dirty="0" smtClean="0">
                          <a:latin typeface="Times New Roman" pitchFamily="18" charset="0"/>
                          <a:cs typeface="Times New Roman" pitchFamily="18" charset="0"/>
                        </a:rPr>
                        <a:t> ,0.126 g/ ml</a:t>
                      </a:r>
                      <a:endParaRPr lang="es-MX" sz="1600" b="0" baseline="30000" dirty="0">
                        <a:latin typeface="Times New Roman" pitchFamily="18" charset="0"/>
                        <a:cs typeface="Times New Roman" pitchFamily="18" charset="0"/>
                      </a:endParaRPr>
                    </a:p>
                  </a:txBody>
                  <a:tcPr/>
                </a:tc>
              </a:tr>
              <a:tr h="360040">
                <a:tc>
                  <a:txBody>
                    <a:bodyPr/>
                    <a:lstStyle/>
                    <a:p>
                      <a:r>
                        <a:rPr lang="es-MX" sz="1600" dirty="0" smtClean="0">
                          <a:latin typeface="Times New Roman" pitchFamily="18" charset="0"/>
                          <a:cs typeface="Times New Roman" pitchFamily="18" charset="0"/>
                        </a:rPr>
                        <a:t>Punto de Fusión</a:t>
                      </a:r>
                      <a:endParaRPr lang="es-MX" sz="1600" b="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-272°C</a:t>
                      </a:r>
                      <a:endParaRPr lang="es-MX" sz="1600" b="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Punto de Ebullición </a:t>
                      </a:r>
                      <a:endParaRPr lang="es-MX" sz="1600" b="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-269°C</a:t>
                      </a:r>
                      <a:endParaRPr lang="es-MX" sz="1600" b="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Entalpía de Vaporización</a:t>
                      </a:r>
                      <a:endParaRPr lang="es-MX" sz="1600" b="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.0845 Kj/mol</a:t>
                      </a:r>
                      <a:endParaRPr lang="es-MX" sz="1600" b="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Entalpía</a:t>
                      </a:r>
                      <a:r>
                        <a:rPr lang="es-MX" sz="1600" baseline="0" dirty="0" smtClean="0">
                          <a:latin typeface="Times New Roman" pitchFamily="18" charset="0"/>
                          <a:cs typeface="Times New Roman" pitchFamily="18" charset="0"/>
                        </a:rPr>
                        <a:t> de Fusión </a:t>
                      </a:r>
                      <a:endParaRPr lang="es-MX" sz="1600" b="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5.23 Kj/mol </a:t>
                      </a:r>
                      <a:endParaRPr lang="es-MX" sz="1600" b="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Estructura Cristalina </a:t>
                      </a:r>
                      <a:endParaRPr lang="es-MX" sz="1600" b="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Hexagonal </a:t>
                      </a:r>
                      <a:endParaRPr lang="es-MX" sz="1600" b="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Calor</a:t>
                      </a:r>
                      <a:r>
                        <a:rPr lang="es-MX" sz="1600" baseline="0" dirty="0" smtClean="0">
                          <a:latin typeface="Times New Roman" pitchFamily="18" charset="0"/>
                          <a:cs typeface="Times New Roman" pitchFamily="18" charset="0"/>
                        </a:rPr>
                        <a:t> Específico </a:t>
                      </a:r>
                      <a:endParaRPr lang="es-MX" sz="1600" b="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5193 J/(K</a:t>
                      </a:r>
                      <a:r>
                        <a:rPr lang="es-MX" sz="1600" baseline="0" dirty="0" smtClean="0">
                          <a:latin typeface="Times New Roman" pitchFamily="18" charset="0"/>
                          <a:cs typeface="Times New Roman" pitchFamily="18" charset="0"/>
                        </a:rPr>
                        <a:t>*Kg) </a:t>
                      </a:r>
                      <a:endParaRPr lang="es-MX" sz="1600" b="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Conductividad</a:t>
                      </a:r>
                      <a:r>
                        <a:rPr lang="es-MX" sz="1600" baseline="0" dirty="0" smtClean="0">
                          <a:latin typeface="Times New Roman" pitchFamily="18" charset="0"/>
                          <a:cs typeface="Times New Roman" pitchFamily="18" charset="0"/>
                        </a:rPr>
                        <a:t> Eléctrica</a:t>
                      </a:r>
                      <a:endParaRPr lang="es-MX" sz="1600" b="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s/d</a:t>
                      </a:r>
                      <a:endParaRPr lang="es-MX" sz="1600" b="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Conductividad</a:t>
                      </a:r>
                      <a:r>
                        <a:rPr lang="es-MX" sz="1600" baseline="0" dirty="0" smtClean="0">
                          <a:latin typeface="Times New Roman" pitchFamily="18" charset="0"/>
                          <a:cs typeface="Times New Roman" pitchFamily="18" charset="0"/>
                        </a:rPr>
                        <a:t> Térmica</a:t>
                      </a:r>
                      <a:endParaRPr lang="es-MX" sz="1600" b="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0.152 W/(K*m)</a:t>
                      </a:r>
                      <a:endParaRPr lang="es-MX" sz="1600" b="0" dirty="0">
                        <a:latin typeface="Times New Roman" pitchFamily="18" charset="0"/>
                        <a:cs typeface="Times New Roman" pitchFamily="18" charset="0"/>
                      </a:endParaRPr>
                    </a:p>
                  </a:txBody>
                  <a:tcPr/>
                </a:tc>
              </a:tr>
              <a:tr h="370840">
                <a:tc>
                  <a:txBody>
                    <a:bodyPr/>
                    <a:lstStyle/>
                    <a:p>
                      <a:r>
                        <a:rPr lang="es-MX" sz="1600" dirty="0" smtClean="0">
                          <a:latin typeface="Times New Roman" pitchFamily="18" charset="0"/>
                          <a:cs typeface="Times New Roman" pitchFamily="18" charset="0"/>
                        </a:rPr>
                        <a:t>Velocidad del Sonido </a:t>
                      </a:r>
                      <a:endParaRPr lang="es-MX" sz="1600" b="0" dirty="0">
                        <a:latin typeface="Times New Roman" pitchFamily="18" charset="0"/>
                        <a:cs typeface="Times New Roman" pitchFamily="18" charset="0"/>
                      </a:endParaRPr>
                    </a:p>
                  </a:txBody>
                  <a:tcPr/>
                </a:tc>
                <a:tc>
                  <a:txBody>
                    <a:bodyPr/>
                    <a:lstStyle/>
                    <a:p>
                      <a:r>
                        <a:rPr lang="es-MX" sz="1600" dirty="0" smtClean="0">
                          <a:latin typeface="Times New Roman" pitchFamily="18" charset="0"/>
                          <a:cs typeface="Times New Roman" pitchFamily="18" charset="0"/>
                        </a:rPr>
                        <a:t>970 m/s a 20°C</a:t>
                      </a:r>
                      <a:endParaRPr lang="es-MX" sz="1600" b="0" dirty="0">
                        <a:latin typeface="Times New Roman" pitchFamily="18" charset="0"/>
                        <a:cs typeface="Times New Roman" pitchFamily="18" charset="0"/>
                      </a:endParaRPr>
                    </a:p>
                  </a:txBody>
                  <a:tcPr/>
                </a:tc>
              </a:tr>
              <a:tr h="370840">
                <a:tc>
                  <a:txBody>
                    <a:bodyPr/>
                    <a:lstStyle/>
                    <a:p>
                      <a:r>
                        <a:rPr lang="es-MX" sz="1600" kern="1200" dirty="0" smtClean="0">
                          <a:latin typeface="Times New Roman" pitchFamily="18" charset="0"/>
                          <a:cs typeface="Times New Roman" pitchFamily="18" charset="0"/>
                        </a:rPr>
                        <a:t>Volumen atómico </a:t>
                      </a:r>
                      <a:endParaRPr lang="es-MX" sz="1600" b="0" dirty="0">
                        <a:latin typeface="Times New Roman" pitchFamily="18" charset="0"/>
                        <a:cs typeface="Times New Roman" pitchFamily="18" charset="0"/>
                      </a:endParaRPr>
                    </a:p>
                  </a:txBody>
                  <a:tcPr/>
                </a:tc>
                <a:tc>
                  <a:txBody>
                    <a:bodyPr/>
                    <a:lstStyle/>
                    <a:p>
                      <a:r>
                        <a:rPr lang="es-MX" sz="1600" kern="1200" dirty="0" smtClean="0">
                          <a:latin typeface="Times New Roman" pitchFamily="18" charset="0"/>
                          <a:cs typeface="Times New Roman" pitchFamily="18" charset="0"/>
                        </a:rPr>
                        <a:t> 31.8 cm</a:t>
                      </a:r>
                      <a:r>
                        <a:rPr lang="es-MX" sz="1600" kern="1200" baseline="30000" dirty="0" smtClean="0">
                          <a:latin typeface="Times New Roman" pitchFamily="18" charset="0"/>
                          <a:cs typeface="Times New Roman" pitchFamily="18" charset="0"/>
                        </a:rPr>
                        <a:t>3</a:t>
                      </a:r>
                      <a:r>
                        <a:rPr lang="es-MX" sz="1600" kern="1200" dirty="0" smtClean="0">
                          <a:latin typeface="Times New Roman" pitchFamily="18" charset="0"/>
                          <a:cs typeface="Times New Roman" pitchFamily="18" charset="0"/>
                        </a:rPr>
                        <a:t>/mol</a:t>
                      </a:r>
                      <a:endParaRPr lang="es-MX" sz="1600" b="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399032"/>
          </a:xfrm>
        </p:spPr>
        <p:txBody>
          <a:bodyPr/>
          <a:lstStyle/>
          <a:p>
            <a:r>
              <a:rPr lang="es-MX" dirty="0" smtClean="0"/>
              <a:t>Un poco de historia…</a:t>
            </a:r>
            <a:endParaRPr lang="es-MX" dirty="0"/>
          </a:p>
        </p:txBody>
      </p:sp>
      <p:pic>
        <p:nvPicPr>
          <p:cNvPr id="45058" name="Picture 2" descr="http://upload.wikimedia.org/wikipedia/commons/6/6e/Pierre_Janssen.jpg"/>
          <p:cNvPicPr>
            <a:picLocks noChangeAspect="1" noChangeArrowheads="1"/>
          </p:cNvPicPr>
          <p:nvPr/>
        </p:nvPicPr>
        <p:blipFill>
          <a:blip r:embed="rId2" cstate="print"/>
          <a:srcRect/>
          <a:stretch>
            <a:fillRect/>
          </a:stretch>
        </p:blipFill>
        <p:spPr bwMode="auto">
          <a:xfrm>
            <a:off x="357158" y="1285860"/>
            <a:ext cx="2143140" cy="2839662"/>
          </a:xfrm>
          <a:prstGeom prst="rect">
            <a:avLst/>
          </a:prstGeom>
          <a:noFill/>
        </p:spPr>
      </p:pic>
      <p:sp>
        <p:nvSpPr>
          <p:cNvPr id="5" name="TextBox 4"/>
          <p:cNvSpPr txBox="1"/>
          <p:nvPr/>
        </p:nvSpPr>
        <p:spPr>
          <a:xfrm>
            <a:off x="500034" y="4071942"/>
            <a:ext cx="1785950" cy="369332"/>
          </a:xfrm>
          <a:prstGeom prst="rect">
            <a:avLst/>
          </a:prstGeom>
          <a:noFill/>
        </p:spPr>
        <p:txBody>
          <a:bodyPr wrap="square" rtlCol="0">
            <a:spAutoFit/>
          </a:bodyPr>
          <a:lstStyle/>
          <a:p>
            <a:r>
              <a:rPr lang="es-MX" dirty="0" smtClean="0">
                <a:latin typeface="+mj-lt"/>
              </a:rPr>
              <a:t>Pierre Janssen</a:t>
            </a:r>
            <a:endParaRPr lang="es-MX" dirty="0">
              <a:latin typeface="+mj-lt"/>
            </a:endParaRPr>
          </a:p>
        </p:txBody>
      </p:sp>
      <p:pic>
        <p:nvPicPr>
          <p:cNvPr id="45060" name="Picture 4" descr="http://upload.wikimedia.org/wikipedia/commons/thumb/8/8b/Lockyer-Norman.jpg/240px-Lockyer-Norman.jpg"/>
          <p:cNvPicPr>
            <a:picLocks noChangeAspect="1" noChangeArrowheads="1"/>
          </p:cNvPicPr>
          <p:nvPr/>
        </p:nvPicPr>
        <p:blipFill>
          <a:blip r:embed="rId3" cstate="print"/>
          <a:srcRect/>
          <a:stretch>
            <a:fillRect/>
          </a:stretch>
        </p:blipFill>
        <p:spPr bwMode="auto">
          <a:xfrm>
            <a:off x="6500826" y="1357298"/>
            <a:ext cx="2286000" cy="2762251"/>
          </a:xfrm>
          <a:prstGeom prst="rect">
            <a:avLst/>
          </a:prstGeom>
          <a:noFill/>
        </p:spPr>
      </p:pic>
      <p:sp>
        <p:nvSpPr>
          <p:cNvPr id="7" name="TextBox 6"/>
          <p:cNvSpPr txBox="1"/>
          <p:nvPr/>
        </p:nvSpPr>
        <p:spPr>
          <a:xfrm>
            <a:off x="6500826" y="4071942"/>
            <a:ext cx="2214578" cy="369332"/>
          </a:xfrm>
          <a:prstGeom prst="rect">
            <a:avLst/>
          </a:prstGeom>
          <a:noFill/>
        </p:spPr>
        <p:txBody>
          <a:bodyPr wrap="square" rtlCol="0">
            <a:spAutoFit/>
          </a:bodyPr>
          <a:lstStyle/>
          <a:p>
            <a:r>
              <a:rPr lang="es-MX" dirty="0" smtClean="0">
                <a:latin typeface="+mj-lt"/>
              </a:rPr>
              <a:t>Norman Lockyer</a:t>
            </a:r>
            <a:endParaRPr lang="es-MX" dirty="0">
              <a:latin typeface="+mj-lt"/>
            </a:endParaRPr>
          </a:p>
        </p:txBody>
      </p:sp>
      <p:pic>
        <p:nvPicPr>
          <p:cNvPr id="45062" name="Picture 6" descr="http://www.astro-digital.com/11/sol1.jpg"/>
          <p:cNvPicPr>
            <a:picLocks noChangeAspect="1" noChangeArrowheads="1"/>
          </p:cNvPicPr>
          <p:nvPr/>
        </p:nvPicPr>
        <p:blipFill>
          <a:blip r:embed="rId4" cstate="print"/>
          <a:srcRect/>
          <a:stretch>
            <a:fillRect/>
          </a:stretch>
        </p:blipFill>
        <p:spPr bwMode="auto">
          <a:xfrm>
            <a:off x="2571736" y="3714752"/>
            <a:ext cx="3857652" cy="293707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Isótopos</a:t>
            </a:r>
            <a:endParaRPr lang="es-MX" dirty="0"/>
          </a:p>
        </p:txBody>
      </p:sp>
      <p:graphicFrame>
        <p:nvGraphicFramePr>
          <p:cNvPr id="4" name="Table 3"/>
          <p:cNvGraphicFramePr>
            <a:graphicFrameLocks noGrp="1"/>
          </p:cNvGraphicFramePr>
          <p:nvPr/>
        </p:nvGraphicFramePr>
        <p:xfrm>
          <a:off x="928662" y="1357298"/>
          <a:ext cx="7334280" cy="3672840"/>
        </p:xfrm>
        <a:graphic>
          <a:graphicData uri="http://schemas.openxmlformats.org/drawingml/2006/table">
            <a:tbl>
              <a:tblPr firstRow="1" bandRow="1">
                <a:tableStyleId>{69CF1AB2-1976-4502-BF36-3FF5EA218861}</a:tableStyleId>
              </a:tblPr>
              <a:tblGrid>
                <a:gridCol w="2979547"/>
                <a:gridCol w="4354733"/>
              </a:tblGrid>
              <a:tr h="370840">
                <a:tc>
                  <a:txBody>
                    <a:bodyPr/>
                    <a:lstStyle/>
                    <a:p>
                      <a:r>
                        <a:rPr lang="es-MX" b="0" dirty="0" smtClean="0">
                          <a:latin typeface="Times New Roman" pitchFamily="18" charset="0"/>
                          <a:cs typeface="Times New Roman" pitchFamily="18" charset="0"/>
                        </a:rPr>
                        <a:t>He</a:t>
                      </a:r>
                      <a:r>
                        <a:rPr lang="es-MX" b="0" baseline="30000" dirty="0" smtClean="0">
                          <a:latin typeface="Times New Roman" pitchFamily="18" charset="0"/>
                          <a:cs typeface="Times New Roman" pitchFamily="18" charset="0"/>
                        </a:rPr>
                        <a:t>2</a:t>
                      </a:r>
                      <a:endParaRPr lang="es-MX" b="0" baseline="30000" dirty="0">
                        <a:latin typeface="Times New Roman" pitchFamily="18" charset="0"/>
                        <a:cs typeface="Times New Roman" pitchFamily="18" charset="0"/>
                      </a:endParaRPr>
                    </a:p>
                  </a:txBody>
                  <a:tcPr/>
                </a:tc>
                <a:tc>
                  <a:txBody>
                    <a:bodyPr/>
                    <a:lstStyle/>
                    <a:p>
                      <a:r>
                        <a:rPr lang="es-MX" b="0" dirty="0" smtClean="0">
                          <a:latin typeface="Times New Roman" pitchFamily="18" charset="0"/>
                          <a:cs typeface="Times New Roman" pitchFamily="18" charset="0"/>
                        </a:rPr>
                        <a:t>2 protones, ningún neutrón;</a:t>
                      </a:r>
                      <a:r>
                        <a:rPr lang="es-MX" b="0" baseline="0" dirty="0" smtClean="0">
                          <a:latin typeface="Times New Roman" pitchFamily="18" charset="0"/>
                          <a:cs typeface="Times New Roman" pitchFamily="18" charset="0"/>
                        </a:rPr>
                        <a:t> se desintegra en protio por medio de emisión de protones.</a:t>
                      </a:r>
                      <a:endParaRPr lang="es-MX" b="0"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He</a:t>
                      </a:r>
                      <a:r>
                        <a:rPr lang="es-MX" baseline="30000" dirty="0" smtClean="0">
                          <a:latin typeface="Times New Roman" pitchFamily="18" charset="0"/>
                          <a:cs typeface="Times New Roman" pitchFamily="18" charset="0"/>
                        </a:rPr>
                        <a:t>3</a:t>
                      </a:r>
                      <a:endParaRPr lang="es-MX" baseline="30000" dirty="0">
                        <a:latin typeface="Times New Roman" pitchFamily="18" charset="0"/>
                        <a:cs typeface="Times New Roman" pitchFamily="18" charset="0"/>
                      </a:endParaRPr>
                    </a:p>
                  </a:txBody>
                  <a:tcPr/>
                </a:tc>
                <a:tc>
                  <a:txBody>
                    <a:bodyPr/>
                    <a:lstStyle/>
                    <a:p>
                      <a:r>
                        <a:rPr lang="es-MX" dirty="0" smtClean="0">
                          <a:latin typeface="Times New Roman" pitchFamily="18" charset="0"/>
                          <a:cs typeface="Times New Roman" pitchFamily="18" charset="0"/>
                        </a:rPr>
                        <a:t>Estable.</a:t>
                      </a:r>
                      <a:endParaRPr lang="es-MX"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He</a:t>
                      </a:r>
                      <a:r>
                        <a:rPr lang="es-MX" baseline="30000" dirty="0" smtClean="0">
                          <a:latin typeface="Times New Roman" pitchFamily="18" charset="0"/>
                          <a:cs typeface="Times New Roman" pitchFamily="18" charset="0"/>
                        </a:rPr>
                        <a:t>4</a:t>
                      </a:r>
                      <a:endParaRPr lang="es-MX" baseline="30000" dirty="0">
                        <a:latin typeface="Times New Roman" pitchFamily="18" charset="0"/>
                        <a:cs typeface="Times New Roman" pitchFamily="18" charset="0"/>
                      </a:endParaRPr>
                    </a:p>
                  </a:txBody>
                  <a:tcPr/>
                </a:tc>
                <a:tc>
                  <a:txBody>
                    <a:bodyPr/>
                    <a:lstStyle/>
                    <a:p>
                      <a:r>
                        <a:rPr lang="es-MX" dirty="0" smtClean="0">
                          <a:latin typeface="Times New Roman" pitchFamily="18" charset="0"/>
                          <a:cs typeface="Times New Roman" pitchFamily="18" charset="0"/>
                        </a:rPr>
                        <a:t>Estable;</a:t>
                      </a:r>
                      <a:r>
                        <a:rPr lang="es-MX" baseline="0" dirty="0" smtClean="0">
                          <a:latin typeface="Times New Roman" pitchFamily="18" charset="0"/>
                          <a:cs typeface="Times New Roman" pitchFamily="18" charset="0"/>
                        </a:rPr>
                        <a:t> se cree, se formo 15 minutos después del Big Bang.</a:t>
                      </a:r>
                      <a:endParaRPr lang="es-MX"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He</a:t>
                      </a:r>
                      <a:r>
                        <a:rPr lang="es-MX" baseline="30000" dirty="0" smtClean="0">
                          <a:latin typeface="Times New Roman" pitchFamily="18" charset="0"/>
                          <a:cs typeface="Times New Roman" pitchFamily="18" charset="0"/>
                        </a:rPr>
                        <a:t>5</a:t>
                      </a:r>
                      <a:endParaRPr lang="es-MX" baseline="30000" dirty="0">
                        <a:latin typeface="Times New Roman" pitchFamily="18" charset="0"/>
                        <a:cs typeface="Times New Roman" pitchFamily="18" charset="0"/>
                      </a:endParaRPr>
                    </a:p>
                  </a:txBody>
                  <a:tcPr/>
                </a:tc>
                <a:tc>
                  <a:txBody>
                    <a:bodyPr/>
                    <a:lstStyle/>
                    <a:p>
                      <a:r>
                        <a:rPr lang="es-MX" sz="1800" dirty="0" smtClean="0">
                          <a:latin typeface="Times New Roman" pitchFamily="18" charset="0"/>
                          <a:cs typeface="Times New Roman" pitchFamily="18" charset="0"/>
                        </a:rPr>
                        <a:t>Semi-desintegración de 7.6×10</a:t>
                      </a:r>
                      <a:r>
                        <a:rPr lang="es-MX" sz="1800" baseline="30000" dirty="0" smtClean="0">
                          <a:latin typeface="Times New Roman" pitchFamily="18" charset="0"/>
                          <a:cs typeface="Times New Roman" pitchFamily="18" charset="0"/>
                        </a:rPr>
                        <a:t>–22</a:t>
                      </a:r>
                      <a:r>
                        <a:rPr lang="es-MX" sz="1800" dirty="0" smtClean="0">
                          <a:latin typeface="Times New Roman" pitchFamily="18" charset="0"/>
                          <a:cs typeface="Times New Roman" pitchFamily="18" charset="0"/>
                        </a:rPr>
                        <a:t> segundos. </a:t>
                      </a:r>
                      <a:endParaRPr lang="es-MX"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He</a:t>
                      </a:r>
                      <a:r>
                        <a:rPr lang="es-MX" baseline="30000" dirty="0" smtClean="0">
                          <a:latin typeface="Times New Roman" pitchFamily="18" charset="0"/>
                          <a:cs typeface="Times New Roman" pitchFamily="18" charset="0"/>
                        </a:rPr>
                        <a:t>6</a:t>
                      </a:r>
                      <a:endParaRPr lang="es-MX" baseline="30000" dirty="0">
                        <a:latin typeface="Times New Roman" pitchFamily="18" charset="0"/>
                        <a:cs typeface="Times New Roman" pitchFamily="18" charset="0"/>
                      </a:endParaRPr>
                    </a:p>
                  </a:txBody>
                  <a:tcPr/>
                </a:tc>
                <a:tc>
                  <a:txBody>
                    <a:bodyPr/>
                    <a:lstStyle/>
                    <a:p>
                      <a:r>
                        <a:rPr lang="es-MX" sz="1800" dirty="0" smtClean="0">
                          <a:latin typeface="Times New Roman" pitchFamily="18" charset="0"/>
                          <a:cs typeface="Times New Roman" pitchFamily="18" charset="0"/>
                        </a:rPr>
                        <a:t>Periodo de desintegración es de 0,8 segundos;</a:t>
                      </a:r>
                      <a:r>
                        <a:rPr lang="es-MX" sz="1800" baseline="0" dirty="0" smtClean="0">
                          <a:latin typeface="Times New Roman" pitchFamily="18" charset="0"/>
                          <a:cs typeface="Times New Roman" pitchFamily="18" charset="0"/>
                        </a:rPr>
                        <a:t> emite una partícula beta.</a:t>
                      </a:r>
                      <a:endParaRPr lang="es-MX"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He</a:t>
                      </a:r>
                      <a:r>
                        <a:rPr lang="es-MX" baseline="30000" dirty="0" smtClean="0">
                          <a:latin typeface="Times New Roman" pitchFamily="18" charset="0"/>
                          <a:cs typeface="Times New Roman" pitchFamily="18" charset="0"/>
                        </a:rPr>
                        <a:t>7</a:t>
                      </a:r>
                      <a:endParaRPr lang="es-MX" baseline="30000" dirty="0">
                        <a:latin typeface="Times New Roman" pitchFamily="18" charset="0"/>
                        <a:cs typeface="Times New Roman" pitchFamily="18" charset="0"/>
                      </a:endParaRPr>
                    </a:p>
                  </a:txBody>
                  <a:tcPr/>
                </a:tc>
                <a:tc>
                  <a:txBody>
                    <a:bodyPr/>
                    <a:lstStyle/>
                    <a:p>
                      <a:r>
                        <a:rPr lang="es-MX" dirty="0" smtClean="0">
                          <a:latin typeface="Times New Roman" pitchFamily="18" charset="0"/>
                          <a:cs typeface="Times New Roman" pitchFamily="18" charset="0"/>
                        </a:rPr>
                        <a:t>Mediante reacciones nucleares;</a:t>
                      </a:r>
                      <a:r>
                        <a:rPr lang="es-MX" baseline="0" dirty="0" smtClean="0">
                          <a:latin typeface="Times New Roman" pitchFamily="18" charset="0"/>
                          <a:cs typeface="Times New Roman" pitchFamily="18" charset="0"/>
                        </a:rPr>
                        <a:t> emite partículas beta así como partículas gamma.</a:t>
                      </a:r>
                      <a:endParaRPr lang="es-MX"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He</a:t>
                      </a:r>
                      <a:r>
                        <a:rPr lang="es-MX" baseline="30000" dirty="0" smtClean="0">
                          <a:latin typeface="Times New Roman" pitchFamily="18" charset="0"/>
                          <a:cs typeface="Times New Roman" pitchFamily="18" charset="0"/>
                        </a:rPr>
                        <a:t>8</a:t>
                      </a:r>
                      <a:endParaRPr lang="es-MX" baseline="30000" dirty="0">
                        <a:latin typeface="Times New Roman" pitchFamily="18" charset="0"/>
                        <a:cs typeface="Times New Roman" pitchFamily="18" charset="0"/>
                      </a:endParaRPr>
                    </a:p>
                  </a:txBody>
                  <a:tcPr/>
                </a:tc>
                <a:tc>
                  <a:txBody>
                    <a:bodyPr/>
                    <a:lstStyle/>
                    <a:p>
                      <a:r>
                        <a:rPr lang="es-MX" dirty="0" smtClean="0">
                          <a:latin typeface="Times New Roman" pitchFamily="18" charset="0"/>
                          <a:cs typeface="Times New Roman" pitchFamily="18" charset="0"/>
                        </a:rPr>
                        <a:t>Mediante reacciones</a:t>
                      </a:r>
                      <a:r>
                        <a:rPr lang="es-MX" baseline="0" dirty="0" smtClean="0">
                          <a:latin typeface="Times New Roman" pitchFamily="18" charset="0"/>
                          <a:cs typeface="Times New Roman" pitchFamily="18" charset="0"/>
                        </a:rPr>
                        <a:t> </a:t>
                      </a:r>
                      <a:r>
                        <a:rPr lang="es-MX" dirty="0" smtClean="0">
                          <a:latin typeface="Times New Roman" pitchFamily="18" charset="0"/>
                          <a:cs typeface="Times New Roman" pitchFamily="18" charset="0"/>
                        </a:rPr>
                        <a:t>nucleares.</a:t>
                      </a:r>
                      <a:endParaRPr lang="es-MX" dirty="0">
                        <a:latin typeface="Times New Roman" pitchFamily="18" charset="0"/>
                        <a:cs typeface="Times New Roman" pitchFamily="18" charset="0"/>
                      </a:endParaRPr>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Métodos de obtención</a:t>
            </a:r>
            <a:endParaRPr lang="es-MX" dirty="0"/>
          </a:p>
        </p:txBody>
      </p:sp>
      <p:pic>
        <p:nvPicPr>
          <p:cNvPr id="21506" name="Picture 2" descr="http://www.herramientasinteligentes.com/osCommerce/images/the%20big%20bang%20theory.jpg"/>
          <p:cNvPicPr>
            <a:picLocks noChangeAspect="1" noChangeArrowheads="1"/>
          </p:cNvPicPr>
          <p:nvPr/>
        </p:nvPicPr>
        <p:blipFill>
          <a:blip r:embed="rId2" cstate="print"/>
          <a:srcRect/>
          <a:stretch>
            <a:fillRect/>
          </a:stretch>
        </p:blipFill>
        <p:spPr bwMode="auto">
          <a:xfrm>
            <a:off x="214282" y="1428736"/>
            <a:ext cx="3710007" cy="2160421"/>
          </a:xfrm>
          <a:prstGeom prst="rect">
            <a:avLst/>
          </a:prstGeom>
          <a:noFill/>
        </p:spPr>
      </p:pic>
      <p:pic>
        <p:nvPicPr>
          <p:cNvPr id="21508" name="Picture 4" descr="http://bibliotecadeinvestigaciones.files.wordpress.com/2010/07/estrellas.jpg"/>
          <p:cNvPicPr>
            <a:picLocks noChangeAspect="1" noChangeArrowheads="1"/>
          </p:cNvPicPr>
          <p:nvPr/>
        </p:nvPicPr>
        <p:blipFill>
          <a:blip r:embed="rId3" cstate="print"/>
          <a:srcRect/>
          <a:stretch>
            <a:fillRect/>
          </a:stretch>
        </p:blipFill>
        <p:spPr bwMode="auto">
          <a:xfrm>
            <a:off x="5357818" y="2285992"/>
            <a:ext cx="3452790" cy="2545200"/>
          </a:xfrm>
          <a:prstGeom prst="rect">
            <a:avLst/>
          </a:prstGeom>
          <a:noFill/>
        </p:spPr>
      </p:pic>
      <p:pic>
        <p:nvPicPr>
          <p:cNvPr id="21510" name="Picture 6" descr="http://www.panreac.es/spanish/practicas/Practicas%20Navarra099.jpg"/>
          <p:cNvPicPr>
            <a:picLocks noChangeAspect="1" noChangeArrowheads="1"/>
          </p:cNvPicPr>
          <p:nvPr/>
        </p:nvPicPr>
        <p:blipFill>
          <a:blip r:embed="rId4" cstate="print"/>
          <a:srcRect/>
          <a:stretch>
            <a:fillRect/>
          </a:stretch>
        </p:blipFill>
        <p:spPr bwMode="auto">
          <a:xfrm>
            <a:off x="214282" y="3929066"/>
            <a:ext cx="3357586" cy="271964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Reacciones</a:t>
            </a:r>
            <a:endParaRPr lang="es-MX" dirty="0"/>
          </a:p>
        </p:txBody>
      </p:sp>
      <p:sp>
        <p:nvSpPr>
          <p:cNvPr id="3" name="Content Placeholder 2"/>
          <p:cNvSpPr>
            <a:spLocks noGrp="1"/>
          </p:cNvSpPr>
          <p:nvPr>
            <p:ph idx="1"/>
          </p:nvPr>
        </p:nvSpPr>
        <p:spPr/>
        <p:txBody>
          <a:bodyPr>
            <a:normAutofit/>
          </a:bodyPr>
          <a:lstStyle/>
          <a:p>
            <a:pPr algn="just">
              <a:buNone/>
            </a:pPr>
            <a:r>
              <a:rPr lang="es-MX" dirty="0" smtClean="0">
                <a:latin typeface="Times New Roman" pitchFamily="18" charset="0"/>
                <a:cs typeface="Times New Roman" pitchFamily="18" charset="0"/>
              </a:rPr>
              <a:t>Bajo la influencia de descargas eléctricas o por bombardeo con electrones forma compuestos: </a:t>
            </a:r>
            <a:r>
              <a:rPr lang="es-ES" sz="3200" dirty="0" smtClean="0">
                <a:latin typeface="Times New Roman" pitchFamily="18" charset="0"/>
                <a:cs typeface="Times New Roman" pitchFamily="18" charset="0"/>
              </a:rPr>
              <a:t>HeNe, HgHe</a:t>
            </a:r>
            <a:r>
              <a:rPr lang="es-ES" sz="3200" baseline="-25000" dirty="0" smtClean="0">
                <a:latin typeface="Times New Roman" pitchFamily="18" charset="0"/>
                <a:cs typeface="Times New Roman" pitchFamily="18" charset="0"/>
              </a:rPr>
              <a:t>10</a:t>
            </a:r>
            <a:r>
              <a:rPr lang="es-ES" sz="3200" dirty="0" smtClean="0">
                <a:latin typeface="Times New Roman" pitchFamily="18" charset="0"/>
                <a:cs typeface="Times New Roman" pitchFamily="18" charset="0"/>
              </a:rPr>
              <a:t> y WHe</a:t>
            </a:r>
            <a:r>
              <a:rPr lang="es-ES" sz="3200" baseline="-25000" dirty="0" smtClean="0">
                <a:latin typeface="Times New Roman" pitchFamily="18" charset="0"/>
                <a:cs typeface="Times New Roman" pitchFamily="18" charset="0"/>
              </a:rPr>
              <a:t>2</a:t>
            </a:r>
            <a:r>
              <a:rPr lang="es-ES" sz="3200" dirty="0" smtClean="0">
                <a:latin typeface="Times New Roman" pitchFamily="18" charset="0"/>
                <a:cs typeface="Times New Roman" pitchFamily="18" charset="0"/>
              </a:rPr>
              <a:t>, HHeF, CsFHeO y N(CH</a:t>
            </a:r>
            <a:r>
              <a:rPr lang="es-ES" sz="3200" baseline="-25000" dirty="0" smtClean="0">
                <a:latin typeface="Times New Roman" pitchFamily="18" charset="0"/>
                <a:cs typeface="Times New Roman" pitchFamily="18" charset="0"/>
              </a:rPr>
              <a:t>3</a:t>
            </a:r>
            <a:r>
              <a:rPr lang="es-ES" sz="3200" dirty="0" smtClean="0">
                <a:latin typeface="Times New Roman" pitchFamily="18" charset="0"/>
                <a:cs typeface="Times New Roman" pitchFamily="18" charset="0"/>
              </a:rPr>
              <a:t>)4FHeO.</a:t>
            </a:r>
            <a:endParaRPr lang="es-MX"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sp>
        <p:nvSpPr>
          <p:cNvPr id="3" name="Content Placeholder 2"/>
          <p:cNvSpPr>
            <a:spLocks noGrp="1"/>
          </p:cNvSpPr>
          <p:nvPr>
            <p:ph idx="1"/>
          </p:nvPr>
        </p:nvSpPr>
        <p:spPr/>
        <p:txBody>
          <a:bodyPr/>
          <a:lstStyle/>
          <a:p>
            <a:endParaRPr lang="es-MX" dirty="0"/>
          </a:p>
        </p:txBody>
      </p:sp>
      <p:pic>
        <p:nvPicPr>
          <p:cNvPr id="4" name="Picture 4" descr="http://1.bp.blogspot.com/-4olv_OeDpTM/Tm0E0Ul6e8I/AAAAAAAAA3I/rWhp5viILOw/s1600/up-1-102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2 Marcador de contenido"/>
          <p:cNvSpPr txBox="1">
            <a:spLocks/>
          </p:cNvSpPr>
          <p:nvPr/>
        </p:nvSpPr>
        <p:spPr>
          <a:xfrm>
            <a:off x="4067944" y="980728"/>
            <a:ext cx="4701208" cy="5400600"/>
          </a:xfrm>
          <a:prstGeom prst="rect">
            <a:avLst/>
          </a:prstGeom>
        </p:spPr>
        <p:txBody>
          <a:bodyPr vert="horz" anchor="t">
            <a:normAutofit fontScale="92500"/>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MX"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Llenado de globos de observación.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MX"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Atmósfera para crecimiento de cristales de silicio y germanio y en la producción de titanio y circonio.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MX"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Aplicaciones criogénicas.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MX"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Gas inerte en soldadura de arco.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MX"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Gas de túneles de viento supersónicos.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MX"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Refrigerante en superconductividad.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MX"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Como helio líquido se utiliza en Resonancia magnética nuclear aplicada a la medicina.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E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En cromatografía de gases se usa como gas portador </a:t>
            </a:r>
            <a:r>
              <a:rPr kumimoji="0" lang="es-E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inerte.</a:t>
            </a:r>
          </a:p>
        </p:txBody>
      </p:sp>
      <p:sp>
        <p:nvSpPr>
          <p:cNvPr id="6" name="3 Rectángulo"/>
          <p:cNvSpPr/>
          <p:nvPr/>
        </p:nvSpPr>
        <p:spPr>
          <a:xfrm>
            <a:off x="2285984" y="214290"/>
            <a:ext cx="436484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Aplicaciones</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Gases Nobles</a:t>
            </a:r>
            <a:endParaRPr lang="es-MX" dirty="0"/>
          </a:p>
        </p:txBody>
      </p:sp>
      <p:sp>
        <p:nvSpPr>
          <p:cNvPr id="3" name="Content Placeholder 2"/>
          <p:cNvSpPr>
            <a:spLocks noGrp="1"/>
          </p:cNvSpPr>
          <p:nvPr>
            <p:ph idx="1"/>
          </p:nvPr>
        </p:nvSpPr>
        <p:spPr>
          <a:xfrm>
            <a:off x="457200" y="1772816"/>
            <a:ext cx="8258204" cy="2046258"/>
          </a:xfrm>
        </p:spPr>
        <p:txBody>
          <a:bodyPr>
            <a:normAutofit fontScale="77500" lnSpcReduction="20000"/>
          </a:bodyPr>
          <a:lstStyle/>
          <a:p>
            <a:r>
              <a:rPr lang="es-MX" sz="3200" dirty="0"/>
              <a:t>Son los elementos pertenecientes al grupo 18 de la tabla periódica, principalmente se caracterizan por su escasa reactividad química, lo cual se le atribuye a que sus subniveles ns y np estén completamente llenos, lo que a su vez les proporciona gran estabilidad.</a:t>
            </a:r>
          </a:p>
          <a:p>
            <a:endParaRPr lang="es-MX" dirty="0"/>
          </a:p>
        </p:txBody>
      </p:sp>
      <p:pic>
        <p:nvPicPr>
          <p:cNvPr id="4" name="Picture 3" descr="C:\Documents and Settings\JeNjEn\Escritorio\Gases Nobles tabla.gif"/>
          <p:cNvPicPr>
            <a:picLocks noChangeAspect="1" noChangeArrowheads="1"/>
          </p:cNvPicPr>
          <p:nvPr/>
        </p:nvPicPr>
        <p:blipFill>
          <a:blip r:embed="rId2" cstate="print">
            <a:lum bright="-10000" contrast="20000"/>
          </a:blip>
          <a:srcRect/>
          <a:stretch>
            <a:fillRect/>
          </a:stretch>
        </p:blipFill>
        <p:spPr bwMode="auto">
          <a:xfrm>
            <a:off x="2143108" y="3857628"/>
            <a:ext cx="5200650" cy="2790825"/>
          </a:xfrm>
          <a:prstGeom prst="rect">
            <a:avLst/>
          </a:prstGeom>
          <a:noFill/>
          <a:effectLst>
            <a:softEdge rad="63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sp>
        <p:nvSpPr>
          <p:cNvPr id="3" name="Content Placeholder 2"/>
          <p:cNvSpPr>
            <a:spLocks noGrp="1"/>
          </p:cNvSpPr>
          <p:nvPr>
            <p:ph idx="1"/>
          </p:nvPr>
        </p:nvSpPr>
        <p:spPr/>
        <p:txBody>
          <a:bodyPr/>
          <a:lstStyle/>
          <a:p>
            <a:endParaRPr lang="es-MX" dirty="0"/>
          </a:p>
        </p:txBody>
      </p:sp>
      <p:pic>
        <p:nvPicPr>
          <p:cNvPr id="4" name="Picture 2" descr="http://3.bp.blogspot.com/_BzhHzvXDO9E/SnnGGQ0-NRI/AAAAAAAAAHI/qqv3SetZc3c/s400/submarino.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2 Marcador de contenido"/>
          <p:cNvSpPr txBox="1">
            <a:spLocks/>
          </p:cNvSpPr>
          <p:nvPr/>
        </p:nvSpPr>
        <p:spPr>
          <a:xfrm>
            <a:off x="467544" y="1052736"/>
            <a:ext cx="8229600" cy="5661248"/>
          </a:xfrm>
          <a:prstGeom prst="rect">
            <a:avLst/>
          </a:prstGeom>
        </p:spPr>
        <p:txBody>
          <a:bodyPr vert="horz" anchor="t">
            <a:no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MX"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Si se inhala helio se produce un aumento correspondiente en las alturas de las frecuencias de resonancia de las cuerdas vocales.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MX"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Efectos de la exposición: Inhalación: Elevación de la voz. Mareos. Pesadez. Dolor de cabeza. Asfixia. Piel: Congelación en contacto con el líquido.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MX"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Al ser el helio casi insoluble en agua se evita la formación de burbujas gaseosas en el torrente sanguíneo (que se producen con nitrógeno, cuando, al emerger, disminuye la presión y, por tanto, la solubilidad del gas en la sangre). </a:t>
            </a:r>
            <a:endParaRPr kumimoji="0" lang="es-ES"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MX" sz="1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MX" sz="1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6" name="3 Rectángulo"/>
          <p:cNvSpPr/>
          <p:nvPr/>
        </p:nvSpPr>
        <p:spPr>
          <a:xfrm>
            <a:off x="1907704" y="57398"/>
            <a:ext cx="523015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Datos Curiosos</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sp>
        <p:nvSpPr>
          <p:cNvPr id="3" name="Content Placeholder 2"/>
          <p:cNvSpPr>
            <a:spLocks noGrp="1"/>
          </p:cNvSpPr>
          <p:nvPr>
            <p:ph idx="1"/>
          </p:nvPr>
        </p:nvSpPr>
        <p:spPr/>
        <p:txBody>
          <a:bodyPr/>
          <a:lstStyle/>
          <a:p>
            <a:endParaRPr lang="es-MX" dirty="0"/>
          </a:p>
        </p:txBody>
      </p:sp>
      <p:pic>
        <p:nvPicPr>
          <p:cNvPr id="4" name="Picture 4" descr="http://barbitecto.files.wordpress.com/2009/10/neon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Generalidades</a:t>
            </a:r>
            <a:endParaRPr lang="es-MX" dirty="0"/>
          </a:p>
        </p:txBody>
      </p:sp>
      <p:graphicFrame>
        <p:nvGraphicFramePr>
          <p:cNvPr id="4" name="Table 3"/>
          <p:cNvGraphicFramePr>
            <a:graphicFrameLocks noGrp="1"/>
          </p:cNvGraphicFramePr>
          <p:nvPr/>
        </p:nvGraphicFramePr>
        <p:xfrm>
          <a:off x="214282" y="1357298"/>
          <a:ext cx="4929222" cy="4820920"/>
        </p:xfrm>
        <a:graphic>
          <a:graphicData uri="http://schemas.openxmlformats.org/drawingml/2006/table">
            <a:tbl>
              <a:tblPr firstRow="1" bandRow="1">
                <a:tableStyleId>{69CF1AB2-1976-4502-BF36-3FF5EA218861}</a:tableStyleId>
              </a:tblPr>
              <a:tblGrid>
                <a:gridCol w="2571768"/>
                <a:gridCol w="2357454"/>
              </a:tblGrid>
              <a:tr h="370840">
                <a:tc>
                  <a:txBody>
                    <a:bodyPr/>
                    <a:lstStyle/>
                    <a:p>
                      <a:r>
                        <a:rPr lang="es-MX" sz="1400" b="0" dirty="0" smtClean="0">
                          <a:latin typeface="Times New Roman" pitchFamily="18" charset="0"/>
                          <a:cs typeface="Times New Roman" pitchFamily="18" charset="0"/>
                        </a:rPr>
                        <a:t>Número atómico </a:t>
                      </a:r>
                      <a:endParaRPr lang="es-MX" sz="1400" b="0" dirty="0">
                        <a:latin typeface="Times New Roman" pitchFamily="18" charset="0"/>
                        <a:cs typeface="Times New Roman" pitchFamily="18" charset="0"/>
                      </a:endParaRPr>
                    </a:p>
                  </a:txBody>
                  <a:tcPr/>
                </a:tc>
                <a:tc>
                  <a:txBody>
                    <a:bodyPr/>
                    <a:lstStyle/>
                    <a:p>
                      <a:r>
                        <a:rPr lang="es-MX" sz="1400" b="0" dirty="0" smtClean="0">
                          <a:latin typeface="Times New Roman" pitchFamily="18" charset="0"/>
                          <a:cs typeface="Times New Roman" pitchFamily="18" charset="0"/>
                        </a:rPr>
                        <a:t>10</a:t>
                      </a:r>
                      <a:endParaRPr lang="es-MX" sz="1400" b="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Configuración</a:t>
                      </a:r>
                      <a:r>
                        <a:rPr lang="es-MX" sz="1400" baseline="0" dirty="0" smtClean="0">
                          <a:latin typeface="Times New Roman" pitchFamily="18" charset="0"/>
                          <a:cs typeface="Times New Roman" pitchFamily="18" charset="0"/>
                        </a:rPr>
                        <a:t> electrónica</a:t>
                      </a:r>
                      <a:endParaRPr lang="es-MX" sz="1400" dirty="0">
                        <a:latin typeface="Times New Roman" pitchFamily="18" charset="0"/>
                        <a:cs typeface="Times New Roman" pitchFamily="18" charset="0"/>
                      </a:endParaRPr>
                    </a:p>
                  </a:txBody>
                  <a:tcPr/>
                </a:tc>
                <a:tc>
                  <a:txBody>
                    <a:bodyPr/>
                    <a:lstStyle/>
                    <a:p>
                      <a:r>
                        <a:rPr lang="es-ES" sz="1400" dirty="0" smtClean="0">
                          <a:latin typeface="Times New Roman" pitchFamily="18" charset="0"/>
                          <a:cs typeface="Times New Roman" pitchFamily="18" charset="0"/>
                        </a:rPr>
                        <a:t>[He] 2s</a:t>
                      </a:r>
                      <a:r>
                        <a:rPr lang="es-ES" sz="1400" baseline="30000" dirty="0" smtClean="0">
                          <a:latin typeface="Times New Roman" pitchFamily="18" charset="0"/>
                          <a:cs typeface="Times New Roman" pitchFamily="18" charset="0"/>
                        </a:rPr>
                        <a:t>2</a:t>
                      </a:r>
                      <a:r>
                        <a:rPr lang="es-ES" sz="1400" dirty="0" smtClean="0">
                          <a:latin typeface="Times New Roman" pitchFamily="18" charset="0"/>
                          <a:cs typeface="Times New Roman" pitchFamily="18" charset="0"/>
                        </a:rPr>
                        <a:t>2p</a:t>
                      </a:r>
                      <a:r>
                        <a:rPr lang="es-ES" sz="1400" baseline="30000" dirty="0" smtClean="0">
                          <a:latin typeface="Times New Roman" pitchFamily="18" charset="0"/>
                          <a:cs typeface="Times New Roman" pitchFamily="18" charset="0"/>
                        </a:rPr>
                        <a:t>6</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Masa atómica</a:t>
                      </a:r>
                      <a:endParaRPr lang="es-MX" sz="1400" dirty="0">
                        <a:latin typeface="Times New Roman" pitchFamily="18" charset="0"/>
                        <a:cs typeface="Times New Roman" pitchFamily="18" charset="0"/>
                      </a:endParaRPr>
                    </a:p>
                  </a:txBody>
                  <a:tcPr/>
                </a:tc>
                <a:tc>
                  <a:txBody>
                    <a:bodyPr/>
                    <a:lstStyle/>
                    <a:p>
                      <a:r>
                        <a:rPr lang="es-ES" sz="1400" dirty="0" smtClean="0">
                          <a:latin typeface="Times New Roman" pitchFamily="18" charset="0"/>
                          <a:cs typeface="Times New Roman" pitchFamily="18" charset="0"/>
                        </a:rPr>
                        <a:t>20.179 g/mol</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Radio atómico</a:t>
                      </a:r>
                      <a:endParaRPr lang="es-MX" sz="1400" dirty="0">
                        <a:latin typeface="Times New Roman" pitchFamily="18" charset="0"/>
                        <a:cs typeface="Times New Roman" pitchFamily="18" charset="0"/>
                      </a:endParaRPr>
                    </a:p>
                  </a:txBody>
                  <a:tcPr/>
                </a:tc>
                <a:tc>
                  <a:txBody>
                    <a:bodyPr/>
                    <a:lstStyle/>
                    <a:p>
                      <a:r>
                        <a:rPr lang="es-ES" sz="1400" dirty="0" smtClean="0">
                          <a:latin typeface="Times New Roman" pitchFamily="18" charset="0"/>
                          <a:cs typeface="Times New Roman" pitchFamily="18" charset="0"/>
                        </a:rPr>
                        <a:t>38 pm</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Calor de fusión</a:t>
                      </a:r>
                      <a:endParaRPr lang="es-MX" sz="1400" dirty="0">
                        <a:latin typeface="Times New Roman" pitchFamily="18" charset="0"/>
                        <a:cs typeface="Times New Roman" pitchFamily="18" charset="0"/>
                      </a:endParaRPr>
                    </a:p>
                  </a:txBody>
                  <a:tcPr/>
                </a:tc>
                <a:tc>
                  <a:txBody>
                    <a:bodyPr/>
                    <a:lstStyle/>
                    <a:p>
                      <a:r>
                        <a:rPr lang="es-ES" sz="1400" dirty="0" smtClean="0">
                          <a:latin typeface="Times New Roman" pitchFamily="18" charset="0"/>
                          <a:cs typeface="Times New Roman" pitchFamily="18" charset="0"/>
                        </a:rPr>
                        <a:t>0.3 kJ/mol</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Calor de vaporización</a:t>
                      </a:r>
                      <a:endParaRPr lang="es-MX" sz="1400" dirty="0">
                        <a:latin typeface="Times New Roman" pitchFamily="18" charset="0"/>
                        <a:cs typeface="Times New Roman" pitchFamily="18" charset="0"/>
                      </a:endParaRPr>
                    </a:p>
                  </a:txBody>
                  <a:tcPr/>
                </a:tc>
                <a:tc>
                  <a:txBody>
                    <a:bodyPr/>
                    <a:lstStyle/>
                    <a:p>
                      <a:r>
                        <a:rPr lang="es-ES" sz="1400" dirty="0" smtClean="0">
                          <a:latin typeface="Times New Roman" pitchFamily="18" charset="0"/>
                          <a:cs typeface="Times New Roman" pitchFamily="18" charset="0"/>
                        </a:rPr>
                        <a:t>1.7 kJ/mol</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Punto de ebullición</a:t>
                      </a:r>
                      <a:endParaRPr lang="es-MX" sz="1400" dirty="0">
                        <a:latin typeface="Times New Roman" pitchFamily="18" charset="0"/>
                        <a:cs typeface="Times New Roman" pitchFamily="18" charset="0"/>
                      </a:endParaRPr>
                    </a:p>
                  </a:txBody>
                  <a:tcPr/>
                </a:tc>
                <a:tc>
                  <a:txBody>
                    <a:bodyPr/>
                    <a:lstStyle/>
                    <a:p>
                      <a:r>
                        <a:rPr lang="es-ES" sz="1400" dirty="0" smtClean="0">
                          <a:latin typeface="Times New Roman" pitchFamily="18" charset="0"/>
                          <a:cs typeface="Times New Roman" pitchFamily="18" charset="0"/>
                        </a:rPr>
                        <a:t>27.07 K (-246,08 °C)</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Punto</a:t>
                      </a:r>
                      <a:r>
                        <a:rPr lang="es-MX" sz="1400" baseline="0" dirty="0" smtClean="0">
                          <a:latin typeface="Times New Roman" pitchFamily="18" charset="0"/>
                          <a:cs typeface="Times New Roman" pitchFamily="18" charset="0"/>
                        </a:rPr>
                        <a:t> de fusión</a:t>
                      </a:r>
                      <a:endParaRPr lang="es-MX" sz="1400" dirty="0">
                        <a:latin typeface="Times New Roman" pitchFamily="18" charset="0"/>
                        <a:cs typeface="Times New Roman" pitchFamily="18" charset="0"/>
                      </a:endParaRPr>
                    </a:p>
                  </a:txBody>
                  <a:tcPr/>
                </a:tc>
                <a:tc>
                  <a:txBody>
                    <a:bodyPr/>
                    <a:lstStyle/>
                    <a:p>
                      <a:r>
                        <a:rPr lang="es-ES" sz="1400" dirty="0" smtClean="0">
                          <a:latin typeface="Times New Roman" pitchFamily="18" charset="0"/>
                          <a:cs typeface="Times New Roman" pitchFamily="18" charset="0"/>
                        </a:rPr>
                        <a:t>24.56 K (-248,59 °C)</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Primera energía</a:t>
                      </a:r>
                      <a:r>
                        <a:rPr lang="es-MX" sz="1400" baseline="0" dirty="0" smtClean="0">
                          <a:latin typeface="Times New Roman" pitchFamily="18" charset="0"/>
                          <a:cs typeface="Times New Roman" pitchFamily="18" charset="0"/>
                        </a:rPr>
                        <a:t> de ionización</a:t>
                      </a:r>
                      <a:endParaRPr lang="es-MX" sz="1400" dirty="0">
                        <a:latin typeface="Times New Roman" pitchFamily="18" charset="0"/>
                        <a:cs typeface="Times New Roman" pitchFamily="18" charset="0"/>
                      </a:endParaRPr>
                    </a:p>
                  </a:txBody>
                  <a:tcPr/>
                </a:tc>
                <a:tc>
                  <a:txBody>
                    <a:bodyPr/>
                    <a:lstStyle/>
                    <a:p>
                      <a:r>
                        <a:rPr lang="es-ES" sz="1400" dirty="0" smtClean="0">
                          <a:latin typeface="Times New Roman" pitchFamily="18" charset="0"/>
                          <a:cs typeface="Times New Roman" pitchFamily="18" charset="0"/>
                        </a:rPr>
                        <a:t>2080.68 kJ/mol</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Segunda energía</a:t>
                      </a:r>
                      <a:r>
                        <a:rPr lang="es-MX" sz="1400" baseline="0" dirty="0" smtClean="0">
                          <a:latin typeface="Times New Roman" pitchFamily="18" charset="0"/>
                          <a:cs typeface="Times New Roman" pitchFamily="18" charset="0"/>
                        </a:rPr>
                        <a:t> de ionización</a:t>
                      </a:r>
                      <a:endParaRPr lang="es-MX" sz="1400" dirty="0">
                        <a:latin typeface="Times New Roman" pitchFamily="18" charset="0"/>
                        <a:cs typeface="Times New Roman" pitchFamily="18" charset="0"/>
                      </a:endParaRPr>
                    </a:p>
                  </a:txBody>
                  <a:tcPr/>
                </a:tc>
                <a:tc>
                  <a:txBody>
                    <a:bodyPr/>
                    <a:lstStyle/>
                    <a:p>
                      <a:r>
                        <a:rPr lang="es-ES" sz="1400" dirty="0" smtClean="0">
                          <a:latin typeface="Times New Roman" pitchFamily="18" charset="0"/>
                          <a:cs typeface="Times New Roman" pitchFamily="18" charset="0"/>
                        </a:rPr>
                        <a:t>3952.38 kJ/mol</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Tercera energía</a:t>
                      </a:r>
                      <a:r>
                        <a:rPr lang="es-MX" sz="1400" baseline="0" dirty="0" smtClean="0">
                          <a:latin typeface="Times New Roman" pitchFamily="18" charset="0"/>
                          <a:cs typeface="Times New Roman" pitchFamily="18" charset="0"/>
                        </a:rPr>
                        <a:t> de ionización</a:t>
                      </a:r>
                      <a:endParaRPr lang="es-MX" sz="1400" dirty="0">
                        <a:latin typeface="Times New Roman" pitchFamily="18" charset="0"/>
                        <a:cs typeface="Times New Roman" pitchFamily="18" charset="0"/>
                      </a:endParaRPr>
                    </a:p>
                  </a:txBody>
                  <a:tcPr/>
                </a:tc>
                <a:tc>
                  <a:txBody>
                    <a:bodyPr/>
                    <a:lstStyle/>
                    <a:p>
                      <a:r>
                        <a:rPr lang="es-ES" sz="1400" dirty="0" smtClean="0">
                          <a:latin typeface="Times New Roman" pitchFamily="18" charset="0"/>
                          <a:cs typeface="Times New Roman" pitchFamily="18" charset="0"/>
                        </a:rPr>
                        <a:t>6122.04 kJ/mol</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Densidad</a:t>
                      </a:r>
                      <a:endParaRPr lang="es-MX" sz="1400" dirty="0">
                        <a:latin typeface="Times New Roman" pitchFamily="18" charset="0"/>
                        <a:cs typeface="Times New Roman" pitchFamily="18" charset="0"/>
                      </a:endParaRPr>
                    </a:p>
                  </a:txBody>
                  <a:tcPr/>
                </a:tc>
                <a:tc>
                  <a:txBody>
                    <a:bodyPr/>
                    <a:lstStyle/>
                    <a:p>
                      <a:r>
                        <a:rPr lang="es-ES" sz="1400" dirty="0" smtClean="0">
                          <a:latin typeface="Times New Roman" pitchFamily="18" charset="0"/>
                          <a:cs typeface="Times New Roman" pitchFamily="18" charset="0"/>
                        </a:rPr>
                        <a:t>0.9002 g/L</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Estructura cristalina</a:t>
                      </a:r>
                      <a:endParaRPr lang="es-MX" sz="1400" dirty="0">
                        <a:latin typeface="Times New Roman" pitchFamily="18" charset="0"/>
                        <a:cs typeface="Times New Roman" pitchFamily="18" charset="0"/>
                      </a:endParaRPr>
                    </a:p>
                  </a:txBody>
                  <a:tcPr/>
                </a:tc>
                <a:tc>
                  <a:txBody>
                    <a:bodyPr/>
                    <a:lstStyle/>
                    <a:p>
                      <a:r>
                        <a:rPr lang="es-MX" sz="1400" dirty="0" smtClean="0">
                          <a:latin typeface="Times New Roman" pitchFamily="18" charset="0"/>
                          <a:cs typeface="Times New Roman" pitchFamily="18" charset="0"/>
                        </a:rPr>
                        <a:t>Cúbica</a:t>
                      </a:r>
                      <a:r>
                        <a:rPr lang="es-MX" sz="1400" baseline="0" dirty="0" smtClean="0">
                          <a:latin typeface="Times New Roman" pitchFamily="18" charset="0"/>
                          <a:cs typeface="Times New Roman" pitchFamily="18" charset="0"/>
                        </a:rPr>
                        <a:t> centrada en el cuerpo</a:t>
                      </a:r>
                      <a:endParaRPr lang="es-MX" sz="1400" dirty="0">
                        <a:latin typeface="Times New Roman" pitchFamily="18" charset="0"/>
                        <a:cs typeface="Times New Roman" pitchFamily="18" charset="0"/>
                      </a:endParaRPr>
                    </a:p>
                  </a:txBody>
                  <a:tcPr/>
                </a:tc>
              </a:tr>
            </a:tbl>
          </a:graphicData>
        </a:graphic>
      </p:graphicFrame>
      <p:sp>
        <p:nvSpPr>
          <p:cNvPr id="5" name="7 CuadroTexto"/>
          <p:cNvSpPr txBox="1">
            <a:spLocks noChangeArrowheads="1"/>
          </p:cNvSpPr>
          <p:nvPr/>
        </p:nvSpPr>
        <p:spPr bwMode="auto">
          <a:xfrm>
            <a:off x="5286375" y="2786058"/>
            <a:ext cx="3857625" cy="1600438"/>
          </a:xfrm>
          <a:prstGeom prst="rect">
            <a:avLst/>
          </a:prstGeom>
          <a:noFill/>
          <a:ln w="9525">
            <a:noFill/>
            <a:miter lim="800000"/>
            <a:headEnd/>
            <a:tailEnd/>
          </a:ln>
        </p:spPr>
        <p:txBody>
          <a:bodyPr>
            <a:spAutoFit/>
          </a:bodyPr>
          <a:lstStyle/>
          <a:p>
            <a:r>
              <a:rPr lang="es-ES" sz="1400" b="1" dirty="0" smtClean="0">
                <a:latin typeface="Times New Roman" pitchFamily="18" charset="0"/>
                <a:cs typeface="Times New Roman" pitchFamily="18" charset="0"/>
              </a:rPr>
              <a:t>Isótopos más estables.</a:t>
            </a:r>
          </a:p>
          <a:p>
            <a:endParaRPr lang="es-ES" sz="1400" dirty="0" smtClean="0">
              <a:latin typeface="Times New Roman" pitchFamily="18" charset="0"/>
              <a:cs typeface="Times New Roman" pitchFamily="18" charset="0"/>
            </a:endParaRPr>
          </a:p>
          <a:p>
            <a:r>
              <a:rPr lang="es-ES" sz="1400" dirty="0" smtClean="0">
                <a:latin typeface="Times New Roman" pitchFamily="18" charset="0"/>
                <a:cs typeface="Times New Roman" pitchFamily="18" charset="0"/>
              </a:rPr>
              <a:t>Isótopo    Abundancia natural         Vida media</a:t>
            </a:r>
          </a:p>
          <a:p>
            <a:r>
              <a:rPr lang="es-ES" sz="1400" baseline="30000" dirty="0" smtClean="0">
                <a:latin typeface="Times New Roman" pitchFamily="18" charset="0"/>
                <a:cs typeface="Times New Roman" pitchFamily="18" charset="0"/>
              </a:rPr>
              <a:t>  20</a:t>
            </a:r>
            <a:r>
              <a:rPr lang="es-ES" sz="1400" dirty="0" smtClean="0">
                <a:latin typeface="Times New Roman" pitchFamily="18" charset="0"/>
                <a:cs typeface="Times New Roman" pitchFamily="18" charset="0"/>
              </a:rPr>
              <a:t>Ne               90,48 %              Estable con 10 n ±</a:t>
            </a:r>
          </a:p>
          <a:p>
            <a:r>
              <a:rPr lang="es-ES" sz="1400" baseline="30000" dirty="0" smtClean="0">
                <a:latin typeface="Times New Roman" pitchFamily="18" charset="0"/>
                <a:cs typeface="Times New Roman" pitchFamily="18" charset="0"/>
              </a:rPr>
              <a:t>   21</a:t>
            </a:r>
            <a:r>
              <a:rPr lang="es-ES" sz="1400" dirty="0" smtClean="0">
                <a:latin typeface="Times New Roman" pitchFamily="18" charset="0"/>
                <a:cs typeface="Times New Roman" pitchFamily="18" charset="0"/>
              </a:rPr>
              <a:t>Ne                0,27 %               Estable con 11 n ±</a:t>
            </a:r>
          </a:p>
          <a:p>
            <a:r>
              <a:rPr lang="es-ES" sz="1400" baseline="30000" dirty="0" smtClean="0">
                <a:latin typeface="Times New Roman" pitchFamily="18" charset="0"/>
                <a:cs typeface="Times New Roman" pitchFamily="18" charset="0"/>
              </a:rPr>
              <a:t>   22</a:t>
            </a:r>
            <a:r>
              <a:rPr lang="es-ES" sz="1400" dirty="0" smtClean="0">
                <a:latin typeface="Times New Roman" pitchFamily="18" charset="0"/>
                <a:cs typeface="Times New Roman" pitchFamily="18" charset="0"/>
              </a:rPr>
              <a:t>Ne               9,25 %               Estable con 12 n ±</a:t>
            </a:r>
          </a:p>
          <a:p>
            <a:endParaRPr lang="es-ES" sz="1400" dirty="0">
              <a:latin typeface="Times New Roman" pitchFamily="18" charset="0"/>
              <a:cs typeface="Times New Roman" pitchFamily="18" charset="0"/>
            </a:endParaRPr>
          </a:p>
        </p:txBody>
      </p:sp>
      <p:pic>
        <p:nvPicPr>
          <p:cNvPr id="6" name="Picture 2" descr="http://www.aulatecnologia.com/BACHILLERATO/1_bg/APUNTES/materiales/metales/jpg/fig3.jpg"/>
          <p:cNvPicPr>
            <a:picLocks noChangeAspect="1" noChangeArrowheads="1"/>
          </p:cNvPicPr>
          <p:nvPr/>
        </p:nvPicPr>
        <p:blipFill>
          <a:blip r:embed="rId2" cstate="print"/>
          <a:srcRect/>
          <a:stretch>
            <a:fillRect/>
          </a:stretch>
        </p:blipFill>
        <p:spPr bwMode="auto">
          <a:xfrm>
            <a:off x="5500694" y="4857760"/>
            <a:ext cx="1655762" cy="1439862"/>
          </a:xfrm>
          <a:prstGeom prst="rect">
            <a:avLst/>
          </a:prstGeom>
          <a:noFill/>
          <a:ln w="9525">
            <a:noFill/>
            <a:miter lim="800000"/>
            <a:headEnd/>
            <a:tailEnd/>
          </a:ln>
        </p:spPr>
      </p:pic>
      <p:pic>
        <p:nvPicPr>
          <p:cNvPr id="7" name="Picture 7" descr="http://upload.wikimedia.org/wikipedia/commons/thumb/6/63/Sodium-hydroxide-crystal-3D-vdW.png/220px-Sodium-hydroxide-crystal-3D-vdW.png"/>
          <p:cNvPicPr>
            <a:picLocks noChangeAspect="1" noChangeArrowheads="1"/>
          </p:cNvPicPr>
          <p:nvPr/>
        </p:nvPicPr>
        <p:blipFill>
          <a:blip r:embed="rId3" cstate="print"/>
          <a:srcRect/>
          <a:stretch>
            <a:fillRect/>
          </a:stretch>
        </p:blipFill>
        <p:spPr bwMode="auto">
          <a:xfrm>
            <a:off x="5929322" y="1142984"/>
            <a:ext cx="2095500" cy="15716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Generalidades</a:t>
            </a:r>
            <a:endParaRPr lang="es-MX" dirty="0"/>
          </a:p>
        </p:txBody>
      </p:sp>
      <p:sp>
        <p:nvSpPr>
          <p:cNvPr id="4" name="3 CuadroTexto"/>
          <p:cNvSpPr txBox="1">
            <a:spLocks noChangeArrowheads="1"/>
          </p:cNvSpPr>
          <p:nvPr/>
        </p:nvSpPr>
        <p:spPr bwMode="auto">
          <a:xfrm>
            <a:off x="3779838" y="1268413"/>
            <a:ext cx="3221054" cy="1661993"/>
          </a:xfrm>
          <a:prstGeom prst="rect">
            <a:avLst/>
          </a:prstGeom>
          <a:noFill/>
          <a:ln w="9525">
            <a:noFill/>
            <a:miter lim="800000"/>
            <a:headEnd/>
            <a:tailEnd/>
          </a:ln>
        </p:spPr>
        <p:txBody>
          <a:bodyPr wrap="square">
            <a:spAutoFit/>
          </a:bodyPr>
          <a:lstStyle/>
          <a:p>
            <a:r>
              <a:rPr lang="es-ES" sz="1400" b="1" dirty="0">
                <a:latin typeface="Times New Roman" pitchFamily="18" charset="0"/>
                <a:cs typeface="Times New Roman" pitchFamily="18" charset="0"/>
              </a:rPr>
              <a:t>Abundancia.</a:t>
            </a:r>
          </a:p>
          <a:p>
            <a:r>
              <a:rPr lang="es-ES" sz="1400" dirty="0">
                <a:latin typeface="Times New Roman" pitchFamily="18" charset="0"/>
                <a:cs typeface="Times New Roman" pitchFamily="18" charset="0"/>
              </a:rPr>
              <a:t> </a:t>
            </a:r>
          </a:p>
          <a:p>
            <a:r>
              <a:rPr lang="es-ES" sz="1400" dirty="0">
                <a:latin typeface="Times New Roman" pitchFamily="18" charset="0"/>
                <a:cs typeface="Times New Roman" pitchFamily="18" charset="0"/>
              </a:rPr>
              <a:t>Universo: 1300 ppm (en peso)</a:t>
            </a:r>
          </a:p>
          <a:p>
            <a:r>
              <a:rPr lang="es-ES" sz="1400" dirty="0">
                <a:latin typeface="Times New Roman" pitchFamily="18" charset="0"/>
                <a:cs typeface="Times New Roman" pitchFamily="18" charset="0"/>
              </a:rPr>
              <a:t>Atmosfera: 14 ppm</a:t>
            </a:r>
          </a:p>
          <a:p>
            <a:r>
              <a:rPr lang="es-ES" sz="1400" dirty="0">
                <a:latin typeface="Times New Roman" pitchFamily="18" charset="0"/>
                <a:cs typeface="Times New Roman" pitchFamily="18" charset="0"/>
              </a:rPr>
              <a:t>La corteza de la Tierra: 3x10</a:t>
            </a:r>
            <a:r>
              <a:rPr lang="es-ES" sz="1400" baseline="30000" dirty="0">
                <a:latin typeface="Times New Roman" pitchFamily="18" charset="0"/>
                <a:cs typeface="Times New Roman" pitchFamily="18" charset="0"/>
              </a:rPr>
              <a:t>-3</a:t>
            </a:r>
            <a:r>
              <a:rPr lang="es-ES" sz="1400" dirty="0">
                <a:latin typeface="Times New Roman" pitchFamily="18" charset="0"/>
                <a:cs typeface="Times New Roman" pitchFamily="18" charset="0"/>
              </a:rPr>
              <a:t> ppm</a:t>
            </a:r>
            <a:br>
              <a:rPr lang="es-ES" sz="1400" dirty="0">
                <a:latin typeface="Times New Roman" pitchFamily="18" charset="0"/>
                <a:cs typeface="Times New Roman" pitchFamily="18" charset="0"/>
              </a:rPr>
            </a:br>
            <a:r>
              <a:rPr lang="es-ES" sz="1400" dirty="0">
                <a:latin typeface="Times New Roman" pitchFamily="18" charset="0"/>
                <a:cs typeface="Times New Roman" pitchFamily="18" charset="0"/>
              </a:rPr>
              <a:t>El agua de mar: 1,2x10</a:t>
            </a:r>
            <a:r>
              <a:rPr lang="es-ES" sz="1400" baseline="30000" dirty="0">
                <a:latin typeface="Times New Roman" pitchFamily="18" charset="0"/>
                <a:cs typeface="Times New Roman" pitchFamily="18" charset="0"/>
              </a:rPr>
              <a:t>-4</a:t>
            </a:r>
            <a:r>
              <a:rPr lang="es-ES" sz="1400" dirty="0">
                <a:latin typeface="Times New Roman" pitchFamily="18" charset="0"/>
                <a:cs typeface="Times New Roman" pitchFamily="18" charset="0"/>
              </a:rPr>
              <a:t> ppm</a:t>
            </a:r>
          </a:p>
          <a:p>
            <a:endParaRPr lang="es-ES" dirty="0">
              <a:latin typeface="Calibri" pitchFamily="34" charset="0"/>
            </a:endParaRPr>
          </a:p>
        </p:txBody>
      </p:sp>
      <p:pic>
        <p:nvPicPr>
          <p:cNvPr id="5" name="Picture 5" descr="http://larepublica.pe/blogs/libre-pensador/files/2012/01/via_lactea.jpg"/>
          <p:cNvPicPr>
            <a:picLocks noChangeAspect="1" noChangeArrowheads="1"/>
          </p:cNvPicPr>
          <p:nvPr/>
        </p:nvPicPr>
        <p:blipFill>
          <a:blip r:embed="rId2" cstate="print"/>
          <a:srcRect/>
          <a:stretch>
            <a:fillRect/>
          </a:stretch>
        </p:blipFill>
        <p:spPr bwMode="auto">
          <a:xfrm>
            <a:off x="5500694" y="2714620"/>
            <a:ext cx="2793208" cy="1731959"/>
          </a:xfrm>
          <a:prstGeom prst="rect">
            <a:avLst/>
          </a:prstGeom>
          <a:noFill/>
          <a:ln w="9525">
            <a:noFill/>
            <a:miter lim="800000"/>
            <a:headEnd/>
            <a:tailEnd/>
          </a:ln>
        </p:spPr>
      </p:pic>
      <p:sp>
        <p:nvSpPr>
          <p:cNvPr id="6" name="6 CuadroTexto"/>
          <p:cNvSpPr txBox="1">
            <a:spLocks noChangeArrowheads="1"/>
          </p:cNvSpPr>
          <p:nvPr/>
        </p:nvSpPr>
        <p:spPr bwMode="auto">
          <a:xfrm>
            <a:off x="4286248" y="4643446"/>
            <a:ext cx="3857652" cy="1877437"/>
          </a:xfrm>
          <a:prstGeom prst="rect">
            <a:avLst/>
          </a:prstGeom>
          <a:noFill/>
          <a:ln w="9525">
            <a:noFill/>
            <a:miter lim="800000"/>
            <a:headEnd/>
            <a:tailEnd/>
          </a:ln>
        </p:spPr>
        <p:txBody>
          <a:bodyPr wrap="square">
            <a:spAutoFit/>
          </a:bodyPr>
          <a:lstStyle/>
          <a:p>
            <a:r>
              <a:rPr lang="es-ES" sz="1400" b="1" dirty="0">
                <a:latin typeface="Times New Roman" pitchFamily="18" charset="0"/>
                <a:cs typeface="Times New Roman" pitchFamily="18" charset="0"/>
              </a:rPr>
              <a:t>Resumen de Reactividad.</a:t>
            </a:r>
          </a:p>
          <a:p>
            <a:endParaRPr lang="es-ES" sz="1400" dirty="0">
              <a:latin typeface="Times New Roman" pitchFamily="18" charset="0"/>
              <a:cs typeface="Times New Roman" pitchFamily="18" charset="0"/>
            </a:endParaRPr>
          </a:p>
          <a:p>
            <a:r>
              <a:rPr lang="es-ES" sz="1400" dirty="0">
                <a:latin typeface="Times New Roman" pitchFamily="18" charset="0"/>
                <a:cs typeface="Times New Roman" pitchFamily="18" charset="0"/>
              </a:rPr>
              <a:t>Con aire No reacciona</a:t>
            </a:r>
          </a:p>
          <a:p>
            <a:r>
              <a:rPr lang="es-ES" sz="1400" dirty="0">
                <a:latin typeface="Times New Roman" pitchFamily="18" charset="0"/>
                <a:cs typeface="Times New Roman" pitchFamily="18" charset="0"/>
              </a:rPr>
              <a:t>Con H</a:t>
            </a:r>
            <a:r>
              <a:rPr lang="es-ES" sz="1400" baseline="-25000" dirty="0">
                <a:latin typeface="Times New Roman" pitchFamily="18" charset="0"/>
                <a:cs typeface="Times New Roman" pitchFamily="18" charset="0"/>
              </a:rPr>
              <a:t>2</a:t>
            </a:r>
            <a:r>
              <a:rPr lang="es-ES" sz="1400" dirty="0">
                <a:latin typeface="Times New Roman" pitchFamily="18" charset="0"/>
                <a:cs typeface="Times New Roman" pitchFamily="18" charset="0"/>
              </a:rPr>
              <a:t>O </a:t>
            </a:r>
            <a:r>
              <a:rPr lang="es-ES" sz="1400" baseline="-25000" dirty="0">
                <a:latin typeface="Times New Roman" pitchFamily="18" charset="0"/>
                <a:cs typeface="Times New Roman" pitchFamily="18" charset="0"/>
              </a:rPr>
              <a:t>(l)</a:t>
            </a:r>
            <a:r>
              <a:rPr lang="es-ES" sz="1400" dirty="0">
                <a:latin typeface="Times New Roman" pitchFamily="18" charset="0"/>
                <a:cs typeface="Times New Roman" pitchFamily="18" charset="0"/>
              </a:rPr>
              <a:t> No reacciona</a:t>
            </a:r>
          </a:p>
          <a:p>
            <a:r>
              <a:rPr lang="es-ES" sz="1400" dirty="0">
                <a:latin typeface="Times New Roman" pitchFamily="18" charset="0"/>
                <a:cs typeface="Times New Roman" pitchFamily="18" charset="0"/>
              </a:rPr>
              <a:t>Con HCl </a:t>
            </a:r>
            <a:r>
              <a:rPr lang="es-ES" sz="1400" baseline="-25000" dirty="0">
                <a:latin typeface="Times New Roman" pitchFamily="18" charset="0"/>
                <a:cs typeface="Times New Roman" pitchFamily="18" charset="0"/>
              </a:rPr>
              <a:t>(ac)</a:t>
            </a:r>
            <a:r>
              <a:rPr lang="es-ES" sz="1400" dirty="0">
                <a:latin typeface="Times New Roman" pitchFamily="18" charset="0"/>
                <a:cs typeface="Times New Roman" pitchFamily="18" charset="0"/>
              </a:rPr>
              <a:t> 6M No reacciona</a:t>
            </a:r>
          </a:p>
          <a:p>
            <a:r>
              <a:rPr lang="es-ES" sz="1400" dirty="0">
                <a:latin typeface="Times New Roman" pitchFamily="18" charset="0"/>
                <a:cs typeface="Times New Roman" pitchFamily="18" charset="0"/>
              </a:rPr>
              <a:t>Con HNO</a:t>
            </a:r>
            <a:r>
              <a:rPr lang="es-ES" sz="1400" baseline="-25000" dirty="0">
                <a:latin typeface="Times New Roman" pitchFamily="18" charset="0"/>
                <a:cs typeface="Times New Roman" pitchFamily="18" charset="0"/>
              </a:rPr>
              <a:t>3 (ac)</a:t>
            </a:r>
            <a:r>
              <a:rPr lang="es-ES" sz="1400" dirty="0">
                <a:latin typeface="Times New Roman" pitchFamily="18" charset="0"/>
                <a:cs typeface="Times New Roman" pitchFamily="18" charset="0"/>
              </a:rPr>
              <a:t> 15M No reacciona </a:t>
            </a:r>
          </a:p>
          <a:p>
            <a:r>
              <a:rPr lang="es-ES" sz="1400" dirty="0">
                <a:latin typeface="Times New Roman" pitchFamily="18" charset="0"/>
                <a:cs typeface="Times New Roman" pitchFamily="18" charset="0"/>
              </a:rPr>
              <a:t>Con NaOH </a:t>
            </a:r>
            <a:r>
              <a:rPr lang="es-ES" sz="1400" baseline="-25000" dirty="0">
                <a:latin typeface="Times New Roman" pitchFamily="18" charset="0"/>
                <a:cs typeface="Times New Roman" pitchFamily="18" charset="0"/>
              </a:rPr>
              <a:t>(ac)</a:t>
            </a:r>
            <a:r>
              <a:rPr lang="es-ES" sz="1400" dirty="0">
                <a:latin typeface="Times New Roman" pitchFamily="18" charset="0"/>
                <a:cs typeface="Times New Roman" pitchFamily="18" charset="0"/>
              </a:rPr>
              <a:t> 6M No reacciona</a:t>
            </a:r>
          </a:p>
          <a:p>
            <a:endParaRPr lang="es-ES" dirty="0">
              <a:latin typeface="Calibri" pitchFamily="34" charset="0"/>
            </a:endParaRPr>
          </a:p>
        </p:txBody>
      </p:sp>
      <p:pic>
        <p:nvPicPr>
          <p:cNvPr id="7" name="Picture 11" descr="http://www.biografiasyvidas.com/biografia/r/fotos/ramsay.jpg"/>
          <p:cNvPicPr>
            <a:picLocks noChangeAspect="1" noChangeArrowheads="1"/>
          </p:cNvPicPr>
          <p:nvPr/>
        </p:nvPicPr>
        <p:blipFill>
          <a:blip r:embed="rId3" cstate="print"/>
          <a:srcRect/>
          <a:stretch>
            <a:fillRect/>
          </a:stretch>
        </p:blipFill>
        <p:spPr bwMode="auto">
          <a:xfrm>
            <a:off x="714347" y="1857364"/>
            <a:ext cx="2637067" cy="2500330"/>
          </a:xfrm>
          <a:prstGeom prst="rect">
            <a:avLst/>
          </a:prstGeom>
          <a:noFill/>
          <a:ln w="9525">
            <a:noFill/>
            <a:miter lim="800000"/>
            <a:headEnd/>
            <a:tailEnd/>
          </a:ln>
        </p:spPr>
      </p:pic>
      <p:sp>
        <p:nvSpPr>
          <p:cNvPr id="8" name="9 CuadroTexto"/>
          <p:cNvSpPr txBox="1">
            <a:spLocks noChangeArrowheads="1"/>
          </p:cNvSpPr>
          <p:nvPr/>
        </p:nvSpPr>
        <p:spPr bwMode="auto">
          <a:xfrm>
            <a:off x="642910" y="4429132"/>
            <a:ext cx="3786214" cy="307777"/>
          </a:xfrm>
          <a:prstGeom prst="rect">
            <a:avLst/>
          </a:prstGeom>
          <a:noFill/>
          <a:ln w="9525">
            <a:noFill/>
            <a:miter lim="800000"/>
            <a:headEnd/>
            <a:tailEnd/>
          </a:ln>
        </p:spPr>
        <p:txBody>
          <a:bodyPr wrap="square">
            <a:spAutoFit/>
          </a:bodyPr>
          <a:lstStyle/>
          <a:p>
            <a:r>
              <a:rPr lang="en-US" sz="1400" dirty="0" smtClean="0">
                <a:latin typeface="Times New Roman" pitchFamily="18" charset="0"/>
                <a:cs typeface="Times New Roman" pitchFamily="18" charset="0"/>
              </a:rPr>
              <a:t>William </a:t>
            </a:r>
            <a:r>
              <a:rPr lang="en-US" sz="1400" dirty="0">
                <a:latin typeface="Times New Roman" pitchFamily="18" charset="0"/>
                <a:cs typeface="Times New Roman" pitchFamily="18" charset="0"/>
              </a:rPr>
              <a:t>Ramsay, en 1898, Londres, Inglaterra.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3.bp.blogspot.com/-n4pEkvWFVl8/TiVcGj6p2II/AAAAAAAABdQ/ZmD8dTTczhY/s1600/Fluorescente.jpg"/>
          <p:cNvPicPr>
            <a:picLocks noChangeAspect="1" noChangeArrowheads="1"/>
          </p:cNvPicPr>
          <p:nvPr/>
        </p:nvPicPr>
        <p:blipFill>
          <a:blip r:embed="rId2" cstate="print"/>
          <a:srcRect/>
          <a:stretch>
            <a:fillRect/>
          </a:stretch>
        </p:blipFill>
        <p:spPr bwMode="auto">
          <a:xfrm>
            <a:off x="4143375" y="500063"/>
            <a:ext cx="4579938" cy="2857500"/>
          </a:xfrm>
          <a:prstGeom prst="rect">
            <a:avLst/>
          </a:prstGeom>
          <a:noFill/>
          <a:ln w="9525">
            <a:noFill/>
            <a:miter lim="800000"/>
            <a:headEnd/>
            <a:tailEnd/>
          </a:ln>
        </p:spPr>
      </p:pic>
      <p:sp>
        <p:nvSpPr>
          <p:cNvPr id="5" name="1 CuadroTexto"/>
          <p:cNvSpPr txBox="1">
            <a:spLocks noChangeArrowheads="1"/>
          </p:cNvSpPr>
          <p:nvPr/>
        </p:nvSpPr>
        <p:spPr bwMode="auto">
          <a:xfrm>
            <a:off x="214313" y="1143000"/>
            <a:ext cx="3816350" cy="1877437"/>
          </a:xfrm>
          <a:prstGeom prst="rect">
            <a:avLst/>
          </a:prstGeom>
          <a:noFill/>
          <a:ln w="9525">
            <a:noFill/>
            <a:miter lim="800000"/>
            <a:headEnd/>
            <a:tailEnd/>
          </a:ln>
        </p:spPr>
        <p:txBody>
          <a:bodyPr>
            <a:spAutoFit/>
          </a:bodyPr>
          <a:lstStyle/>
          <a:p>
            <a:r>
              <a:rPr lang="es-ES" sz="1400" dirty="0">
                <a:latin typeface="Times New Roman" pitchFamily="18" charset="0"/>
                <a:cs typeface="Times New Roman" pitchFamily="18" charset="0"/>
              </a:rPr>
              <a:t>Aún cuando el neón es inerte se ha obtenido un compuesto con flúor en el laboratorio. </a:t>
            </a:r>
          </a:p>
          <a:p>
            <a:endParaRPr lang="es-ES" sz="1400" dirty="0">
              <a:latin typeface="Times New Roman" pitchFamily="18" charset="0"/>
              <a:cs typeface="Times New Roman" pitchFamily="18" charset="0"/>
            </a:endParaRPr>
          </a:p>
          <a:p>
            <a:r>
              <a:rPr lang="es-ES" sz="1400" dirty="0">
                <a:latin typeface="Times New Roman" pitchFamily="18" charset="0"/>
                <a:cs typeface="Times New Roman" pitchFamily="18" charset="0"/>
              </a:rPr>
              <a:t>Los iones Ne</a:t>
            </a:r>
            <a:r>
              <a:rPr lang="es-ES" sz="1400" baseline="30000" dirty="0">
                <a:latin typeface="Times New Roman" pitchFamily="18" charset="0"/>
                <a:cs typeface="Times New Roman" pitchFamily="18" charset="0"/>
              </a:rPr>
              <a:t>+</a:t>
            </a:r>
            <a:r>
              <a:rPr lang="es-ES" sz="1400" dirty="0">
                <a:latin typeface="Times New Roman" pitchFamily="18" charset="0"/>
                <a:cs typeface="Times New Roman" pitchFamily="18" charset="0"/>
              </a:rPr>
              <a:t>, (NeAr)</a:t>
            </a:r>
            <a:r>
              <a:rPr lang="es-ES" sz="1400" baseline="30000" dirty="0">
                <a:latin typeface="Times New Roman" pitchFamily="18" charset="0"/>
                <a:cs typeface="Times New Roman" pitchFamily="18" charset="0"/>
              </a:rPr>
              <a:t>+</a:t>
            </a:r>
            <a:r>
              <a:rPr lang="es-ES" sz="1400" dirty="0">
                <a:latin typeface="Times New Roman" pitchFamily="18" charset="0"/>
                <a:cs typeface="Times New Roman" pitchFamily="18" charset="0"/>
              </a:rPr>
              <a:t>, (NeH)</a:t>
            </a:r>
            <a:r>
              <a:rPr lang="es-ES" sz="1400" baseline="30000" dirty="0">
                <a:latin typeface="Times New Roman" pitchFamily="18" charset="0"/>
                <a:cs typeface="Times New Roman" pitchFamily="18" charset="0"/>
              </a:rPr>
              <a:t>+</a:t>
            </a:r>
            <a:r>
              <a:rPr lang="es-ES" sz="1400" dirty="0">
                <a:latin typeface="Times New Roman" pitchFamily="18" charset="0"/>
                <a:cs typeface="Times New Roman" pitchFamily="18" charset="0"/>
              </a:rPr>
              <a:t> y (HeNe)</a:t>
            </a:r>
            <a:r>
              <a:rPr lang="es-ES" sz="1400" baseline="30000" dirty="0">
                <a:latin typeface="Times New Roman" pitchFamily="18" charset="0"/>
                <a:cs typeface="Times New Roman" pitchFamily="18" charset="0"/>
              </a:rPr>
              <a:t>+</a:t>
            </a:r>
            <a:r>
              <a:rPr lang="es-ES" sz="1400" dirty="0">
                <a:latin typeface="Times New Roman" pitchFamily="18" charset="0"/>
                <a:cs typeface="Times New Roman" pitchFamily="18" charset="0"/>
              </a:rPr>
              <a:t> han sido observados en investigaciones espectrométricas de masa y ópticos. Además, se sabe que el neón forma un hidrato inestable.</a:t>
            </a:r>
          </a:p>
          <a:p>
            <a:endParaRPr lang="es-ES" dirty="0">
              <a:latin typeface="Calibri" pitchFamily="34" charset="0"/>
            </a:endParaRPr>
          </a:p>
        </p:txBody>
      </p:sp>
      <p:pic>
        <p:nvPicPr>
          <p:cNvPr id="6" name="Picture 12" descr="File:Fluorescent light bulbs 09.JPG">
            <a:hlinkClick r:id="rId3"/>
          </p:cNvPr>
          <p:cNvPicPr>
            <a:picLocks noChangeAspect="1" noChangeArrowheads="1"/>
          </p:cNvPicPr>
          <p:nvPr/>
        </p:nvPicPr>
        <p:blipFill>
          <a:blip r:embed="rId4" cstate="print"/>
          <a:srcRect/>
          <a:stretch>
            <a:fillRect/>
          </a:stretch>
        </p:blipFill>
        <p:spPr bwMode="auto">
          <a:xfrm>
            <a:off x="857250" y="3000375"/>
            <a:ext cx="1928813" cy="2857500"/>
          </a:xfrm>
          <a:prstGeom prst="rect">
            <a:avLst/>
          </a:prstGeom>
          <a:noFill/>
          <a:ln w="9525">
            <a:noFill/>
            <a:miter lim="800000"/>
            <a:headEnd/>
            <a:tailEnd/>
          </a:ln>
        </p:spPr>
      </p:pic>
      <p:sp>
        <p:nvSpPr>
          <p:cNvPr id="7" name="2 CuadroTexto"/>
          <p:cNvSpPr txBox="1">
            <a:spLocks noChangeArrowheads="1"/>
          </p:cNvSpPr>
          <p:nvPr/>
        </p:nvSpPr>
        <p:spPr bwMode="auto">
          <a:xfrm>
            <a:off x="4000500" y="3429000"/>
            <a:ext cx="4429125" cy="1600438"/>
          </a:xfrm>
          <a:prstGeom prst="rect">
            <a:avLst/>
          </a:prstGeom>
          <a:noFill/>
          <a:ln w="9525">
            <a:noFill/>
            <a:miter lim="800000"/>
            <a:headEnd/>
            <a:tailEnd/>
          </a:ln>
        </p:spPr>
        <p:txBody>
          <a:bodyPr>
            <a:spAutoFit/>
          </a:bodyPr>
          <a:lstStyle/>
          <a:p>
            <a:pPr algn="just"/>
            <a:r>
              <a:rPr lang="es-ES" sz="1400" dirty="0">
                <a:latin typeface="Times New Roman" pitchFamily="18" charset="0"/>
                <a:cs typeface="Times New Roman" pitchFamily="18" charset="0"/>
              </a:rPr>
              <a:t>El neón es incoloro, inodoro, insípido e inerte. Su conductividad eléctrica es aproximadamente unas 75 veces superior a la del aire y produce al paso de la corriente una luz rojo-anaranjada característica. Se puede alterar la tonalidad de esta luz mezclando el gas con vapor de mercurio. </a:t>
            </a:r>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p:txBody>
      </p:sp>
      <p:pic>
        <p:nvPicPr>
          <p:cNvPr id="8" name="Picture 4" descr="http://www.lenntech.com/images/espanol/tabla-peiodica/Ne.htm11.jpg"/>
          <p:cNvPicPr>
            <a:picLocks noChangeAspect="1" noChangeArrowheads="1"/>
          </p:cNvPicPr>
          <p:nvPr/>
        </p:nvPicPr>
        <p:blipFill>
          <a:blip r:embed="rId5" cstate="print"/>
          <a:srcRect/>
          <a:stretch>
            <a:fillRect/>
          </a:stretch>
        </p:blipFill>
        <p:spPr bwMode="auto">
          <a:xfrm>
            <a:off x="5286380" y="4643446"/>
            <a:ext cx="1645774" cy="187166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76"/>
            <a:ext cx="8229600" cy="1399032"/>
          </a:xfrm>
        </p:spPr>
        <p:txBody>
          <a:bodyPr/>
          <a:lstStyle/>
          <a:p>
            <a:r>
              <a:rPr lang="es-MX" dirty="0" smtClean="0"/>
              <a:t>Aplicaciones</a:t>
            </a:r>
            <a:endParaRPr lang="es-MX" dirty="0"/>
          </a:p>
        </p:txBody>
      </p:sp>
      <p:sp>
        <p:nvSpPr>
          <p:cNvPr id="4" name="2 CuadroTexto"/>
          <p:cNvSpPr txBox="1">
            <a:spLocks noChangeArrowheads="1"/>
          </p:cNvSpPr>
          <p:nvPr/>
        </p:nvSpPr>
        <p:spPr bwMode="auto">
          <a:xfrm>
            <a:off x="357158" y="1000108"/>
            <a:ext cx="8501122" cy="3508653"/>
          </a:xfrm>
          <a:prstGeom prst="rect">
            <a:avLst/>
          </a:prstGeom>
          <a:noFill/>
          <a:ln w="9525">
            <a:noFill/>
            <a:miter lim="800000"/>
            <a:headEnd/>
            <a:tailEnd/>
          </a:ln>
        </p:spPr>
        <p:txBody>
          <a:bodyPr wrap="square">
            <a:spAutoFit/>
          </a:bodyPr>
          <a:lstStyle/>
          <a:p>
            <a:pPr algn="just"/>
            <a:r>
              <a:rPr lang="es-ES" sz="1400" dirty="0">
                <a:latin typeface="Times New Roman" pitchFamily="18" charset="0"/>
                <a:cs typeface="Times New Roman" pitchFamily="18" charset="0"/>
              </a:rPr>
              <a:t>* </a:t>
            </a:r>
            <a:r>
              <a:rPr lang="es-MX" sz="1400" dirty="0" smtClean="0">
                <a:latin typeface="Times New Roman" pitchFamily="18" charset="0"/>
                <a:cs typeface="Times New Roman" pitchFamily="18" charset="0"/>
              </a:rPr>
              <a:t>Esta luz tiene un buen poder de penetración en la niebla por lo que se usa frecuentemente para los faros de coches, barcos y aviones. </a:t>
            </a:r>
          </a:p>
          <a:p>
            <a:pPr algn="just">
              <a:buFont typeface="Arial" charset="0"/>
              <a:buChar char="•"/>
            </a:pPr>
            <a:r>
              <a:rPr lang="es-MX" sz="1400" dirty="0" smtClean="0">
                <a:latin typeface="Times New Roman" pitchFamily="18" charset="0"/>
                <a:cs typeface="Times New Roman" pitchFamily="18" charset="0"/>
              </a:rPr>
              <a:t>Se usa también en láseres de helio-neón. </a:t>
            </a:r>
          </a:p>
          <a:p>
            <a:pPr algn="just"/>
            <a:r>
              <a:rPr lang="es-MX" sz="1400" dirty="0" smtClean="0">
                <a:latin typeface="Times New Roman" pitchFamily="18" charset="0"/>
                <a:cs typeface="Times New Roman" pitchFamily="18" charset="0"/>
              </a:rPr>
              <a:t>* Los contadores Geiger llevan neón como gas de relleno.</a:t>
            </a:r>
          </a:p>
          <a:p>
            <a:pPr algn="just"/>
            <a:r>
              <a:rPr lang="es-MX" sz="1400" dirty="0" smtClean="0">
                <a:latin typeface="Times New Roman" pitchFamily="18" charset="0"/>
                <a:cs typeface="Times New Roman" pitchFamily="18" charset="0"/>
              </a:rPr>
              <a:t>* Las cámaras de centelleo, que detectan el paso de partículas nucleares, se llenan de neón. </a:t>
            </a:r>
          </a:p>
          <a:p>
            <a:pPr algn="just">
              <a:buFont typeface="Arial" charset="0"/>
              <a:buChar char="•"/>
            </a:pPr>
            <a:r>
              <a:rPr lang="es-MX" sz="1400" dirty="0" smtClean="0">
                <a:latin typeface="Times New Roman" pitchFamily="18" charset="0"/>
                <a:cs typeface="Times New Roman" pitchFamily="18" charset="0"/>
              </a:rPr>
              <a:t>Indicadores de alto voltaje.</a:t>
            </a:r>
          </a:p>
          <a:p>
            <a:pPr algn="just"/>
            <a:r>
              <a:rPr lang="es-MX" sz="1400" dirty="0" smtClean="0">
                <a:latin typeface="Times New Roman" pitchFamily="18" charset="0"/>
                <a:cs typeface="Times New Roman" pitchFamily="18" charset="0"/>
              </a:rPr>
              <a:t>* Tubos de televisión.</a:t>
            </a:r>
          </a:p>
          <a:p>
            <a:pPr algn="just"/>
            <a:r>
              <a:rPr lang="es-MX" sz="1400" dirty="0" smtClean="0">
                <a:latin typeface="Times New Roman" pitchFamily="18" charset="0"/>
                <a:cs typeface="Times New Roman" pitchFamily="18" charset="0"/>
              </a:rPr>
              <a:t>* El tono rojo-anaranjado de la luz emitida por los tubos de neón se usa profusamente para los indicadores publicitarios.</a:t>
            </a:r>
          </a:p>
          <a:p>
            <a:pPr algn="just"/>
            <a:r>
              <a:rPr lang="es-MX" sz="1400" dirty="0" smtClean="0">
                <a:latin typeface="Times New Roman" pitchFamily="18" charset="0"/>
                <a:cs typeface="Times New Roman" pitchFamily="18" charset="0"/>
              </a:rPr>
              <a:t>* El neón líquido es un refrigerante criogénico bastante económico. Tiene una capacidad de refrigeración, por unidad de volumen, 40 veces superior al helio líquido y más de tres veces que el hidrógeno líquido. </a:t>
            </a:r>
          </a:p>
          <a:p>
            <a:endParaRPr lang="en-US" sz="1200" dirty="0" smtClean="0"/>
          </a:p>
          <a:p>
            <a:pPr>
              <a:buFont typeface="Arial" charset="0"/>
              <a:buChar char="•"/>
            </a:pPr>
            <a:endParaRPr lang="en-US" sz="1200" dirty="0" smtClean="0">
              <a:latin typeface="Comic Sans MS" pitchFamily="66" charset="0"/>
            </a:endParaRPr>
          </a:p>
          <a:p>
            <a:pPr>
              <a:buFont typeface="Arial" charset="0"/>
              <a:buChar char="•"/>
            </a:pPr>
            <a:endParaRPr lang="es-ES" sz="1200" dirty="0">
              <a:latin typeface="Comic Sans MS" pitchFamily="66" charset="0"/>
            </a:endParaRPr>
          </a:p>
          <a:p>
            <a:endParaRPr lang="en-US" sz="1200" dirty="0">
              <a:latin typeface="Comic Sans MS" pitchFamily="66" charset="0"/>
            </a:endParaRPr>
          </a:p>
          <a:p>
            <a:endParaRPr lang="en-US" dirty="0"/>
          </a:p>
        </p:txBody>
      </p:sp>
      <p:pic>
        <p:nvPicPr>
          <p:cNvPr id="5" name="Picture 10" descr="http://images02.olx.com.pe/ui/11/89/56/1301093947_181018356_1-Fotos-de--FAROS-DE-AUTOS.jpg"/>
          <p:cNvPicPr>
            <a:picLocks noChangeAspect="1" noChangeArrowheads="1"/>
          </p:cNvPicPr>
          <p:nvPr/>
        </p:nvPicPr>
        <p:blipFill>
          <a:blip r:embed="rId2" cstate="print"/>
          <a:srcRect/>
          <a:stretch>
            <a:fillRect/>
          </a:stretch>
        </p:blipFill>
        <p:spPr bwMode="auto">
          <a:xfrm>
            <a:off x="6357950" y="214290"/>
            <a:ext cx="2214546" cy="812000"/>
          </a:xfrm>
          <a:prstGeom prst="rect">
            <a:avLst/>
          </a:prstGeom>
          <a:noFill/>
          <a:ln w="9525">
            <a:noFill/>
            <a:miter lim="800000"/>
            <a:headEnd/>
            <a:tailEnd/>
          </a:ln>
        </p:spPr>
      </p:pic>
      <p:pic>
        <p:nvPicPr>
          <p:cNvPr id="6" name="Picture 9" descr="http://img.diytrade.com/cdimg/306445/1066173/0/1210164751/heineken_rolling_rock_neon_SIGN.jpg"/>
          <p:cNvPicPr>
            <a:picLocks noChangeAspect="1" noChangeArrowheads="1"/>
          </p:cNvPicPr>
          <p:nvPr/>
        </p:nvPicPr>
        <p:blipFill>
          <a:blip r:embed="rId3" cstate="print"/>
          <a:srcRect/>
          <a:stretch>
            <a:fillRect/>
          </a:stretch>
        </p:blipFill>
        <p:spPr bwMode="auto">
          <a:xfrm>
            <a:off x="323528" y="4293096"/>
            <a:ext cx="2357438" cy="1123950"/>
          </a:xfrm>
          <a:prstGeom prst="rect">
            <a:avLst/>
          </a:prstGeom>
          <a:noFill/>
          <a:ln w="9525">
            <a:noFill/>
            <a:miter lim="800000"/>
            <a:headEnd/>
            <a:tailEnd/>
          </a:ln>
        </p:spPr>
      </p:pic>
      <p:pic>
        <p:nvPicPr>
          <p:cNvPr id="7" name="Picture 8" descr="http://ua.all.biz/img/ua/catalog/1096401.jpeg"/>
          <p:cNvPicPr>
            <a:picLocks noChangeAspect="1" noChangeArrowheads="1"/>
          </p:cNvPicPr>
          <p:nvPr/>
        </p:nvPicPr>
        <p:blipFill>
          <a:blip r:embed="rId4" cstate="print"/>
          <a:srcRect/>
          <a:stretch>
            <a:fillRect/>
          </a:stretch>
        </p:blipFill>
        <p:spPr bwMode="auto">
          <a:xfrm>
            <a:off x="6804248" y="4797152"/>
            <a:ext cx="1857375" cy="1643063"/>
          </a:xfrm>
          <a:prstGeom prst="rect">
            <a:avLst/>
          </a:prstGeom>
          <a:noFill/>
          <a:ln w="9525">
            <a:noFill/>
            <a:miter lim="800000"/>
            <a:headEnd/>
            <a:tailEnd/>
          </a:ln>
        </p:spPr>
      </p:pic>
      <p:pic>
        <p:nvPicPr>
          <p:cNvPr id="10" name="Picture 8" descr="http://www.yb-valve.com/UploadFiles/2011829211252827.jpg"/>
          <p:cNvPicPr>
            <a:picLocks noChangeAspect="1" noChangeArrowheads="1"/>
          </p:cNvPicPr>
          <p:nvPr/>
        </p:nvPicPr>
        <p:blipFill>
          <a:blip r:embed="rId5" cstate="print"/>
          <a:srcRect/>
          <a:stretch>
            <a:fillRect/>
          </a:stretch>
        </p:blipFill>
        <p:spPr bwMode="auto">
          <a:xfrm>
            <a:off x="3347864" y="3933056"/>
            <a:ext cx="2865437" cy="197326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Curiosidades</a:t>
            </a:r>
            <a:endParaRPr lang="es-MX" dirty="0"/>
          </a:p>
        </p:txBody>
      </p:sp>
      <p:sp>
        <p:nvSpPr>
          <p:cNvPr id="4" name="2 CuadroTexto"/>
          <p:cNvSpPr txBox="1">
            <a:spLocks noChangeArrowheads="1"/>
          </p:cNvSpPr>
          <p:nvPr/>
        </p:nvSpPr>
        <p:spPr bwMode="auto">
          <a:xfrm>
            <a:off x="500063" y="1357313"/>
            <a:ext cx="6143625" cy="2154436"/>
          </a:xfrm>
          <a:prstGeom prst="rect">
            <a:avLst/>
          </a:prstGeom>
          <a:noFill/>
          <a:ln w="9525">
            <a:noFill/>
            <a:miter lim="800000"/>
            <a:headEnd/>
            <a:tailEnd/>
          </a:ln>
        </p:spPr>
        <p:txBody>
          <a:bodyPr>
            <a:spAutoFit/>
          </a:bodyPr>
          <a:lstStyle/>
          <a:p>
            <a:r>
              <a:rPr lang="es-ES" dirty="0"/>
              <a:t> </a:t>
            </a:r>
            <a:endParaRPr lang="es-MX" dirty="0" smtClean="0"/>
          </a:p>
          <a:p>
            <a:r>
              <a:rPr lang="es-MX" sz="1400" dirty="0" smtClean="0">
                <a:latin typeface="Times New Roman" pitchFamily="18" charset="0"/>
                <a:cs typeface="Times New Roman" pitchFamily="18" charset="0"/>
              </a:rPr>
              <a:t>* Origen del nombre: De la palabra griega "</a:t>
            </a:r>
            <a:r>
              <a:rPr lang="es-MX" sz="1400" i="1" dirty="0" smtClean="0">
                <a:latin typeface="Times New Roman" pitchFamily="18" charset="0"/>
                <a:cs typeface="Times New Roman" pitchFamily="18" charset="0"/>
              </a:rPr>
              <a:t>neon</a:t>
            </a:r>
            <a:r>
              <a:rPr lang="es-MX" sz="1400" dirty="0" smtClean="0">
                <a:latin typeface="Times New Roman" pitchFamily="18" charset="0"/>
                <a:cs typeface="Times New Roman" pitchFamily="18" charset="0"/>
              </a:rPr>
              <a:t>" que significa "</a:t>
            </a:r>
            <a:r>
              <a:rPr lang="es-MX" sz="1400" i="1" dirty="0" smtClean="0">
                <a:latin typeface="Times New Roman" pitchFamily="18" charset="0"/>
                <a:cs typeface="Times New Roman" pitchFamily="18" charset="0"/>
              </a:rPr>
              <a:t>nuevo</a:t>
            </a:r>
            <a:r>
              <a:rPr lang="es-MX" sz="1400" dirty="0" smtClean="0">
                <a:latin typeface="Times New Roman" pitchFamily="18" charset="0"/>
                <a:cs typeface="Times New Roman" pitchFamily="18" charset="0"/>
              </a:rPr>
              <a:t>".</a:t>
            </a:r>
          </a:p>
          <a:p>
            <a:endParaRPr lang="es-MX" sz="1400" dirty="0" smtClean="0">
              <a:latin typeface="Times New Roman" pitchFamily="18" charset="0"/>
              <a:cs typeface="Times New Roman" pitchFamily="18" charset="0"/>
            </a:endParaRPr>
          </a:p>
          <a:p>
            <a:r>
              <a:rPr lang="es-MX" sz="1400" dirty="0" smtClean="0">
                <a:latin typeface="Times New Roman" pitchFamily="18" charset="0"/>
                <a:cs typeface="Times New Roman" pitchFamily="18" charset="0"/>
              </a:rPr>
              <a:t>* En 1912 se instaló el primer anuncio de neón en una barbería de Montmartre (París), y desde entonces se difundió por todo el mundo, especialmente para uso comercial y publicitario. </a:t>
            </a:r>
          </a:p>
          <a:p>
            <a:endParaRPr lang="es-MX" sz="1400" dirty="0" smtClean="0">
              <a:latin typeface="Times New Roman" pitchFamily="18" charset="0"/>
              <a:cs typeface="Times New Roman" pitchFamily="18" charset="0"/>
            </a:endParaRPr>
          </a:p>
          <a:p>
            <a:r>
              <a:rPr lang="es-MX" sz="1400" dirty="0" smtClean="0">
                <a:latin typeface="Times New Roman" pitchFamily="18" charset="0"/>
                <a:cs typeface="Times New Roman" pitchFamily="18" charset="0"/>
              </a:rPr>
              <a:t>* Primer elemento no radiactivo con tres isótopos observado por J.J. Thomson.</a:t>
            </a:r>
          </a:p>
          <a:p>
            <a:endParaRPr lang="en-US" dirty="0"/>
          </a:p>
        </p:txBody>
      </p:sp>
      <p:pic>
        <p:nvPicPr>
          <p:cNvPr id="5" name="Picture 13" descr="http://3.bp.blogspot.com/_7Eij2SaWVuk/TUT78jmq1FI/AAAAAAAADt8/bwdmmn-Q-D8/s1600/Imagen+Hipotermia+caricatura.JPG"/>
          <p:cNvPicPr>
            <a:picLocks noChangeAspect="1" noChangeArrowheads="1"/>
          </p:cNvPicPr>
          <p:nvPr/>
        </p:nvPicPr>
        <p:blipFill>
          <a:blip r:embed="rId2" cstate="print"/>
          <a:srcRect/>
          <a:stretch>
            <a:fillRect/>
          </a:stretch>
        </p:blipFill>
        <p:spPr bwMode="auto">
          <a:xfrm>
            <a:off x="6500813" y="1285875"/>
            <a:ext cx="2071687" cy="1871663"/>
          </a:xfrm>
          <a:prstGeom prst="rect">
            <a:avLst/>
          </a:prstGeom>
          <a:noFill/>
          <a:ln w="9525">
            <a:noFill/>
            <a:miter lim="800000"/>
            <a:headEnd/>
            <a:tailEnd/>
          </a:ln>
        </p:spPr>
      </p:pic>
      <p:pic>
        <p:nvPicPr>
          <p:cNvPr id="6" name="Picture 15" descr="http://upload.wikimedia.org/wikipedia/commons/thumb/c/c1/J.J_Thomson.jpg/200px-J.J_Thomson.jpg"/>
          <p:cNvPicPr>
            <a:picLocks noChangeAspect="1" noChangeArrowheads="1"/>
          </p:cNvPicPr>
          <p:nvPr/>
        </p:nvPicPr>
        <p:blipFill>
          <a:blip r:embed="rId3" cstate="print"/>
          <a:srcRect/>
          <a:stretch>
            <a:fillRect/>
          </a:stretch>
        </p:blipFill>
        <p:spPr bwMode="auto">
          <a:xfrm>
            <a:off x="357188" y="3357563"/>
            <a:ext cx="1428750" cy="2338387"/>
          </a:xfrm>
          <a:prstGeom prst="rect">
            <a:avLst/>
          </a:prstGeom>
          <a:noFill/>
          <a:ln w="9525">
            <a:noFill/>
            <a:miter lim="800000"/>
            <a:headEnd/>
            <a:tailEnd/>
          </a:ln>
        </p:spPr>
      </p:pic>
      <p:pic>
        <p:nvPicPr>
          <p:cNvPr id="7" name="Picture 11" descr="http://2.bp.blogspot.com/_iFdDKM3JnWQ/TSXzVc7jtHI/AAAAAAAAAmM/NwB8iF-NL64/s1600/hst_wolf-rayet_124+hst.jpg"/>
          <p:cNvPicPr>
            <a:picLocks noChangeAspect="1" noChangeArrowheads="1"/>
          </p:cNvPicPr>
          <p:nvPr/>
        </p:nvPicPr>
        <p:blipFill>
          <a:blip r:embed="rId4" cstate="print"/>
          <a:srcRect/>
          <a:stretch>
            <a:fillRect/>
          </a:stretch>
        </p:blipFill>
        <p:spPr bwMode="auto">
          <a:xfrm>
            <a:off x="3214678" y="3214686"/>
            <a:ext cx="2071687" cy="1428750"/>
          </a:xfrm>
          <a:prstGeom prst="rect">
            <a:avLst/>
          </a:prstGeom>
          <a:noFill/>
          <a:ln w="9525">
            <a:noFill/>
            <a:miter lim="800000"/>
            <a:headEnd/>
            <a:tailEnd/>
          </a:ln>
        </p:spPr>
      </p:pic>
      <p:pic>
        <p:nvPicPr>
          <p:cNvPr id="8" name="Picture 7" descr="http://www.astroparatodos.es/astro1/typo3temp/pics/93ba46152c.jpg"/>
          <p:cNvPicPr>
            <a:picLocks noChangeAspect="1" noChangeArrowheads="1"/>
          </p:cNvPicPr>
          <p:nvPr/>
        </p:nvPicPr>
        <p:blipFill>
          <a:blip r:embed="rId5" cstate="print"/>
          <a:srcRect/>
          <a:stretch>
            <a:fillRect/>
          </a:stretch>
        </p:blipFill>
        <p:spPr bwMode="auto">
          <a:xfrm>
            <a:off x="6715125" y="3357563"/>
            <a:ext cx="1500188" cy="1214437"/>
          </a:xfrm>
          <a:prstGeom prst="rect">
            <a:avLst/>
          </a:prstGeom>
          <a:noFill/>
          <a:ln w="9525">
            <a:noFill/>
            <a:miter lim="800000"/>
            <a:headEnd/>
            <a:tailEnd/>
          </a:ln>
        </p:spPr>
      </p:pic>
      <p:sp>
        <p:nvSpPr>
          <p:cNvPr id="9" name="4 CuadroTexto"/>
          <p:cNvSpPr txBox="1">
            <a:spLocks noChangeArrowheads="1"/>
          </p:cNvSpPr>
          <p:nvPr/>
        </p:nvSpPr>
        <p:spPr bwMode="auto">
          <a:xfrm>
            <a:off x="1928813" y="4643438"/>
            <a:ext cx="6643687" cy="1785104"/>
          </a:xfrm>
          <a:prstGeom prst="rect">
            <a:avLst/>
          </a:prstGeom>
          <a:noFill/>
          <a:ln w="9525">
            <a:noFill/>
            <a:miter lim="800000"/>
            <a:headEnd/>
            <a:tailEnd/>
          </a:ln>
        </p:spPr>
        <p:txBody>
          <a:bodyPr>
            <a:spAutoFit/>
          </a:bodyPr>
          <a:lstStyle/>
          <a:p>
            <a:r>
              <a:rPr lang="es-MX" sz="1400" dirty="0">
                <a:latin typeface="Times New Roman" pitchFamily="18" charset="0"/>
                <a:cs typeface="Times New Roman" pitchFamily="18" charset="0"/>
              </a:rPr>
              <a:t>* Este gas en estado líquido si entra en contacto con la persona produce congelación .</a:t>
            </a:r>
          </a:p>
          <a:p>
            <a:endParaRPr lang="es-MX" sz="1400" dirty="0">
              <a:latin typeface="Times New Roman" pitchFamily="18" charset="0"/>
              <a:cs typeface="Times New Roman" pitchFamily="18" charset="0"/>
            </a:endParaRPr>
          </a:p>
          <a:p>
            <a:r>
              <a:rPr lang="es-MX" sz="1400" dirty="0">
                <a:latin typeface="Times New Roman" pitchFamily="18" charset="0"/>
                <a:cs typeface="Times New Roman" pitchFamily="18" charset="0"/>
              </a:rPr>
              <a:t>* Esta clasificado como asfixiante simple. La inhalación en concentraciones excesivas puede causar mareos, nauseas, vómitos, perdida de conciencia y muerte.</a:t>
            </a:r>
          </a:p>
          <a:p>
            <a:endParaRPr lang="es-MX" sz="1400" dirty="0">
              <a:latin typeface="Times New Roman" pitchFamily="18" charset="0"/>
              <a:cs typeface="Times New Roman" pitchFamily="18" charset="0"/>
            </a:endParaRPr>
          </a:p>
          <a:p>
            <a:r>
              <a:rPr lang="es-MX" sz="1400" dirty="0">
                <a:latin typeface="Times New Roman" pitchFamily="18" charset="0"/>
                <a:cs typeface="Times New Roman" pitchFamily="18" charset="0"/>
              </a:rPr>
              <a:t>* Se sabe que el neón se sintetiza en estrellas masivas durante las ultimas etapas de estas como gigantes o supergigantes rojas o a veces estrellas Wolf-Rayet. </a:t>
            </a:r>
          </a:p>
          <a:p>
            <a:endParaRPr lang="es-MX" sz="1200" dirty="0">
              <a:latin typeface="Comic Sans MS" pitchFamily="66"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descr="ANd9GcRnpQSpBtHLjTKoH5HU3SVehB8dfOL-vbDEw0ebVgPtRwfLCOROpQ"/>
          <p:cNvPicPr>
            <a:picLocks noChangeAspect="1" noChangeArrowheads="1"/>
          </p:cNvPicPr>
          <p:nvPr/>
        </p:nvPicPr>
        <p:blipFill>
          <a:blip r:embed="rId2" cstate="print"/>
          <a:srcRect/>
          <a:stretch>
            <a:fillRect/>
          </a:stretch>
        </p:blipFill>
        <p:spPr bwMode="auto">
          <a:xfrm>
            <a:off x="611188" y="981075"/>
            <a:ext cx="4824412" cy="5051425"/>
          </a:xfrm>
          <a:prstGeom prst="rect">
            <a:avLst/>
          </a:prstGeom>
          <a:noFill/>
        </p:spPr>
      </p:pic>
      <p:pic>
        <p:nvPicPr>
          <p:cNvPr id="5" name="Picture 15" descr="ANd9GcRf2sN1-ni0FZdZuzUnjOaKWVWc-r5uPlQrueSoU9ahujYht4MImw"/>
          <p:cNvPicPr>
            <a:picLocks noChangeAspect="1" noChangeArrowheads="1"/>
          </p:cNvPicPr>
          <p:nvPr/>
        </p:nvPicPr>
        <p:blipFill>
          <a:blip r:embed="rId3" cstate="print"/>
          <a:srcRect/>
          <a:stretch>
            <a:fillRect/>
          </a:stretch>
        </p:blipFill>
        <p:spPr bwMode="auto">
          <a:xfrm>
            <a:off x="5508625" y="1916113"/>
            <a:ext cx="2722563" cy="3289300"/>
          </a:xfrm>
          <a:prstGeom prst="rect">
            <a:avLst/>
          </a:prstGeom>
          <a:noFill/>
        </p:spPr>
      </p:pic>
      <p:sp>
        <p:nvSpPr>
          <p:cNvPr id="6" name="TextBox 5"/>
          <p:cNvSpPr txBox="1"/>
          <p:nvPr/>
        </p:nvSpPr>
        <p:spPr>
          <a:xfrm>
            <a:off x="5572132" y="500042"/>
            <a:ext cx="3000396" cy="1015663"/>
          </a:xfrm>
          <a:prstGeom prst="rect">
            <a:avLst/>
          </a:prstGeom>
          <a:noFill/>
        </p:spPr>
        <p:txBody>
          <a:bodyPr wrap="square" rtlCol="0">
            <a:spAutoFit/>
          </a:bodyPr>
          <a:lstStyle/>
          <a:p>
            <a:r>
              <a:rPr lang="es-MX" sz="6000" dirty="0" smtClean="0">
                <a:solidFill>
                  <a:schemeClr val="accent1"/>
                </a:solidFill>
                <a:effectLst>
                  <a:outerShdw blurRad="38100" dist="38100" dir="2700000" algn="tl">
                    <a:srgbClr val="000000">
                      <a:alpha val="43137"/>
                    </a:srgbClr>
                  </a:outerShdw>
                </a:effectLst>
              </a:rPr>
              <a:t>Argón</a:t>
            </a:r>
            <a:endParaRPr lang="es-MX" sz="6000" dirty="0">
              <a:solidFill>
                <a:schemeClr val="accent1"/>
              </a:solidFill>
              <a:effectLst>
                <a:outerShdw blurRad="38100" dist="38100" dir="2700000" algn="tl">
                  <a:srgbClr val="000000">
                    <a:alpha val="43137"/>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388475"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2" cstate="print"/>
          <a:srcRect/>
          <a:stretch>
            <a:fillRect/>
          </a:stretch>
        </p:blipFill>
        <p:spPr bwMode="auto">
          <a:xfrm>
            <a:off x="3071802" y="5286388"/>
            <a:ext cx="2476500" cy="1209675"/>
          </a:xfrm>
          <a:prstGeom prst="rect">
            <a:avLst/>
          </a:prstGeom>
          <a:noFill/>
          <a:ln w="9525">
            <a:noFill/>
            <a:miter lim="800000"/>
            <a:headEnd/>
            <a:tailEnd/>
          </a:ln>
        </p:spPr>
      </p:pic>
      <p:cxnSp>
        <p:nvCxnSpPr>
          <p:cNvPr id="4" name="11 Conector recto de flecha"/>
          <p:cNvCxnSpPr/>
          <p:nvPr/>
        </p:nvCxnSpPr>
        <p:spPr>
          <a:xfrm>
            <a:off x="7092950" y="1196975"/>
            <a:ext cx="1588" cy="436563"/>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pic>
        <p:nvPicPr>
          <p:cNvPr id="5" name="Picture 8"/>
          <p:cNvPicPr>
            <a:picLocks noChangeAspect="1" noChangeArrowheads="1"/>
          </p:cNvPicPr>
          <p:nvPr/>
        </p:nvPicPr>
        <p:blipFill>
          <a:blip r:embed="rId3" cstate="print"/>
          <a:srcRect/>
          <a:stretch>
            <a:fillRect/>
          </a:stretch>
        </p:blipFill>
        <p:spPr bwMode="auto">
          <a:xfrm>
            <a:off x="5651500" y="1412875"/>
            <a:ext cx="479425" cy="1290638"/>
          </a:xfrm>
          <a:prstGeom prst="rect">
            <a:avLst/>
          </a:prstGeom>
          <a:noFill/>
          <a:ln w="9525">
            <a:noFill/>
            <a:miter lim="800000"/>
            <a:headEnd/>
            <a:tailEnd/>
          </a:ln>
        </p:spPr>
      </p:pic>
      <p:sp>
        <p:nvSpPr>
          <p:cNvPr id="6" name="14 CuadroTexto"/>
          <p:cNvSpPr txBox="1">
            <a:spLocks noChangeArrowheads="1"/>
          </p:cNvSpPr>
          <p:nvPr/>
        </p:nvSpPr>
        <p:spPr bwMode="auto">
          <a:xfrm>
            <a:off x="3203575" y="2852738"/>
            <a:ext cx="1846263" cy="457200"/>
          </a:xfrm>
          <a:prstGeom prst="rect">
            <a:avLst/>
          </a:prstGeom>
          <a:noFill/>
          <a:ln w="9525">
            <a:noFill/>
            <a:miter lim="800000"/>
            <a:headEnd/>
            <a:tailEnd/>
          </a:ln>
        </p:spPr>
        <p:txBody>
          <a:bodyPr>
            <a:spAutoFit/>
          </a:bodyPr>
          <a:lstStyle/>
          <a:p>
            <a:r>
              <a:rPr lang="es-MX" sz="1200" b="1" dirty="0">
                <a:latin typeface="Times New Roman" pitchFamily="18" charset="0"/>
                <a:cs typeface="Times New Roman" pitchFamily="18" charset="0"/>
              </a:rPr>
              <a:t>Cúbica centrada en las caras</a:t>
            </a:r>
          </a:p>
        </p:txBody>
      </p:sp>
      <p:sp>
        <p:nvSpPr>
          <p:cNvPr id="7" name="2047 CuadroTexto"/>
          <p:cNvSpPr txBox="1">
            <a:spLocks noChangeArrowheads="1"/>
          </p:cNvSpPr>
          <p:nvPr/>
        </p:nvSpPr>
        <p:spPr bwMode="auto">
          <a:xfrm>
            <a:off x="3195638" y="588963"/>
            <a:ext cx="1952625" cy="307975"/>
          </a:xfrm>
          <a:prstGeom prst="rect">
            <a:avLst/>
          </a:prstGeom>
          <a:noFill/>
          <a:ln w="9525">
            <a:noFill/>
            <a:miter lim="800000"/>
            <a:headEnd/>
            <a:tailEnd/>
          </a:ln>
        </p:spPr>
        <p:txBody>
          <a:bodyPr>
            <a:spAutoFit/>
          </a:bodyPr>
          <a:lstStyle/>
          <a:p>
            <a:r>
              <a:rPr lang="es-MX" sz="1400" dirty="0">
                <a:latin typeface="Times New Roman" pitchFamily="18" charset="0"/>
                <a:cs typeface="Times New Roman" pitchFamily="18" charset="0"/>
              </a:rPr>
              <a:t>Estructura cristalina: </a:t>
            </a:r>
          </a:p>
        </p:txBody>
      </p:sp>
      <p:sp>
        <p:nvSpPr>
          <p:cNvPr id="8" name="1 CuadroTexto"/>
          <p:cNvSpPr txBox="1">
            <a:spLocks noChangeArrowheads="1"/>
          </p:cNvSpPr>
          <p:nvPr/>
        </p:nvSpPr>
        <p:spPr bwMode="auto">
          <a:xfrm>
            <a:off x="3428992" y="5429264"/>
            <a:ext cx="1189038" cy="923330"/>
          </a:xfrm>
          <a:prstGeom prst="rect">
            <a:avLst/>
          </a:prstGeom>
          <a:noFill/>
          <a:ln w="9525">
            <a:noFill/>
            <a:miter lim="800000"/>
            <a:headEnd/>
            <a:tailEnd/>
          </a:ln>
        </p:spPr>
        <p:txBody>
          <a:bodyPr>
            <a:spAutoFit/>
          </a:bodyPr>
          <a:lstStyle/>
          <a:p>
            <a:r>
              <a:rPr lang="es-MX" dirty="0">
                <a:solidFill>
                  <a:schemeClr val="bg1"/>
                </a:solidFill>
                <a:latin typeface="Gill Sans MT"/>
              </a:rPr>
              <a:t>Incoloro</a:t>
            </a:r>
          </a:p>
          <a:p>
            <a:r>
              <a:rPr lang="es-MX" dirty="0" smtClean="0">
                <a:solidFill>
                  <a:schemeClr val="bg1"/>
                </a:solidFill>
                <a:latin typeface="Gill Sans MT"/>
              </a:rPr>
              <a:t>Inodoro</a:t>
            </a:r>
          </a:p>
          <a:p>
            <a:r>
              <a:rPr lang="es-MX" dirty="0" smtClean="0">
                <a:solidFill>
                  <a:schemeClr val="bg1"/>
                </a:solidFill>
                <a:latin typeface="Gill Sans MT"/>
              </a:rPr>
              <a:t>Insípido</a:t>
            </a:r>
            <a:endParaRPr lang="es-MX" dirty="0">
              <a:solidFill>
                <a:schemeClr val="bg1"/>
              </a:solidFill>
              <a:latin typeface="Gill Sans MT"/>
            </a:endParaRPr>
          </a:p>
        </p:txBody>
      </p:sp>
      <p:sp>
        <p:nvSpPr>
          <p:cNvPr id="9" name="7 CuadroTexto"/>
          <p:cNvSpPr txBox="1">
            <a:spLocks noChangeArrowheads="1"/>
          </p:cNvSpPr>
          <p:nvPr/>
        </p:nvSpPr>
        <p:spPr bwMode="auto">
          <a:xfrm>
            <a:off x="3995738" y="3716338"/>
            <a:ext cx="1365250" cy="368300"/>
          </a:xfrm>
          <a:prstGeom prst="rect">
            <a:avLst/>
          </a:prstGeom>
          <a:noFill/>
          <a:ln w="9525">
            <a:noFill/>
            <a:miter lim="800000"/>
            <a:headEnd/>
            <a:tailEnd/>
          </a:ln>
        </p:spPr>
        <p:txBody>
          <a:bodyPr>
            <a:spAutoFit/>
          </a:bodyPr>
          <a:lstStyle/>
          <a:p>
            <a:r>
              <a:rPr lang="es-MX" b="1" dirty="0">
                <a:latin typeface="Times New Roman" pitchFamily="18" charset="0"/>
                <a:cs typeface="Times New Roman" pitchFamily="18" charset="0"/>
              </a:rPr>
              <a:t>Gas noble</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94423" y="5078413"/>
            <a:ext cx="993775" cy="1096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cstate="print"/>
          <a:srcRect/>
          <a:stretch>
            <a:fillRect/>
          </a:stretch>
        </p:blipFill>
        <p:spPr bwMode="auto">
          <a:xfrm>
            <a:off x="3059113" y="3429000"/>
            <a:ext cx="935037" cy="931863"/>
          </a:xfrm>
          <a:prstGeom prst="rect">
            <a:avLst/>
          </a:prstGeom>
          <a:noFill/>
          <a:ln w="9525">
            <a:noFill/>
            <a:miter lim="800000"/>
            <a:headEnd/>
            <a:tailEnd/>
          </a:ln>
        </p:spPr>
      </p:pic>
      <p:pic>
        <p:nvPicPr>
          <p:cNvPr id="12" name="Picture 22" descr="cúbica centrada en las caras"/>
          <p:cNvPicPr>
            <a:picLocks noChangeAspect="1" noChangeArrowheads="1"/>
          </p:cNvPicPr>
          <p:nvPr/>
        </p:nvPicPr>
        <p:blipFill>
          <a:blip r:embed="rId6" cstate="print"/>
          <a:srcRect/>
          <a:stretch>
            <a:fillRect/>
          </a:stretch>
        </p:blipFill>
        <p:spPr bwMode="auto">
          <a:xfrm>
            <a:off x="2916238" y="1052513"/>
            <a:ext cx="2663825" cy="1752600"/>
          </a:xfrm>
          <a:prstGeom prst="rect">
            <a:avLst/>
          </a:prstGeom>
          <a:noFill/>
        </p:spPr>
      </p:pic>
      <p:sp>
        <p:nvSpPr>
          <p:cNvPr id="13" name="13 CuadroTexto"/>
          <p:cNvSpPr txBox="1"/>
          <p:nvPr/>
        </p:nvSpPr>
        <p:spPr>
          <a:xfrm>
            <a:off x="6156325" y="1557338"/>
            <a:ext cx="2232025" cy="1384995"/>
          </a:xfrm>
          <a:prstGeom prst="rect">
            <a:avLst/>
          </a:prstGeom>
          <a:noFill/>
        </p:spPr>
        <p:txBody>
          <a:bodyPr>
            <a:spAutoFit/>
          </a:bodyPr>
          <a:lstStyle/>
          <a:p>
            <a:pPr fontAlgn="auto">
              <a:spcBef>
                <a:spcPts val="0"/>
              </a:spcBef>
              <a:spcAft>
                <a:spcPts val="0"/>
              </a:spcAft>
              <a:defRPr/>
            </a:pPr>
            <a:r>
              <a:rPr lang="es-MX" sz="1200" dirty="0">
                <a:solidFill>
                  <a:schemeClr val="tx1">
                    <a:lumMod val="95000"/>
                    <a:lumOff val="5000"/>
                  </a:schemeClr>
                </a:solidFill>
                <a:latin typeface="+mn-lt"/>
              </a:rPr>
              <a:t> </a:t>
            </a:r>
            <a:r>
              <a:rPr lang="es-MX" sz="1400" dirty="0">
                <a:solidFill>
                  <a:schemeClr val="tx1">
                    <a:lumMod val="95000"/>
                    <a:lumOff val="5000"/>
                  </a:schemeClr>
                </a:solidFill>
                <a:latin typeface="Times New Roman" pitchFamily="18" charset="0"/>
                <a:cs typeface="Times New Roman" pitchFamily="18" charset="0"/>
              </a:rPr>
              <a:t>La atmósfera pesa unos 5,15·x10´18 kg, de modo que hay unos 6,7·1016 kg (casi setenta billones de toneladas) de argón en nuestra atmósfera</a:t>
            </a:r>
            <a:r>
              <a:rPr lang="es-MX" sz="1400" dirty="0">
                <a:latin typeface="Times New Roman" pitchFamily="18" charset="0"/>
                <a:cs typeface="Times New Roman" pitchFamily="18" charset="0"/>
              </a:rPr>
              <a:t>.</a:t>
            </a:r>
          </a:p>
        </p:txBody>
      </p:sp>
      <p:sp>
        <p:nvSpPr>
          <p:cNvPr id="14" name="27 CuadroTexto"/>
          <p:cNvSpPr txBox="1">
            <a:spLocks noChangeArrowheads="1"/>
          </p:cNvSpPr>
          <p:nvPr/>
        </p:nvSpPr>
        <p:spPr bwMode="auto">
          <a:xfrm>
            <a:off x="5857884" y="3214686"/>
            <a:ext cx="2746375" cy="1465262"/>
          </a:xfrm>
          <a:prstGeom prst="rect">
            <a:avLst/>
          </a:prstGeom>
          <a:noFill/>
          <a:ln w="9525">
            <a:noFill/>
            <a:miter lim="800000"/>
            <a:headEnd/>
            <a:tailEnd/>
          </a:ln>
        </p:spPr>
        <p:txBody>
          <a:bodyPr>
            <a:spAutoFit/>
          </a:bodyPr>
          <a:lstStyle/>
          <a:p>
            <a:r>
              <a:rPr lang="es-MX" dirty="0">
                <a:latin typeface="Times New Roman" pitchFamily="18" charset="0"/>
                <a:cs typeface="Times New Roman" pitchFamily="18" charset="0"/>
              </a:rPr>
              <a:t>Universo- 200</a:t>
            </a:r>
          </a:p>
          <a:p>
            <a:r>
              <a:rPr lang="es-MX" dirty="0">
                <a:latin typeface="Times New Roman" pitchFamily="18" charset="0"/>
                <a:cs typeface="Times New Roman" pitchFamily="18" charset="0"/>
              </a:rPr>
              <a:t>Sol- 70</a:t>
            </a:r>
          </a:p>
          <a:p>
            <a:r>
              <a:rPr lang="es-MX" dirty="0">
                <a:latin typeface="Times New Roman" pitchFamily="18" charset="0"/>
                <a:cs typeface="Times New Roman" pitchFamily="18" charset="0"/>
              </a:rPr>
              <a:t>Atmósfera – 9 300</a:t>
            </a:r>
          </a:p>
          <a:p>
            <a:r>
              <a:rPr lang="es-MX" dirty="0">
                <a:latin typeface="Times New Roman" pitchFamily="18" charset="0"/>
                <a:cs typeface="Times New Roman" pitchFamily="18" charset="0"/>
              </a:rPr>
              <a:t>Corteza terrestre-1,2</a:t>
            </a:r>
          </a:p>
          <a:p>
            <a:r>
              <a:rPr lang="es-MX" dirty="0">
                <a:latin typeface="Times New Roman" pitchFamily="18" charset="0"/>
                <a:cs typeface="Times New Roman" pitchFamily="18" charset="0"/>
              </a:rPr>
              <a:t>Agua marina – 0,45</a:t>
            </a:r>
          </a:p>
        </p:txBody>
      </p:sp>
      <p:sp>
        <p:nvSpPr>
          <p:cNvPr id="15" name="25 CuadroTexto"/>
          <p:cNvSpPr txBox="1">
            <a:spLocks noChangeArrowheads="1"/>
          </p:cNvSpPr>
          <p:nvPr/>
        </p:nvSpPr>
        <p:spPr bwMode="auto">
          <a:xfrm>
            <a:off x="5715008" y="2928934"/>
            <a:ext cx="2376488" cy="366713"/>
          </a:xfrm>
          <a:prstGeom prst="rect">
            <a:avLst/>
          </a:prstGeom>
          <a:noFill/>
          <a:ln w="9525">
            <a:noFill/>
            <a:miter lim="800000"/>
            <a:headEnd/>
            <a:tailEnd/>
          </a:ln>
        </p:spPr>
        <p:txBody>
          <a:bodyPr>
            <a:spAutoFit/>
          </a:bodyPr>
          <a:lstStyle/>
          <a:p>
            <a:r>
              <a:rPr lang="es-MX" dirty="0">
                <a:latin typeface="Times New Roman" pitchFamily="18" charset="0"/>
                <a:cs typeface="Times New Roman" pitchFamily="18" charset="0"/>
              </a:rPr>
              <a:t>Abundancia (ppm)</a:t>
            </a:r>
          </a:p>
        </p:txBody>
      </p:sp>
      <p:pic>
        <p:nvPicPr>
          <p:cNvPr id="16" name="Picture 2"/>
          <p:cNvPicPr>
            <a:picLocks noChangeAspect="1" noChangeArrowheads="1"/>
          </p:cNvPicPr>
          <p:nvPr/>
        </p:nvPicPr>
        <p:blipFill>
          <a:blip r:embed="rId7" cstate="print"/>
          <a:srcRect/>
          <a:stretch>
            <a:fillRect/>
          </a:stretch>
        </p:blipFill>
        <p:spPr bwMode="auto">
          <a:xfrm>
            <a:off x="7765352" y="2857496"/>
            <a:ext cx="1378648" cy="1033204"/>
          </a:xfrm>
          <a:prstGeom prst="rect">
            <a:avLst/>
          </a:prstGeom>
          <a:noFill/>
          <a:ln w="9525">
            <a:noFill/>
            <a:miter lim="800000"/>
            <a:headEnd/>
            <a:tailEnd/>
          </a:ln>
        </p:spPr>
      </p:pic>
      <p:pic>
        <p:nvPicPr>
          <p:cNvPr id="17"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626225" y="5286388"/>
            <a:ext cx="2517775" cy="798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5 CuadroTexto"/>
          <p:cNvSpPr txBox="1">
            <a:spLocks noChangeArrowheads="1"/>
          </p:cNvSpPr>
          <p:nvPr/>
        </p:nvSpPr>
        <p:spPr bwMode="auto">
          <a:xfrm>
            <a:off x="3059113" y="4437063"/>
            <a:ext cx="2808287" cy="641350"/>
          </a:xfrm>
          <a:prstGeom prst="rect">
            <a:avLst/>
          </a:prstGeom>
          <a:noFill/>
          <a:ln w="9525">
            <a:noFill/>
            <a:miter lim="800000"/>
            <a:headEnd/>
            <a:tailEnd/>
          </a:ln>
        </p:spPr>
        <p:txBody>
          <a:bodyPr>
            <a:spAutoFit/>
          </a:bodyPr>
          <a:lstStyle/>
          <a:p>
            <a:r>
              <a:rPr lang="es-MX" b="1" dirty="0">
                <a:latin typeface="Times New Roman" pitchFamily="18" charset="0"/>
                <a:cs typeface="Times New Roman" pitchFamily="18" charset="0"/>
              </a:rPr>
              <a:t>Compuesto por moléculas monoatómicas</a:t>
            </a:r>
          </a:p>
        </p:txBody>
      </p:sp>
      <p:sp>
        <p:nvSpPr>
          <p:cNvPr id="20" name="9 Rectángulo"/>
          <p:cNvSpPr>
            <a:spLocks noChangeArrowheads="1"/>
          </p:cNvSpPr>
          <p:nvPr/>
        </p:nvSpPr>
        <p:spPr bwMode="auto">
          <a:xfrm>
            <a:off x="5724525" y="692150"/>
            <a:ext cx="2698750" cy="641350"/>
          </a:xfrm>
          <a:prstGeom prst="rect">
            <a:avLst/>
          </a:prstGeom>
          <a:noFill/>
          <a:ln w="9525">
            <a:noFill/>
            <a:miter lim="800000"/>
            <a:headEnd/>
            <a:tailEnd/>
          </a:ln>
        </p:spPr>
        <p:txBody>
          <a:bodyPr>
            <a:spAutoFit/>
          </a:bodyPr>
          <a:lstStyle/>
          <a:p>
            <a:r>
              <a:rPr lang="es-MX" dirty="0">
                <a:latin typeface="Times New Roman" pitchFamily="18" charset="0"/>
                <a:cs typeface="Times New Roman" pitchFamily="18" charset="0"/>
              </a:rPr>
              <a:t>1,3% de la masa de la atmósfera es argón.</a:t>
            </a:r>
            <a:r>
              <a:rPr lang="es-MX" dirty="0">
                <a:latin typeface="Gill Sans MT"/>
              </a:rPr>
              <a:t> </a:t>
            </a:r>
          </a:p>
        </p:txBody>
      </p:sp>
      <p:pic>
        <p:nvPicPr>
          <p:cNvPr id="21" name="Picture 3"/>
          <p:cNvPicPr>
            <a:picLocks noChangeAspect="1" noChangeArrowheads="1"/>
          </p:cNvPicPr>
          <p:nvPr/>
        </p:nvPicPr>
        <p:blipFill>
          <a:blip r:embed="rId9" cstate="print"/>
          <a:srcRect/>
          <a:stretch>
            <a:fillRect/>
          </a:stretch>
        </p:blipFill>
        <p:spPr bwMode="auto">
          <a:xfrm>
            <a:off x="357157" y="214290"/>
            <a:ext cx="1666887" cy="2500330"/>
          </a:xfrm>
          <a:prstGeom prst="rect">
            <a:avLst/>
          </a:prstGeom>
          <a:noFill/>
          <a:ln w="9525">
            <a:noFill/>
            <a:miter lim="800000"/>
            <a:headEnd/>
            <a:tailEnd/>
          </a:ln>
        </p:spPr>
      </p:pic>
      <p:sp>
        <p:nvSpPr>
          <p:cNvPr id="22" name="TextBox 21"/>
          <p:cNvSpPr txBox="1"/>
          <p:nvPr/>
        </p:nvSpPr>
        <p:spPr>
          <a:xfrm>
            <a:off x="357158" y="2714620"/>
            <a:ext cx="1571636" cy="307777"/>
          </a:xfrm>
          <a:prstGeom prst="rect">
            <a:avLst/>
          </a:prstGeom>
          <a:noFill/>
        </p:spPr>
        <p:txBody>
          <a:bodyPr wrap="square" rtlCol="0">
            <a:spAutoFit/>
          </a:bodyPr>
          <a:lstStyle/>
          <a:p>
            <a:r>
              <a:rPr lang="es-MX" sz="1400" dirty="0" smtClean="0">
                <a:latin typeface="Times New Roman" pitchFamily="18" charset="0"/>
                <a:cs typeface="Times New Roman" pitchFamily="18" charset="0"/>
              </a:rPr>
              <a:t>William Ramsey</a:t>
            </a:r>
            <a:endParaRPr lang="es-MX" sz="1400" dirty="0">
              <a:latin typeface="Times New Roman" pitchFamily="18" charset="0"/>
              <a:cs typeface="Times New Roman" pitchFamily="18" charset="0"/>
            </a:endParaRPr>
          </a:p>
        </p:txBody>
      </p:sp>
      <p:pic>
        <p:nvPicPr>
          <p:cNvPr id="23" name="Picture 2"/>
          <p:cNvPicPr>
            <a:picLocks noChangeAspect="1" noChangeArrowheads="1"/>
          </p:cNvPicPr>
          <p:nvPr/>
        </p:nvPicPr>
        <p:blipFill>
          <a:blip r:embed="rId10" cstate="print"/>
          <a:srcRect/>
          <a:stretch>
            <a:fillRect/>
          </a:stretch>
        </p:blipFill>
        <p:spPr bwMode="auto">
          <a:xfrm>
            <a:off x="1142976" y="3071810"/>
            <a:ext cx="1571636" cy="2357454"/>
          </a:xfrm>
          <a:prstGeom prst="rect">
            <a:avLst/>
          </a:prstGeom>
          <a:noFill/>
          <a:ln w="9525">
            <a:noFill/>
            <a:miter lim="800000"/>
            <a:headEnd/>
            <a:tailEnd/>
          </a:ln>
        </p:spPr>
      </p:pic>
      <p:sp>
        <p:nvSpPr>
          <p:cNvPr id="24" name="TextBox 23"/>
          <p:cNvSpPr txBox="1"/>
          <p:nvPr/>
        </p:nvSpPr>
        <p:spPr>
          <a:xfrm>
            <a:off x="1214414" y="5429264"/>
            <a:ext cx="1285884" cy="307777"/>
          </a:xfrm>
          <a:prstGeom prst="rect">
            <a:avLst/>
          </a:prstGeom>
          <a:noFill/>
        </p:spPr>
        <p:txBody>
          <a:bodyPr wrap="square" rtlCol="0">
            <a:spAutoFit/>
          </a:bodyPr>
          <a:lstStyle/>
          <a:p>
            <a:r>
              <a:rPr lang="es-MX" sz="1400" dirty="0" smtClean="0">
                <a:latin typeface="Times New Roman" pitchFamily="18" charset="0"/>
                <a:cs typeface="Times New Roman" pitchFamily="18" charset="0"/>
              </a:rPr>
              <a:t>Lord Rayleigh</a:t>
            </a:r>
            <a:endParaRPr lang="es-MX" sz="1400" dirty="0">
              <a:latin typeface="Times New Roman" pitchFamily="18" charset="0"/>
              <a:cs typeface="Times New Roman" pitchFamily="18" charset="0"/>
            </a:endParaRPr>
          </a:p>
        </p:txBody>
      </p:sp>
      <p:sp>
        <p:nvSpPr>
          <p:cNvPr id="25" name="5 CuadroTexto"/>
          <p:cNvSpPr txBox="1">
            <a:spLocks noChangeArrowheads="1"/>
          </p:cNvSpPr>
          <p:nvPr/>
        </p:nvSpPr>
        <p:spPr bwMode="auto">
          <a:xfrm>
            <a:off x="142844" y="5929330"/>
            <a:ext cx="2305050" cy="369887"/>
          </a:xfrm>
          <a:prstGeom prst="rect">
            <a:avLst/>
          </a:prstGeom>
          <a:noFill/>
          <a:ln w="9525">
            <a:noFill/>
            <a:miter lim="800000"/>
            <a:headEnd/>
            <a:tailEnd/>
          </a:ln>
        </p:spPr>
        <p:txBody>
          <a:bodyPr>
            <a:spAutoFit/>
          </a:bodyPr>
          <a:lstStyle/>
          <a:p>
            <a:r>
              <a:rPr lang="es-MX" dirty="0">
                <a:latin typeface="Times New Roman" pitchFamily="18" charset="0"/>
                <a:cs typeface="Times New Roman" pitchFamily="18" charset="0"/>
              </a:rPr>
              <a:t>Descubrimiento: 1904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Características</a:t>
            </a:r>
            <a:endParaRPr lang="es-MX" dirty="0"/>
          </a:p>
        </p:txBody>
      </p:sp>
      <p:sp>
        <p:nvSpPr>
          <p:cNvPr id="3" name="Content Placeholder 2"/>
          <p:cNvSpPr>
            <a:spLocks noGrp="1"/>
          </p:cNvSpPr>
          <p:nvPr>
            <p:ph idx="1"/>
          </p:nvPr>
        </p:nvSpPr>
        <p:spPr>
          <a:xfrm>
            <a:off x="457200" y="1882808"/>
            <a:ext cx="8229600" cy="1689068"/>
          </a:xfrm>
        </p:spPr>
        <p:txBody>
          <a:bodyPr/>
          <a:lstStyle/>
          <a:p>
            <a:pPr algn="just"/>
            <a:r>
              <a:rPr lang="es-MX" dirty="0" smtClean="0">
                <a:latin typeface="Times New Roman" pitchFamily="18" charset="0"/>
                <a:cs typeface="Times New Roman" pitchFamily="18" charset="0"/>
              </a:rPr>
              <a:t>Todos los gases nobles existen como especies monoatómicas, son incoloros e inodoros.</a:t>
            </a:r>
          </a:p>
          <a:p>
            <a:endParaRPr lang="es-MX" dirty="0"/>
          </a:p>
        </p:txBody>
      </p:sp>
      <p:pic>
        <p:nvPicPr>
          <p:cNvPr id="4" name="Picture 3" descr="C:\Documents and Settings\JeNjEn\Escritorio\ne.jpg"/>
          <p:cNvPicPr>
            <a:picLocks noChangeAspect="1" noChangeArrowheads="1"/>
          </p:cNvPicPr>
          <p:nvPr/>
        </p:nvPicPr>
        <p:blipFill>
          <a:blip r:embed="rId2" cstate="print">
            <a:lum contrast="10000"/>
          </a:blip>
          <a:srcRect/>
          <a:stretch>
            <a:fillRect/>
          </a:stretch>
        </p:blipFill>
        <p:spPr bwMode="auto">
          <a:xfrm>
            <a:off x="3071802" y="3000372"/>
            <a:ext cx="4495800" cy="3371850"/>
          </a:xfrm>
          <a:prstGeom prst="rect">
            <a:avLst/>
          </a:prstGeom>
          <a:noFill/>
          <a:effectLst>
            <a:softEdge rad="63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0" y="0"/>
            <a:ext cx="4932040" cy="68580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6138863" y="1581150"/>
            <a:ext cx="2619375" cy="17430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019925" y="5445125"/>
            <a:ext cx="1223963" cy="1225550"/>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5724525" y="5357813"/>
            <a:ext cx="1289050" cy="1500187"/>
          </a:xfrm>
          <a:prstGeom prst="rect">
            <a:avLst/>
          </a:prstGeom>
          <a:noFill/>
          <a:ln w="9525">
            <a:noFill/>
            <a:miter lim="800000"/>
            <a:headEnd/>
            <a:tailEnd/>
          </a:ln>
        </p:spPr>
      </p:pic>
      <p:sp>
        <p:nvSpPr>
          <p:cNvPr id="8" name="7 CuadroTexto"/>
          <p:cNvSpPr txBox="1">
            <a:spLocks noChangeArrowheads="1"/>
          </p:cNvSpPr>
          <p:nvPr/>
        </p:nvSpPr>
        <p:spPr bwMode="auto">
          <a:xfrm>
            <a:off x="6138863" y="3324225"/>
            <a:ext cx="2619375" cy="1754188"/>
          </a:xfrm>
          <a:prstGeom prst="rect">
            <a:avLst/>
          </a:prstGeom>
          <a:noFill/>
          <a:ln w="9525">
            <a:noFill/>
            <a:miter lim="800000"/>
            <a:headEnd/>
            <a:tailEnd/>
          </a:ln>
        </p:spPr>
        <p:txBody>
          <a:bodyPr>
            <a:spAutoFit/>
          </a:bodyPr>
          <a:lstStyle/>
          <a:p>
            <a:r>
              <a:rPr lang="es-MX" dirty="0">
                <a:latin typeface="Times New Roman" pitchFamily="18" charset="0"/>
                <a:cs typeface="Times New Roman" pitchFamily="18" charset="0"/>
              </a:rPr>
              <a:t>Pero…</a:t>
            </a:r>
          </a:p>
          <a:p>
            <a:r>
              <a:rPr lang="es-MX" dirty="0">
                <a:latin typeface="Times New Roman" pitchFamily="18" charset="0"/>
                <a:cs typeface="Times New Roman" pitchFamily="18" charset="0"/>
              </a:rPr>
              <a:t>átomos de argón pueden quedar encerrados entre las moléculas de </a:t>
            </a:r>
            <a:r>
              <a:rPr lang="es-MX" dirty="0" smtClean="0">
                <a:latin typeface="Times New Roman" pitchFamily="18" charset="0"/>
                <a:cs typeface="Times New Roman" pitchFamily="18" charset="0"/>
              </a:rPr>
              <a:t>H</a:t>
            </a:r>
            <a:r>
              <a:rPr lang="es-MX" sz="1200" dirty="0" smtClean="0">
                <a:latin typeface="Times New Roman" pitchFamily="18" charset="0"/>
                <a:cs typeface="Times New Roman" pitchFamily="18" charset="0"/>
              </a:rPr>
              <a:t>2</a:t>
            </a:r>
            <a:r>
              <a:rPr lang="es-MX" dirty="0" smtClean="0">
                <a:latin typeface="Times New Roman" pitchFamily="18" charset="0"/>
                <a:cs typeface="Times New Roman" pitchFamily="18" charset="0"/>
              </a:rPr>
              <a:t>O </a:t>
            </a:r>
            <a:r>
              <a:rPr lang="es-MX" dirty="0">
                <a:latin typeface="Times New Roman" pitchFamily="18" charset="0"/>
                <a:cs typeface="Times New Roman" pitchFamily="18" charset="0"/>
              </a:rPr>
              <a:t>en hielo a altas presiones, formando clatratos.</a:t>
            </a:r>
          </a:p>
        </p:txBody>
      </p:sp>
      <p:sp>
        <p:nvSpPr>
          <p:cNvPr id="9" name="5 CuadroTexto"/>
          <p:cNvSpPr txBox="1">
            <a:spLocks noChangeArrowheads="1"/>
          </p:cNvSpPr>
          <p:nvPr/>
        </p:nvSpPr>
        <p:spPr bwMode="auto">
          <a:xfrm>
            <a:off x="6110288" y="355600"/>
            <a:ext cx="2519362" cy="1190625"/>
          </a:xfrm>
          <a:prstGeom prst="rect">
            <a:avLst/>
          </a:prstGeom>
          <a:noFill/>
          <a:ln w="9525">
            <a:noFill/>
            <a:miter lim="800000"/>
            <a:headEnd/>
            <a:tailEnd/>
          </a:ln>
        </p:spPr>
        <p:txBody>
          <a:bodyPr>
            <a:spAutoFit/>
          </a:bodyPr>
          <a:lstStyle/>
          <a:p>
            <a:pPr>
              <a:buFontTx/>
              <a:buChar char="•"/>
            </a:pPr>
            <a:r>
              <a:rPr lang="es-MX" dirty="0">
                <a:latin typeface="Times New Roman" pitchFamily="18" charset="0"/>
                <a:cs typeface="Times New Roman" pitchFamily="18" charset="0"/>
              </a:rPr>
              <a:t>REACCIONES</a:t>
            </a:r>
          </a:p>
          <a:p>
            <a:r>
              <a:rPr lang="es-MX" dirty="0">
                <a:latin typeface="Times New Roman" pitchFamily="18" charset="0"/>
                <a:cs typeface="Times New Roman" pitchFamily="18" charset="0"/>
              </a:rPr>
              <a:t>No reacciona con el aire, agua, halógenos, ácidos ó bases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50825" y="1628775"/>
            <a:ext cx="5256212" cy="1277273"/>
          </a:xfrm>
          <a:prstGeom prst="rect">
            <a:avLst/>
          </a:prstGeom>
          <a:solidFill>
            <a:srgbClr val="F0FE68"/>
          </a:solidFill>
          <a:ln w="9525">
            <a:solidFill>
              <a:schemeClr val="accent2"/>
            </a:solidFill>
            <a:miter lim="800000"/>
            <a:headEnd/>
            <a:tailEnd/>
          </a:ln>
          <a:effectLst/>
        </p:spPr>
        <p:txBody>
          <a:bodyPr wrap="square">
            <a:spAutoFit/>
          </a:bodyPr>
          <a:lstStyle/>
          <a:p>
            <a:pPr>
              <a:spcBef>
                <a:spcPct val="50000"/>
              </a:spcBef>
            </a:pPr>
            <a:r>
              <a:rPr lang="es-ES" sz="1400" dirty="0">
                <a:solidFill>
                  <a:schemeClr val="bg1"/>
                </a:solidFill>
                <a:latin typeface="Times New Roman" pitchFamily="18" charset="0"/>
                <a:cs typeface="Times New Roman" pitchFamily="18" charset="0"/>
              </a:rPr>
              <a:t>Estudio de la colisión del dication (CO2+), con átomos de argón </a:t>
            </a:r>
          </a:p>
          <a:p>
            <a:pPr>
              <a:spcBef>
                <a:spcPct val="50000"/>
              </a:spcBef>
            </a:pPr>
            <a:r>
              <a:rPr lang="es-ES" sz="1400" dirty="0">
                <a:solidFill>
                  <a:schemeClr val="bg1"/>
                </a:solidFill>
                <a:latin typeface="Times New Roman" pitchFamily="18" charset="0"/>
                <a:cs typeface="Times New Roman" pitchFamily="18" charset="0"/>
              </a:rPr>
              <a:t>CO2+ + Ar ¦ CO+ + Ar+ </a:t>
            </a:r>
            <a:br>
              <a:rPr lang="es-ES" sz="1400" dirty="0">
                <a:solidFill>
                  <a:schemeClr val="bg1"/>
                </a:solidFill>
                <a:latin typeface="Times New Roman" pitchFamily="18" charset="0"/>
                <a:cs typeface="Times New Roman" pitchFamily="18" charset="0"/>
              </a:rPr>
            </a:br>
            <a:r>
              <a:rPr lang="es-ES" sz="1400" dirty="0">
                <a:solidFill>
                  <a:schemeClr val="bg1"/>
                </a:solidFill>
                <a:latin typeface="Times New Roman" pitchFamily="18" charset="0"/>
                <a:cs typeface="Times New Roman" pitchFamily="18" charset="0"/>
              </a:rPr>
              <a:t>CO2+ + Ar ¦ C+ + O + Ar+ </a:t>
            </a:r>
            <a:br>
              <a:rPr lang="es-ES" sz="1400" dirty="0">
                <a:solidFill>
                  <a:schemeClr val="bg1"/>
                </a:solidFill>
                <a:latin typeface="Times New Roman" pitchFamily="18" charset="0"/>
                <a:cs typeface="Times New Roman" pitchFamily="18" charset="0"/>
              </a:rPr>
            </a:br>
            <a:r>
              <a:rPr lang="es-ES" sz="1400" dirty="0">
                <a:solidFill>
                  <a:schemeClr val="bg1"/>
                </a:solidFill>
                <a:latin typeface="Times New Roman" pitchFamily="18" charset="0"/>
                <a:cs typeface="Times New Roman" pitchFamily="18" charset="0"/>
              </a:rPr>
              <a:t>CO2+ + Ar ¦ C+ + O+ + Ar+ </a:t>
            </a:r>
            <a:br>
              <a:rPr lang="es-ES" sz="1400" dirty="0">
                <a:solidFill>
                  <a:schemeClr val="bg1"/>
                </a:solidFill>
                <a:latin typeface="Times New Roman" pitchFamily="18" charset="0"/>
                <a:cs typeface="Times New Roman" pitchFamily="18" charset="0"/>
              </a:rPr>
            </a:br>
            <a:r>
              <a:rPr lang="es-ES" sz="1400" dirty="0">
                <a:solidFill>
                  <a:schemeClr val="bg1"/>
                </a:solidFill>
                <a:latin typeface="Times New Roman" pitchFamily="18" charset="0"/>
                <a:cs typeface="Times New Roman" pitchFamily="18" charset="0"/>
              </a:rPr>
              <a:t>CO2+ + Ar ¦ C+ + O+ + Ar</a:t>
            </a:r>
          </a:p>
        </p:txBody>
      </p:sp>
      <p:sp>
        <p:nvSpPr>
          <p:cNvPr id="5" name="Text Box 9"/>
          <p:cNvSpPr txBox="1">
            <a:spLocks noChangeArrowheads="1"/>
          </p:cNvSpPr>
          <p:nvPr/>
        </p:nvSpPr>
        <p:spPr bwMode="auto">
          <a:xfrm>
            <a:off x="250825" y="2909956"/>
            <a:ext cx="7848600" cy="1815882"/>
          </a:xfrm>
          <a:prstGeom prst="rect">
            <a:avLst/>
          </a:prstGeom>
          <a:solidFill>
            <a:srgbClr val="3399FF"/>
          </a:solidFill>
          <a:ln w="9525">
            <a:noFill/>
            <a:miter lim="800000"/>
            <a:headEnd/>
            <a:tailEnd/>
          </a:ln>
          <a:effectLst/>
        </p:spPr>
        <p:txBody>
          <a:bodyPr>
            <a:spAutoFit/>
          </a:bodyPr>
          <a:lstStyle/>
          <a:p>
            <a:pPr>
              <a:spcBef>
                <a:spcPct val="50000"/>
              </a:spcBef>
            </a:pPr>
            <a:r>
              <a:rPr lang="es-ES" sz="1400" b="1" dirty="0" smtClean="0">
                <a:latin typeface="Times New Roman" pitchFamily="18" charset="0"/>
                <a:cs typeface="Times New Roman" pitchFamily="18" charset="0"/>
              </a:rPr>
              <a:t>HArF</a:t>
            </a:r>
            <a:r>
              <a:rPr lang="es-ES" sz="1400" b="1" dirty="0">
                <a:latin typeface="Times New Roman" pitchFamily="18" charset="0"/>
                <a:cs typeface="Times New Roman" pitchFamily="18" charset="0"/>
              </a:rPr>
              <a:t>, (Universidad de Helsinki (Finlandia</a:t>
            </a:r>
            <a:r>
              <a:rPr lang="es-ES" sz="1400" b="1" dirty="0" smtClean="0">
                <a:latin typeface="Times New Roman" pitchFamily="18" charset="0"/>
                <a:cs typeface="Times New Roman" pitchFamily="18" charset="0"/>
              </a:rPr>
              <a:t>), año 2000)</a:t>
            </a:r>
            <a:r>
              <a:rPr lang="es-ES" sz="1400" dirty="0" smtClean="0">
                <a:latin typeface="Times New Roman" pitchFamily="18" charset="0"/>
                <a:cs typeface="Times New Roman" pitchFamily="18" charset="0"/>
              </a:rPr>
              <a:t> Contiene </a:t>
            </a:r>
            <a:r>
              <a:rPr lang="es-ES" sz="1400" dirty="0">
                <a:latin typeface="Times New Roman" pitchFamily="18" charset="0"/>
                <a:cs typeface="Times New Roman" pitchFamily="18" charset="0"/>
              </a:rPr>
              <a:t>un átomo del argón químicamente enlazado. </a:t>
            </a:r>
          </a:p>
          <a:p>
            <a:pPr>
              <a:spcBef>
                <a:spcPct val="50000"/>
              </a:spcBef>
            </a:pPr>
            <a:r>
              <a:rPr lang="es-ES" sz="1400" dirty="0" smtClean="0">
                <a:latin typeface="Times New Roman" pitchFamily="18" charset="0"/>
                <a:cs typeface="Times New Roman" pitchFamily="18" charset="0"/>
              </a:rPr>
              <a:t>Preparación: </a:t>
            </a:r>
            <a:r>
              <a:rPr lang="es-ES" sz="1400" dirty="0">
                <a:latin typeface="Times New Roman" pitchFamily="18" charset="0"/>
                <a:cs typeface="Times New Roman" pitchFamily="18" charset="0"/>
              </a:rPr>
              <a:t>Uso de fotolisis UV al vacío, de HF en argón sólido a 7 K y ~ 20 K. </a:t>
            </a:r>
          </a:p>
          <a:p>
            <a:pPr>
              <a:spcBef>
                <a:spcPct val="50000"/>
              </a:spcBef>
            </a:pPr>
            <a:r>
              <a:rPr lang="es-ES" sz="1400" dirty="0">
                <a:latin typeface="Times New Roman" pitchFamily="18" charset="0"/>
                <a:cs typeface="Times New Roman" pitchFamily="18" charset="0"/>
              </a:rPr>
              <a:t>Reacción propuesta : H + Ar + F ¦ HArF. </a:t>
            </a:r>
          </a:p>
          <a:p>
            <a:pPr>
              <a:spcBef>
                <a:spcPct val="50000"/>
              </a:spcBef>
            </a:pPr>
            <a:r>
              <a:rPr lang="es-ES" sz="1400" dirty="0">
                <a:latin typeface="Times New Roman" pitchFamily="18" charset="0"/>
                <a:cs typeface="Times New Roman" pitchFamily="18" charset="0"/>
              </a:rPr>
              <a:t>Características: Molécula lineal con longitud de </a:t>
            </a:r>
            <a:r>
              <a:rPr lang="es-ES" sz="1400" dirty="0" smtClean="0">
                <a:latin typeface="Times New Roman" pitchFamily="18" charset="0"/>
                <a:cs typeface="Times New Roman" pitchFamily="18" charset="0"/>
              </a:rPr>
              <a:t>enlace</a:t>
            </a:r>
          </a:p>
          <a:p>
            <a:pPr>
              <a:spcBef>
                <a:spcPct val="50000"/>
              </a:spcBef>
            </a:pPr>
            <a:r>
              <a:rPr lang="es-ES" sz="1400" dirty="0" smtClean="0">
                <a:latin typeface="Times New Roman" pitchFamily="18" charset="0"/>
                <a:cs typeface="Times New Roman" pitchFamily="18" charset="0"/>
              </a:rPr>
              <a:t> </a:t>
            </a:r>
            <a:r>
              <a:rPr lang="es-ES" sz="1400" dirty="0">
                <a:latin typeface="Times New Roman" pitchFamily="18" charset="0"/>
                <a:cs typeface="Times New Roman" pitchFamily="18" charset="0"/>
              </a:rPr>
              <a:t>(H-Ar) = 132,9 pm y (Ar-F) = 196,9 pm. </a:t>
            </a:r>
          </a:p>
        </p:txBody>
      </p:sp>
      <p:sp>
        <p:nvSpPr>
          <p:cNvPr id="7" name="AutoShape 10"/>
          <p:cNvSpPr>
            <a:spLocks noChangeArrowheads="1"/>
          </p:cNvSpPr>
          <p:nvPr/>
        </p:nvSpPr>
        <p:spPr bwMode="auto">
          <a:xfrm>
            <a:off x="5652120" y="1630669"/>
            <a:ext cx="2879725" cy="1150937"/>
          </a:xfrm>
          <a:prstGeom prst="wedgeRectCallout">
            <a:avLst>
              <a:gd name="adj1" fmla="val -61412"/>
              <a:gd name="adj2" fmla="val 26000"/>
            </a:avLst>
          </a:prstGeom>
          <a:solidFill>
            <a:schemeClr val="folHlink"/>
          </a:solidFill>
          <a:ln w="9525">
            <a:solidFill>
              <a:schemeClr val="tx1"/>
            </a:solidFill>
            <a:miter lim="800000"/>
            <a:headEnd/>
            <a:tailEnd/>
          </a:ln>
          <a:effectLst/>
        </p:spPr>
        <p:txBody>
          <a:bodyPr/>
          <a:lstStyle/>
          <a:p>
            <a:pPr algn="ctr"/>
            <a:r>
              <a:rPr lang="es-ES" sz="1400" dirty="0">
                <a:latin typeface="Times New Roman" pitchFamily="18" charset="0"/>
                <a:cs typeface="Times New Roman" pitchFamily="18" charset="0"/>
              </a:rPr>
              <a:t>No se pudo obtener, mediante esta técnica alguna reacción en la cual se formasen enlaces con el argón</a:t>
            </a:r>
            <a:r>
              <a:rPr lang="es-ES" dirty="0">
                <a:latin typeface="Times New Roman" pitchFamily="18" charset="0"/>
                <a:cs typeface="Times New Roman" pitchFamily="18" charset="0"/>
              </a:rPr>
              <a:t> </a:t>
            </a:r>
          </a:p>
        </p:txBody>
      </p:sp>
      <p:sp>
        <p:nvSpPr>
          <p:cNvPr id="8" name="Text Box 5"/>
          <p:cNvSpPr txBox="1">
            <a:spLocks noChangeArrowheads="1"/>
          </p:cNvSpPr>
          <p:nvPr/>
        </p:nvSpPr>
        <p:spPr bwMode="auto">
          <a:xfrm>
            <a:off x="684213" y="620713"/>
            <a:ext cx="8459787" cy="915987"/>
          </a:xfrm>
          <a:prstGeom prst="rect">
            <a:avLst/>
          </a:prstGeom>
          <a:noFill/>
          <a:ln w="9525">
            <a:noFill/>
            <a:miter lim="800000"/>
            <a:headEnd/>
            <a:tailEnd/>
          </a:ln>
          <a:effectLst/>
        </p:spPr>
        <p:txBody>
          <a:bodyPr>
            <a:spAutoFit/>
          </a:bodyPr>
          <a:lstStyle/>
          <a:p>
            <a:pPr>
              <a:spcBef>
                <a:spcPct val="50000"/>
              </a:spcBef>
            </a:pPr>
            <a:r>
              <a:rPr lang="es-ES" i="1" dirty="0">
                <a:latin typeface="Times New Roman" pitchFamily="18" charset="0"/>
                <a:cs typeface="Times New Roman" pitchFamily="18" charset="0"/>
              </a:rPr>
              <a:t>Estructura-reactividad</a:t>
            </a:r>
            <a:r>
              <a:rPr lang="es-ES" dirty="0">
                <a:latin typeface="Times New Roman" pitchFamily="18" charset="0"/>
                <a:cs typeface="Times New Roman" pitchFamily="18" charset="0"/>
              </a:rPr>
              <a:t> de pequeñas moléculas doblemente cargadas en fase gaseosa ------ Inestables debido a las repulsiones coulómbicas        ¦ X+ + Y+. Sin embargo, en algunos casos pueden ser termodinámicamente estables. </a:t>
            </a:r>
          </a:p>
        </p:txBody>
      </p:sp>
      <p:sp>
        <p:nvSpPr>
          <p:cNvPr id="9" name="Text Box 4"/>
          <p:cNvSpPr txBox="1">
            <a:spLocks noChangeArrowheads="1"/>
          </p:cNvSpPr>
          <p:nvPr/>
        </p:nvSpPr>
        <p:spPr bwMode="auto">
          <a:xfrm>
            <a:off x="3779912" y="254000"/>
            <a:ext cx="2484437" cy="366713"/>
          </a:xfrm>
          <a:prstGeom prst="rect">
            <a:avLst/>
          </a:prstGeom>
          <a:noFill/>
          <a:ln w="9525">
            <a:noFill/>
            <a:miter lim="800000"/>
            <a:headEnd/>
            <a:tailEnd/>
          </a:ln>
          <a:effectLst/>
        </p:spPr>
        <p:txBody>
          <a:bodyPr>
            <a:spAutoFit/>
          </a:bodyPr>
          <a:lstStyle/>
          <a:p>
            <a:pPr>
              <a:spcBef>
                <a:spcPct val="50000"/>
              </a:spcBef>
            </a:pPr>
            <a:r>
              <a:rPr lang="es-ES" b="1" dirty="0">
                <a:latin typeface="Times New Roman" pitchFamily="18" charset="0"/>
                <a:cs typeface="Times New Roman" pitchFamily="18" charset="0"/>
              </a:rPr>
              <a:t>COMPUESTOS</a:t>
            </a:r>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91691"/>
            <a:ext cx="3169047" cy="513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2 CuadroTexto"/>
          <p:cNvSpPr txBox="1"/>
          <p:nvPr/>
        </p:nvSpPr>
        <p:spPr>
          <a:xfrm>
            <a:off x="250825" y="4797152"/>
            <a:ext cx="8425631" cy="1015663"/>
          </a:xfrm>
          <a:prstGeom prst="rect">
            <a:avLst/>
          </a:prstGeom>
          <a:noFill/>
        </p:spPr>
        <p:txBody>
          <a:bodyPr wrap="square" rtlCol="0">
            <a:spAutoFit/>
          </a:bodyPr>
          <a:lstStyle/>
          <a:p>
            <a:r>
              <a:rPr lang="es-MX" sz="1400" dirty="0">
                <a:latin typeface="Times New Roman" pitchFamily="18" charset="0"/>
                <a:cs typeface="Times New Roman" pitchFamily="18" charset="0"/>
              </a:rPr>
              <a:t>Wenyun </a:t>
            </a:r>
            <a:r>
              <a:rPr lang="es-MX" sz="1400" dirty="0" smtClean="0">
                <a:latin typeface="Times New Roman" pitchFamily="18" charset="0"/>
                <a:cs typeface="Times New Roman" pitchFamily="18" charset="0"/>
              </a:rPr>
              <a:t>Lu. Sus estudios reportaron </a:t>
            </a:r>
            <a:r>
              <a:rPr lang="es-MX" sz="1400" dirty="0">
                <a:latin typeface="Times New Roman" pitchFamily="18" charset="0"/>
                <a:cs typeface="Times New Roman" pitchFamily="18" charset="0"/>
              </a:rPr>
              <a:t>la energía de colisión del ion-guía en un espectrómetro de masas, para la producción de ArC</a:t>
            </a:r>
            <a:r>
              <a:rPr lang="es-MX" sz="1400" baseline="30000" dirty="0">
                <a:latin typeface="Times New Roman" pitchFamily="18" charset="0"/>
                <a:cs typeface="Times New Roman" pitchFamily="18" charset="0"/>
              </a:rPr>
              <a:t>2+</a:t>
            </a:r>
            <a:r>
              <a:rPr lang="es-MX" sz="1400" dirty="0">
                <a:latin typeface="Times New Roman" pitchFamily="18" charset="0"/>
                <a:cs typeface="Times New Roman" pitchFamily="18" charset="0"/>
              </a:rPr>
              <a:t> en la reacción:</a:t>
            </a:r>
          </a:p>
          <a:p>
            <a:r>
              <a:rPr lang="es-MX" sz="1400" dirty="0">
                <a:latin typeface="Times New Roman" pitchFamily="18" charset="0"/>
                <a:cs typeface="Times New Roman" pitchFamily="18" charset="0"/>
              </a:rPr>
              <a:t>CO</a:t>
            </a:r>
            <a:r>
              <a:rPr lang="es-MX" sz="1400" baseline="30000" dirty="0">
                <a:latin typeface="Times New Roman" pitchFamily="18" charset="0"/>
                <a:cs typeface="Times New Roman" pitchFamily="18" charset="0"/>
              </a:rPr>
              <a:t>2+</a:t>
            </a:r>
            <a:r>
              <a:rPr lang="es-MX" sz="1400" dirty="0">
                <a:latin typeface="Times New Roman" pitchFamily="18" charset="0"/>
                <a:cs typeface="Times New Roman" pitchFamily="18" charset="0"/>
              </a:rPr>
              <a:t> + </a:t>
            </a:r>
            <a:r>
              <a:rPr lang="es-MX" sz="1400" dirty="0" smtClean="0">
                <a:latin typeface="Times New Roman" pitchFamily="18" charset="0"/>
                <a:cs typeface="Times New Roman" pitchFamily="18" charset="0"/>
              </a:rPr>
              <a:t>Ar</a:t>
            </a:r>
            <a:r>
              <a:rPr lang="es-MX" sz="1400" dirty="0" smtClean="0">
                <a:latin typeface="Times New Roman" pitchFamily="18" charset="0"/>
                <a:cs typeface="Times New Roman" pitchFamily="18" charset="0"/>
                <a:sym typeface="Wingdings" pitchFamily="2" charset="2"/>
              </a:rPr>
              <a:t></a:t>
            </a:r>
            <a:r>
              <a:rPr lang="es-MX" sz="1400" dirty="0" smtClean="0">
                <a:latin typeface="Times New Roman" pitchFamily="18" charset="0"/>
                <a:cs typeface="Times New Roman" pitchFamily="18" charset="0"/>
              </a:rPr>
              <a:t> </a:t>
            </a:r>
            <a:r>
              <a:rPr lang="es-MX" sz="1400" dirty="0">
                <a:latin typeface="Times New Roman" pitchFamily="18" charset="0"/>
                <a:cs typeface="Times New Roman" pitchFamily="18" charset="0"/>
              </a:rPr>
              <a:t>ArC</a:t>
            </a:r>
            <a:r>
              <a:rPr lang="es-MX" sz="1400" baseline="30000" dirty="0">
                <a:latin typeface="Times New Roman" pitchFamily="18" charset="0"/>
                <a:cs typeface="Times New Roman" pitchFamily="18" charset="0"/>
              </a:rPr>
              <a:t>2+ </a:t>
            </a:r>
            <a:r>
              <a:rPr lang="es-MX" sz="1400" dirty="0">
                <a:latin typeface="Times New Roman" pitchFamily="18" charset="0"/>
                <a:cs typeface="Times New Roman" pitchFamily="18" charset="0"/>
              </a:rPr>
              <a:t>+ O</a:t>
            </a:r>
          </a:p>
          <a:p>
            <a:endParaRPr lang="es-MX" dirty="0"/>
          </a:p>
        </p:txBody>
      </p:sp>
      <p:sp>
        <p:nvSpPr>
          <p:cNvPr id="14" name="3 CuadroTexto"/>
          <p:cNvSpPr txBox="1"/>
          <p:nvPr/>
        </p:nvSpPr>
        <p:spPr>
          <a:xfrm>
            <a:off x="323528" y="5589240"/>
            <a:ext cx="8496944" cy="523220"/>
          </a:xfrm>
          <a:prstGeom prst="rect">
            <a:avLst/>
          </a:prstGeom>
          <a:noFill/>
        </p:spPr>
        <p:txBody>
          <a:bodyPr wrap="square" rtlCol="0">
            <a:spAutoFit/>
          </a:bodyPr>
          <a:lstStyle/>
          <a:p>
            <a:r>
              <a:rPr lang="es-MX" sz="1400" dirty="0">
                <a:latin typeface="Times New Roman" pitchFamily="18" charset="0"/>
                <a:cs typeface="Times New Roman" pitchFamily="18" charset="0"/>
              </a:rPr>
              <a:t>Ar@C60 fue sintetizado por calentamiento de C60 bajo 3000 atm de gas argón, produciéndose el fullereno </a:t>
            </a:r>
            <a:r>
              <a:rPr lang="es-MX" sz="1400" dirty="0" smtClean="0">
                <a:latin typeface="Times New Roman" pitchFamily="18" charset="0"/>
                <a:cs typeface="Times New Roman" pitchFamily="18" charset="0"/>
              </a:rPr>
              <a:t>endohendral.</a:t>
            </a:r>
            <a:endParaRPr lang="es-MX" sz="1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36" y="0"/>
            <a:ext cx="3714776" cy="541776"/>
          </a:xfrm>
        </p:spPr>
        <p:txBody>
          <a:bodyPr>
            <a:noAutofit/>
          </a:bodyPr>
          <a:lstStyle/>
          <a:p>
            <a:r>
              <a:rPr lang="es-MX" sz="2400" dirty="0" smtClean="0"/>
              <a:t>Aplicaciones</a:t>
            </a:r>
            <a:endParaRPr lang="es-MX" sz="2400" dirty="0"/>
          </a:p>
        </p:txBody>
      </p:sp>
      <p:pic>
        <p:nvPicPr>
          <p:cNvPr id="4" name="Picture 4"/>
          <p:cNvPicPr>
            <a:picLocks noChangeAspect="1" noChangeArrowheads="1"/>
          </p:cNvPicPr>
          <p:nvPr/>
        </p:nvPicPr>
        <p:blipFill>
          <a:blip r:embed="rId2" cstate="print"/>
          <a:srcRect/>
          <a:stretch>
            <a:fillRect/>
          </a:stretch>
        </p:blipFill>
        <p:spPr bwMode="auto">
          <a:xfrm>
            <a:off x="206375" y="549275"/>
            <a:ext cx="1450975" cy="1450975"/>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214313" y="2428875"/>
            <a:ext cx="2057400" cy="2133600"/>
          </a:xfrm>
          <a:prstGeom prst="rect">
            <a:avLst/>
          </a:prstGeom>
          <a:noFill/>
          <a:ln w="9525">
            <a:noFill/>
            <a:miter lim="800000"/>
            <a:headEnd/>
            <a:tailEnd/>
          </a:ln>
        </p:spPr>
      </p:pic>
      <p:pic>
        <p:nvPicPr>
          <p:cNvPr id="6" name="Picture 9"/>
          <p:cNvPicPr>
            <a:picLocks noChangeAspect="1" noChangeArrowheads="1"/>
          </p:cNvPicPr>
          <p:nvPr/>
        </p:nvPicPr>
        <p:blipFill>
          <a:blip r:embed="rId4" cstate="print"/>
          <a:srcRect/>
          <a:stretch>
            <a:fillRect/>
          </a:stretch>
        </p:blipFill>
        <p:spPr bwMode="auto">
          <a:xfrm>
            <a:off x="285750" y="4929188"/>
            <a:ext cx="2005013" cy="1501775"/>
          </a:xfrm>
          <a:prstGeom prst="rect">
            <a:avLst/>
          </a:prstGeom>
          <a:noFill/>
          <a:ln w="9525">
            <a:noFill/>
            <a:miter lim="800000"/>
            <a:headEnd/>
            <a:tailEnd/>
          </a:ln>
        </p:spPr>
      </p:pic>
      <p:sp>
        <p:nvSpPr>
          <p:cNvPr id="7" name="9 CuadroTexto"/>
          <p:cNvSpPr txBox="1">
            <a:spLocks noChangeArrowheads="1"/>
          </p:cNvSpPr>
          <p:nvPr/>
        </p:nvSpPr>
        <p:spPr bwMode="auto">
          <a:xfrm>
            <a:off x="198438" y="2000250"/>
            <a:ext cx="1657350" cy="461963"/>
          </a:xfrm>
          <a:prstGeom prst="rect">
            <a:avLst/>
          </a:prstGeom>
          <a:noFill/>
          <a:ln w="9525">
            <a:noFill/>
            <a:miter lim="800000"/>
            <a:headEnd/>
            <a:tailEnd/>
          </a:ln>
        </p:spPr>
        <p:txBody>
          <a:bodyPr>
            <a:spAutoFit/>
          </a:bodyPr>
          <a:lstStyle/>
          <a:p>
            <a:r>
              <a:rPr lang="es-MX" sz="1200" dirty="0">
                <a:latin typeface="Times New Roman" pitchFamily="18" charset="0"/>
                <a:cs typeface="Times New Roman" pitchFamily="18" charset="0"/>
              </a:rPr>
              <a:t>Guardar productos muy reactivos</a:t>
            </a:r>
          </a:p>
        </p:txBody>
      </p:sp>
      <p:sp>
        <p:nvSpPr>
          <p:cNvPr id="8" name="10 CuadroTexto"/>
          <p:cNvSpPr txBox="1">
            <a:spLocks noChangeArrowheads="1"/>
          </p:cNvSpPr>
          <p:nvPr/>
        </p:nvSpPr>
        <p:spPr bwMode="auto">
          <a:xfrm>
            <a:off x="0" y="4643438"/>
            <a:ext cx="2052638" cy="276225"/>
          </a:xfrm>
          <a:prstGeom prst="rect">
            <a:avLst/>
          </a:prstGeom>
          <a:noFill/>
          <a:ln w="9525">
            <a:noFill/>
            <a:miter lim="800000"/>
            <a:headEnd/>
            <a:tailEnd/>
          </a:ln>
        </p:spPr>
        <p:txBody>
          <a:bodyPr>
            <a:spAutoFit/>
          </a:bodyPr>
          <a:lstStyle/>
          <a:p>
            <a:r>
              <a:rPr lang="es-MX" sz="1200" dirty="0">
                <a:latin typeface="Times New Roman" pitchFamily="18" charset="0"/>
                <a:cs typeface="Times New Roman" pitchFamily="18" charset="0"/>
              </a:rPr>
              <a:t>Extinguir incendios</a:t>
            </a:r>
          </a:p>
        </p:txBody>
      </p:sp>
      <p:sp>
        <p:nvSpPr>
          <p:cNvPr id="9" name="14 CuadroTexto"/>
          <p:cNvSpPr txBox="1">
            <a:spLocks noChangeArrowheads="1"/>
          </p:cNvSpPr>
          <p:nvPr/>
        </p:nvSpPr>
        <p:spPr bwMode="auto">
          <a:xfrm>
            <a:off x="357188" y="6396038"/>
            <a:ext cx="1911350" cy="457200"/>
          </a:xfrm>
          <a:prstGeom prst="rect">
            <a:avLst/>
          </a:prstGeom>
          <a:noFill/>
          <a:ln w="9525">
            <a:noFill/>
            <a:miter lim="800000"/>
            <a:headEnd/>
            <a:tailEnd/>
          </a:ln>
        </p:spPr>
        <p:txBody>
          <a:bodyPr>
            <a:spAutoFit/>
          </a:bodyPr>
          <a:lstStyle/>
          <a:p>
            <a:r>
              <a:rPr lang="es-MX" sz="1200" dirty="0">
                <a:latin typeface="Times New Roman" pitchFamily="18" charset="0"/>
                <a:cs typeface="Times New Roman" pitchFamily="18" charset="0"/>
              </a:rPr>
              <a:t>Soldadura de gas en</a:t>
            </a:r>
          </a:p>
          <a:p>
            <a:r>
              <a:rPr lang="es-MX" sz="1200" dirty="0">
                <a:latin typeface="Times New Roman" pitchFamily="18" charset="0"/>
                <a:cs typeface="Times New Roman" pitchFamily="18" charset="0"/>
              </a:rPr>
              <a:t> atmósfera de argón </a:t>
            </a:r>
          </a:p>
        </p:txBody>
      </p:sp>
      <p:pic>
        <p:nvPicPr>
          <p:cNvPr id="10" name="Picture 3"/>
          <p:cNvPicPr>
            <a:picLocks noChangeAspect="1" noChangeArrowheads="1"/>
          </p:cNvPicPr>
          <p:nvPr/>
        </p:nvPicPr>
        <p:blipFill>
          <a:blip r:embed="rId5" cstate="print"/>
          <a:srcRect/>
          <a:stretch>
            <a:fillRect/>
          </a:stretch>
        </p:blipFill>
        <p:spPr bwMode="auto">
          <a:xfrm>
            <a:off x="5429256" y="4214818"/>
            <a:ext cx="838200" cy="1674812"/>
          </a:xfrm>
          <a:prstGeom prst="rect">
            <a:avLst/>
          </a:prstGeom>
          <a:noFill/>
          <a:ln w="9525">
            <a:noFill/>
            <a:miter lim="800000"/>
            <a:headEnd/>
            <a:tailEnd/>
          </a:ln>
        </p:spPr>
      </p:pic>
      <p:sp>
        <p:nvSpPr>
          <p:cNvPr id="11" name="7 CuadroTexto"/>
          <p:cNvSpPr txBox="1">
            <a:spLocks noChangeArrowheads="1"/>
          </p:cNvSpPr>
          <p:nvPr/>
        </p:nvSpPr>
        <p:spPr bwMode="auto">
          <a:xfrm>
            <a:off x="4857752" y="5929330"/>
            <a:ext cx="1795463" cy="461962"/>
          </a:xfrm>
          <a:prstGeom prst="rect">
            <a:avLst/>
          </a:prstGeom>
          <a:noFill/>
          <a:ln w="9525">
            <a:noFill/>
            <a:miter lim="800000"/>
            <a:headEnd/>
            <a:tailEnd/>
          </a:ln>
        </p:spPr>
        <p:txBody>
          <a:bodyPr>
            <a:spAutoFit/>
          </a:bodyPr>
          <a:lstStyle/>
          <a:p>
            <a:r>
              <a:rPr lang="es-MX" sz="1200" dirty="0">
                <a:latin typeface="Times New Roman" pitchFamily="18" charset="0"/>
                <a:cs typeface="Times New Roman" pitchFamily="18" charset="0"/>
              </a:rPr>
              <a:t>Cubrir medicamentos</a:t>
            </a:r>
          </a:p>
          <a:p>
            <a:r>
              <a:rPr lang="es-MX" sz="1200" dirty="0">
                <a:latin typeface="Times New Roman" pitchFamily="18" charset="0"/>
                <a:cs typeface="Times New Roman" pitchFamily="18" charset="0"/>
              </a:rPr>
              <a:t> líquidos</a:t>
            </a:r>
          </a:p>
        </p:txBody>
      </p:sp>
      <p:sp>
        <p:nvSpPr>
          <p:cNvPr id="12" name="11 CuadroTexto"/>
          <p:cNvSpPr txBox="1">
            <a:spLocks noChangeArrowheads="1"/>
          </p:cNvSpPr>
          <p:nvPr/>
        </p:nvSpPr>
        <p:spPr bwMode="auto">
          <a:xfrm>
            <a:off x="1862138" y="1739900"/>
            <a:ext cx="1657350" cy="461665"/>
          </a:xfrm>
          <a:prstGeom prst="rect">
            <a:avLst/>
          </a:prstGeom>
          <a:noFill/>
          <a:ln w="9525">
            <a:noFill/>
            <a:miter lim="800000"/>
            <a:headEnd/>
            <a:tailEnd/>
          </a:ln>
        </p:spPr>
        <p:txBody>
          <a:bodyPr>
            <a:spAutoFit/>
          </a:bodyPr>
          <a:lstStyle/>
          <a:p>
            <a:r>
              <a:rPr lang="es-MX" sz="1200" dirty="0">
                <a:latin typeface="Times New Roman" pitchFamily="18" charset="0"/>
                <a:cs typeface="Times New Roman" pitchFamily="18" charset="0"/>
              </a:rPr>
              <a:t>Rellenar las bombillas incandescentes</a:t>
            </a:r>
          </a:p>
        </p:txBody>
      </p:sp>
      <p:pic>
        <p:nvPicPr>
          <p:cNvPr id="13" name="Picture 6"/>
          <p:cNvPicPr>
            <a:picLocks noChangeAspect="1" noChangeArrowheads="1"/>
          </p:cNvPicPr>
          <p:nvPr/>
        </p:nvPicPr>
        <p:blipFill>
          <a:blip r:embed="rId6" cstate="print"/>
          <a:srcRect/>
          <a:stretch>
            <a:fillRect/>
          </a:stretch>
        </p:blipFill>
        <p:spPr bwMode="auto">
          <a:xfrm>
            <a:off x="2571736" y="2214554"/>
            <a:ext cx="1704975" cy="1704975"/>
          </a:xfrm>
          <a:prstGeom prst="rect">
            <a:avLst/>
          </a:prstGeom>
          <a:noFill/>
          <a:ln w="9525">
            <a:noFill/>
            <a:miter lim="800000"/>
            <a:headEnd/>
            <a:tailEnd/>
          </a:ln>
        </p:spPr>
      </p:pic>
      <p:pic>
        <p:nvPicPr>
          <p:cNvPr id="14" name="Picture 7"/>
          <p:cNvPicPr>
            <a:picLocks noChangeAspect="1" noChangeArrowheads="1"/>
          </p:cNvPicPr>
          <p:nvPr/>
        </p:nvPicPr>
        <p:blipFill>
          <a:blip r:embed="rId7" cstate="print"/>
          <a:srcRect/>
          <a:stretch>
            <a:fillRect/>
          </a:stretch>
        </p:blipFill>
        <p:spPr bwMode="auto">
          <a:xfrm>
            <a:off x="4286248" y="500042"/>
            <a:ext cx="1509713" cy="1165225"/>
          </a:xfrm>
          <a:prstGeom prst="rect">
            <a:avLst/>
          </a:prstGeom>
          <a:noFill/>
          <a:ln w="9525">
            <a:noFill/>
            <a:miter lim="800000"/>
            <a:headEnd/>
            <a:tailEnd/>
          </a:ln>
        </p:spPr>
      </p:pic>
      <p:sp>
        <p:nvSpPr>
          <p:cNvPr id="15" name="12 CuadroTexto"/>
          <p:cNvSpPr txBox="1">
            <a:spLocks noChangeArrowheads="1"/>
          </p:cNvSpPr>
          <p:nvPr/>
        </p:nvSpPr>
        <p:spPr bwMode="auto">
          <a:xfrm>
            <a:off x="4714876" y="1643050"/>
            <a:ext cx="576262" cy="276225"/>
          </a:xfrm>
          <a:prstGeom prst="rect">
            <a:avLst/>
          </a:prstGeom>
          <a:noFill/>
          <a:ln w="9525">
            <a:noFill/>
            <a:miter lim="800000"/>
            <a:headEnd/>
            <a:tailEnd/>
          </a:ln>
        </p:spPr>
        <p:txBody>
          <a:bodyPr>
            <a:spAutoFit/>
          </a:bodyPr>
          <a:lstStyle/>
          <a:p>
            <a:r>
              <a:rPr lang="es-MX" sz="1200" dirty="0">
                <a:latin typeface="Times New Roman" pitchFamily="18" charset="0"/>
                <a:cs typeface="Times New Roman" pitchFamily="18" charset="0"/>
              </a:rPr>
              <a:t>Láser</a:t>
            </a:r>
          </a:p>
        </p:txBody>
      </p:sp>
      <p:sp>
        <p:nvSpPr>
          <p:cNvPr id="16" name="13 CuadroTexto"/>
          <p:cNvSpPr txBox="1">
            <a:spLocks noChangeArrowheads="1"/>
          </p:cNvSpPr>
          <p:nvPr/>
        </p:nvSpPr>
        <p:spPr bwMode="auto">
          <a:xfrm>
            <a:off x="2214546" y="3929066"/>
            <a:ext cx="1992312" cy="276999"/>
          </a:xfrm>
          <a:prstGeom prst="rect">
            <a:avLst/>
          </a:prstGeom>
          <a:noFill/>
          <a:ln w="9525">
            <a:noFill/>
            <a:miter lim="800000"/>
            <a:headEnd/>
            <a:tailEnd/>
          </a:ln>
        </p:spPr>
        <p:txBody>
          <a:bodyPr>
            <a:spAutoFit/>
          </a:bodyPr>
          <a:lstStyle/>
          <a:p>
            <a:r>
              <a:rPr lang="es-MX" sz="1200" dirty="0">
                <a:latin typeface="Times New Roman" pitchFamily="18" charset="0"/>
                <a:cs typeface="Times New Roman" pitchFamily="18" charset="0"/>
              </a:rPr>
              <a:t>Lámparas incandescentes</a:t>
            </a:r>
          </a:p>
        </p:txBody>
      </p:sp>
      <p:pic>
        <p:nvPicPr>
          <p:cNvPr id="17" name="Picture 10"/>
          <p:cNvPicPr>
            <a:picLocks noChangeAspect="1" noChangeArrowheads="1"/>
          </p:cNvPicPr>
          <p:nvPr/>
        </p:nvPicPr>
        <p:blipFill>
          <a:blip r:embed="rId8" cstate="print"/>
          <a:srcRect/>
          <a:stretch>
            <a:fillRect/>
          </a:stretch>
        </p:blipFill>
        <p:spPr bwMode="auto">
          <a:xfrm>
            <a:off x="2357422" y="4214818"/>
            <a:ext cx="2143125" cy="2143125"/>
          </a:xfrm>
          <a:prstGeom prst="rect">
            <a:avLst/>
          </a:prstGeom>
          <a:noFill/>
          <a:ln w="9525">
            <a:noFill/>
            <a:miter lim="800000"/>
            <a:headEnd/>
            <a:tailEnd/>
          </a:ln>
        </p:spPr>
      </p:pic>
      <p:pic>
        <p:nvPicPr>
          <p:cNvPr id="18" name="Picture 11"/>
          <p:cNvPicPr>
            <a:picLocks noChangeAspect="1" noChangeArrowheads="1"/>
          </p:cNvPicPr>
          <p:nvPr/>
        </p:nvPicPr>
        <p:blipFill>
          <a:blip r:embed="rId9" cstate="print"/>
          <a:srcRect/>
          <a:stretch>
            <a:fillRect/>
          </a:stretch>
        </p:blipFill>
        <p:spPr bwMode="auto">
          <a:xfrm>
            <a:off x="4500562" y="4286256"/>
            <a:ext cx="942975" cy="839787"/>
          </a:xfrm>
          <a:prstGeom prst="rect">
            <a:avLst/>
          </a:prstGeom>
          <a:noFill/>
          <a:ln w="9525">
            <a:noFill/>
            <a:miter lim="800000"/>
            <a:headEnd/>
            <a:tailEnd/>
          </a:ln>
        </p:spPr>
      </p:pic>
      <p:sp>
        <p:nvSpPr>
          <p:cNvPr id="19" name="15 CuadroTexto"/>
          <p:cNvSpPr txBox="1">
            <a:spLocks noChangeArrowheads="1"/>
          </p:cNvSpPr>
          <p:nvPr/>
        </p:nvSpPr>
        <p:spPr bwMode="auto">
          <a:xfrm>
            <a:off x="2428860" y="6396038"/>
            <a:ext cx="1905000" cy="461962"/>
          </a:xfrm>
          <a:prstGeom prst="rect">
            <a:avLst/>
          </a:prstGeom>
          <a:noFill/>
          <a:ln w="9525">
            <a:noFill/>
            <a:miter lim="800000"/>
            <a:headEnd/>
            <a:tailEnd/>
          </a:ln>
        </p:spPr>
        <p:txBody>
          <a:bodyPr>
            <a:spAutoFit/>
          </a:bodyPr>
          <a:lstStyle/>
          <a:p>
            <a:r>
              <a:rPr lang="es-MX" sz="1200" dirty="0">
                <a:latin typeface="Times New Roman" pitchFamily="18" charset="0"/>
                <a:cs typeface="Times New Roman" pitchFamily="18" charset="0"/>
              </a:rPr>
              <a:t>Aislante en ventanas de dos hojas</a:t>
            </a:r>
          </a:p>
        </p:txBody>
      </p:sp>
      <p:sp>
        <p:nvSpPr>
          <p:cNvPr id="20" name="16 CuadroTexto"/>
          <p:cNvSpPr txBox="1">
            <a:spLocks noChangeArrowheads="1"/>
          </p:cNvSpPr>
          <p:nvPr/>
        </p:nvSpPr>
        <p:spPr bwMode="auto">
          <a:xfrm>
            <a:off x="6286512" y="5572140"/>
            <a:ext cx="1190625" cy="276225"/>
          </a:xfrm>
          <a:prstGeom prst="rect">
            <a:avLst/>
          </a:prstGeom>
          <a:noFill/>
          <a:ln w="9525">
            <a:noFill/>
            <a:miter lim="800000"/>
            <a:headEnd/>
            <a:tailEnd/>
          </a:ln>
        </p:spPr>
        <p:txBody>
          <a:bodyPr>
            <a:spAutoFit/>
          </a:bodyPr>
          <a:lstStyle/>
          <a:p>
            <a:r>
              <a:rPr lang="es-MX" sz="1200" dirty="0">
                <a:latin typeface="Times New Roman" pitchFamily="18" charset="0"/>
                <a:cs typeface="Times New Roman" pitchFamily="18" charset="0"/>
              </a:rPr>
              <a:t>Refrigerante</a:t>
            </a:r>
          </a:p>
        </p:txBody>
      </p:sp>
      <p:pic>
        <p:nvPicPr>
          <p:cNvPr id="21" name="Picture 12"/>
          <p:cNvPicPr>
            <a:picLocks noChangeAspect="1" noChangeArrowheads="1"/>
          </p:cNvPicPr>
          <p:nvPr/>
        </p:nvPicPr>
        <p:blipFill>
          <a:blip r:embed="rId10" cstate="print"/>
          <a:srcRect/>
          <a:stretch>
            <a:fillRect/>
          </a:stretch>
        </p:blipFill>
        <p:spPr bwMode="auto">
          <a:xfrm>
            <a:off x="6357950" y="4714884"/>
            <a:ext cx="1277114" cy="893762"/>
          </a:xfrm>
          <a:prstGeom prst="rect">
            <a:avLst/>
          </a:prstGeom>
          <a:noFill/>
          <a:ln w="9525">
            <a:noFill/>
            <a:miter lim="800000"/>
            <a:headEnd/>
            <a:tailEnd/>
          </a:ln>
        </p:spPr>
      </p:pic>
      <p:sp>
        <p:nvSpPr>
          <p:cNvPr id="22" name="17 CuadroTexto"/>
          <p:cNvSpPr txBox="1">
            <a:spLocks noChangeArrowheads="1"/>
          </p:cNvSpPr>
          <p:nvPr/>
        </p:nvSpPr>
        <p:spPr bwMode="auto">
          <a:xfrm>
            <a:off x="6286512" y="4286256"/>
            <a:ext cx="1697038" cy="474977"/>
          </a:xfrm>
          <a:prstGeom prst="rect">
            <a:avLst/>
          </a:prstGeom>
          <a:noFill/>
          <a:ln w="9525">
            <a:noFill/>
            <a:miter lim="800000"/>
            <a:headEnd/>
            <a:tailEnd/>
          </a:ln>
        </p:spPr>
        <p:txBody>
          <a:bodyPr wrap="square">
            <a:spAutoFit/>
          </a:bodyPr>
          <a:lstStyle/>
          <a:p>
            <a:r>
              <a:rPr lang="es-MX" sz="1200" dirty="0">
                <a:latin typeface="Gill Sans MT"/>
              </a:rPr>
              <a:t> </a:t>
            </a:r>
            <a:r>
              <a:rPr lang="es-MX" sz="1200" dirty="0">
                <a:latin typeface="Times New Roman" pitchFamily="18" charset="0"/>
                <a:cs typeface="Times New Roman" pitchFamily="18" charset="0"/>
              </a:rPr>
              <a:t>Misil AIM-9E Sidewinder</a:t>
            </a:r>
          </a:p>
        </p:txBody>
      </p:sp>
      <p:pic>
        <p:nvPicPr>
          <p:cNvPr id="23" name="Picture 3"/>
          <p:cNvPicPr>
            <a:picLocks noChangeAspect="1" noChangeArrowheads="1"/>
          </p:cNvPicPr>
          <p:nvPr/>
        </p:nvPicPr>
        <p:blipFill>
          <a:blip r:embed="rId11" cstate="print"/>
          <a:srcRect/>
          <a:stretch>
            <a:fillRect/>
          </a:stretch>
        </p:blipFill>
        <p:spPr bwMode="auto">
          <a:xfrm>
            <a:off x="7000892" y="2143116"/>
            <a:ext cx="1885950" cy="1276350"/>
          </a:xfrm>
          <a:prstGeom prst="rect">
            <a:avLst/>
          </a:prstGeom>
          <a:noFill/>
          <a:ln w="9525">
            <a:noFill/>
            <a:miter lim="800000"/>
            <a:headEnd/>
            <a:tailEnd/>
          </a:ln>
        </p:spPr>
      </p:pic>
      <p:sp>
        <p:nvSpPr>
          <p:cNvPr id="24" name="23 CuadroTexto"/>
          <p:cNvSpPr txBox="1">
            <a:spLocks noChangeArrowheads="1"/>
          </p:cNvSpPr>
          <p:nvPr/>
        </p:nvSpPr>
        <p:spPr bwMode="auto">
          <a:xfrm>
            <a:off x="7000892" y="3429000"/>
            <a:ext cx="1785938" cy="276225"/>
          </a:xfrm>
          <a:prstGeom prst="rect">
            <a:avLst/>
          </a:prstGeom>
          <a:noFill/>
          <a:ln w="9525">
            <a:noFill/>
            <a:miter lim="800000"/>
            <a:headEnd/>
            <a:tailEnd/>
          </a:ln>
        </p:spPr>
        <p:txBody>
          <a:bodyPr>
            <a:spAutoFit/>
          </a:bodyPr>
          <a:lstStyle/>
          <a:p>
            <a:r>
              <a:rPr lang="es-MX" sz="1200" dirty="0">
                <a:latin typeface="Times New Roman" pitchFamily="18" charset="0"/>
                <a:cs typeface="Times New Roman" pitchFamily="18" charset="0"/>
              </a:rPr>
              <a:t>Sustituto del nitrógeno</a:t>
            </a:r>
          </a:p>
        </p:txBody>
      </p:sp>
      <p:pic>
        <p:nvPicPr>
          <p:cNvPr id="25" name="Picture 6"/>
          <p:cNvPicPr>
            <a:picLocks noChangeAspect="1" noChangeArrowheads="1"/>
          </p:cNvPicPr>
          <p:nvPr/>
        </p:nvPicPr>
        <p:blipFill>
          <a:blip r:embed="rId12" cstate="print"/>
          <a:srcRect/>
          <a:stretch>
            <a:fillRect/>
          </a:stretch>
        </p:blipFill>
        <p:spPr bwMode="auto">
          <a:xfrm>
            <a:off x="5981700" y="428604"/>
            <a:ext cx="3162300" cy="1219200"/>
          </a:xfrm>
          <a:prstGeom prst="rect">
            <a:avLst/>
          </a:prstGeom>
          <a:noFill/>
          <a:ln w="9525">
            <a:noFill/>
            <a:miter lim="800000"/>
            <a:headEnd/>
            <a:tailEnd/>
          </a:ln>
        </p:spPr>
      </p:pic>
      <p:sp>
        <p:nvSpPr>
          <p:cNvPr id="26" name="25 CuadroTexto"/>
          <p:cNvSpPr txBox="1">
            <a:spLocks noChangeArrowheads="1"/>
          </p:cNvSpPr>
          <p:nvPr/>
        </p:nvSpPr>
        <p:spPr bwMode="auto">
          <a:xfrm>
            <a:off x="6286512" y="1643050"/>
            <a:ext cx="2447925" cy="276225"/>
          </a:xfrm>
          <a:prstGeom prst="rect">
            <a:avLst/>
          </a:prstGeom>
          <a:noFill/>
          <a:ln w="9525">
            <a:noFill/>
            <a:miter lim="800000"/>
            <a:headEnd/>
            <a:tailEnd/>
          </a:ln>
        </p:spPr>
        <p:txBody>
          <a:bodyPr>
            <a:spAutoFit/>
          </a:bodyPr>
          <a:lstStyle/>
          <a:p>
            <a:r>
              <a:rPr lang="es-MX" sz="1200" dirty="0">
                <a:latin typeface="Gill Sans MT"/>
              </a:rPr>
              <a:t>Fabricación de monocristales </a:t>
            </a:r>
          </a:p>
        </p:txBody>
      </p:sp>
      <p:pic>
        <p:nvPicPr>
          <p:cNvPr id="27" name="Picture 2"/>
          <p:cNvPicPr>
            <a:picLocks noChangeAspect="1" noChangeArrowheads="1"/>
          </p:cNvPicPr>
          <p:nvPr/>
        </p:nvPicPr>
        <p:blipFill>
          <a:blip r:embed="rId13" cstate="print"/>
          <a:srcRect/>
          <a:stretch>
            <a:fillRect/>
          </a:stretch>
        </p:blipFill>
        <p:spPr bwMode="auto">
          <a:xfrm>
            <a:off x="5072066" y="2071678"/>
            <a:ext cx="1647825" cy="1647825"/>
          </a:xfrm>
          <a:prstGeom prst="rect">
            <a:avLst/>
          </a:prstGeom>
          <a:noFill/>
          <a:ln w="9525">
            <a:noFill/>
            <a:miter lim="800000"/>
            <a:headEnd/>
            <a:tailEnd/>
          </a:ln>
        </p:spPr>
      </p:pic>
      <p:sp>
        <p:nvSpPr>
          <p:cNvPr id="28" name="27 CuadroTexto"/>
          <p:cNvSpPr txBox="1">
            <a:spLocks noChangeArrowheads="1"/>
          </p:cNvSpPr>
          <p:nvPr/>
        </p:nvSpPr>
        <p:spPr bwMode="auto">
          <a:xfrm>
            <a:off x="4643438" y="3714752"/>
            <a:ext cx="2232025" cy="461962"/>
          </a:xfrm>
          <a:prstGeom prst="rect">
            <a:avLst/>
          </a:prstGeom>
          <a:noFill/>
          <a:ln w="9525">
            <a:noFill/>
            <a:miter lim="800000"/>
            <a:headEnd/>
            <a:tailEnd/>
          </a:ln>
        </p:spPr>
        <p:txBody>
          <a:bodyPr>
            <a:spAutoFit/>
          </a:bodyPr>
          <a:lstStyle/>
          <a:p>
            <a:r>
              <a:rPr lang="es-MX" sz="1200" dirty="0">
                <a:latin typeface="Times New Roman" pitchFamily="18" charset="0"/>
                <a:cs typeface="Times New Roman" pitchFamily="18" charset="0"/>
              </a:rPr>
              <a:t>Buceo técnico (inflado de </a:t>
            </a:r>
          </a:p>
          <a:p>
            <a:r>
              <a:rPr lang="es-MX" sz="1200" dirty="0">
                <a:latin typeface="Times New Roman" pitchFamily="18" charset="0"/>
                <a:cs typeface="Times New Roman" pitchFamily="18" charset="0"/>
              </a:rPr>
              <a:t>trajes secos)</a:t>
            </a:r>
          </a:p>
        </p:txBody>
      </p:sp>
      <p:pic>
        <p:nvPicPr>
          <p:cNvPr id="29" name="Picture 2" descr="http://t1.gstatic.com/images?q=tbn:ANd9GcSwLp9jKrFh4xrNoOE8D4AC_bnjHqYXCJORMJ_XXxPPP-2T5Rl_mw"/>
          <p:cNvPicPr>
            <a:picLocks noChangeAspect="1" noChangeArrowheads="1"/>
          </p:cNvPicPr>
          <p:nvPr/>
        </p:nvPicPr>
        <p:blipFill>
          <a:blip r:embed="rId14" cstate="print"/>
          <a:srcRect/>
          <a:stretch>
            <a:fillRect/>
          </a:stretch>
        </p:blipFill>
        <p:spPr bwMode="auto">
          <a:xfrm>
            <a:off x="1928813" y="357188"/>
            <a:ext cx="2143125" cy="1408112"/>
          </a:xfrm>
          <a:prstGeom prst="rect">
            <a:avLst/>
          </a:prstGeom>
          <a:noFill/>
          <a:ln w="9525">
            <a:noFill/>
            <a:miter lim="800000"/>
            <a:headEnd/>
            <a:tailEnd/>
          </a:ln>
        </p:spPr>
      </p:pic>
      <p:pic>
        <p:nvPicPr>
          <p:cNvPr id="30" name="Picture 2"/>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929586" y="4429132"/>
            <a:ext cx="963613" cy="1736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726361" y="6143644"/>
            <a:ext cx="1417639" cy="443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399032"/>
          </a:xfrm>
        </p:spPr>
        <p:txBody>
          <a:bodyPr/>
          <a:lstStyle/>
          <a:p>
            <a:r>
              <a:rPr lang="es-MX" dirty="0" smtClean="0"/>
              <a:t>Datos Curiosos</a:t>
            </a:r>
            <a:endParaRPr lang="es-MX" dirty="0"/>
          </a:p>
        </p:txBody>
      </p:sp>
      <p:pic>
        <p:nvPicPr>
          <p:cNvPr id="8" name="Picture 4"/>
          <p:cNvPicPr>
            <a:picLocks noChangeAspect="1" noChangeArrowheads="1"/>
          </p:cNvPicPr>
          <p:nvPr/>
        </p:nvPicPr>
        <p:blipFill>
          <a:blip r:embed="rId2" cstate="print"/>
          <a:srcRect/>
          <a:stretch>
            <a:fillRect/>
          </a:stretch>
        </p:blipFill>
        <p:spPr bwMode="auto">
          <a:xfrm>
            <a:off x="0" y="1067009"/>
            <a:ext cx="1520825" cy="1584325"/>
          </a:xfrm>
          <a:prstGeom prst="rect">
            <a:avLst/>
          </a:prstGeom>
          <a:noFill/>
        </p:spPr>
      </p:pic>
      <p:sp>
        <p:nvSpPr>
          <p:cNvPr id="9" name="4 CuadroTexto"/>
          <p:cNvSpPr txBox="1">
            <a:spLocks noChangeArrowheads="1"/>
          </p:cNvSpPr>
          <p:nvPr/>
        </p:nvSpPr>
        <p:spPr bwMode="auto">
          <a:xfrm>
            <a:off x="1520825" y="1285860"/>
            <a:ext cx="7200651" cy="5355312"/>
          </a:xfrm>
          <a:prstGeom prst="rect">
            <a:avLst/>
          </a:prstGeom>
          <a:noFill/>
          <a:ln w="9525">
            <a:noFill/>
            <a:miter lim="800000"/>
            <a:headEnd/>
            <a:tailEnd/>
          </a:ln>
        </p:spPr>
        <p:txBody>
          <a:bodyPr wrap="square">
            <a:spAutoFit/>
          </a:bodyPr>
          <a:lstStyle/>
          <a:p>
            <a:pPr algn="just">
              <a:buFontTx/>
              <a:buChar char="•"/>
            </a:pPr>
            <a:r>
              <a:rPr lang="es-MX" dirty="0">
                <a:latin typeface="Times New Roman" pitchFamily="18" charset="0"/>
                <a:cs typeface="Times New Roman" pitchFamily="18" charset="0"/>
              </a:rPr>
              <a:t>Durante medio siglo el símbolo del argón fue A, hasta que fue reemplazado por Ar en 1957</a:t>
            </a:r>
          </a:p>
          <a:p>
            <a:pPr algn="just">
              <a:buFontTx/>
              <a:buChar char="•"/>
            </a:pPr>
            <a:endParaRPr lang="es-ES" dirty="0">
              <a:latin typeface="Times New Roman" pitchFamily="18" charset="0"/>
              <a:cs typeface="Times New Roman" pitchFamily="18" charset="0"/>
            </a:endParaRPr>
          </a:p>
          <a:p>
            <a:pPr algn="just">
              <a:buFontTx/>
              <a:buChar char="•"/>
            </a:pPr>
            <a:r>
              <a:rPr lang="es-ES" dirty="0">
                <a:latin typeface="Times New Roman" pitchFamily="18" charset="0"/>
                <a:cs typeface="Times New Roman" pitchFamily="18" charset="0"/>
              </a:rPr>
              <a:t>Si el potasio </a:t>
            </a:r>
            <a:r>
              <a:rPr lang="es-ES" dirty="0" smtClean="0">
                <a:latin typeface="Times New Roman" pitchFamily="18" charset="0"/>
                <a:cs typeface="Times New Roman" pitchFamily="18" charset="0"/>
              </a:rPr>
              <a:t>radiactivo se </a:t>
            </a:r>
            <a:r>
              <a:rPr lang="es-ES" dirty="0">
                <a:latin typeface="Times New Roman" pitchFamily="18" charset="0"/>
                <a:cs typeface="Times New Roman" pitchFamily="18" charset="0"/>
              </a:rPr>
              <a:t>disuelve en el mar, se dispersa en el suelo o forma parte de un organismo vivo, escapará argón a la atmósfera. Pero si el potasio </a:t>
            </a:r>
            <a:r>
              <a:rPr lang="es-ES" dirty="0" smtClean="0">
                <a:latin typeface="Times New Roman" pitchFamily="18" charset="0"/>
                <a:cs typeface="Times New Roman" pitchFamily="18" charset="0"/>
              </a:rPr>
              <a:t>       queda </a:t>
            </a:r>
            <a:r>
              <a:rPr lang="es-ES" dirty="0">
                <a:latin typeface="Times New Roman" pitchFamily="18" charset="0"/>
                <a:cs typeface="Times New Roman" pitchFamily="18" charset="0"/>
              </a:rPr>
              <a:t>atrapado en las rocas de la Tierra, ahí se quedará el argón también. Midiendo la razón entre el potasio y el argón en un mineral es posible determinar su edad.</a:t>
            </a:r>
          </a:p>
          <a:p>
            <a:pPr algn="just">
              <a:buFontTx/>
              <a:buChar char="•"/>
            </a:pPr>
            <a:endParaRPr lang="es-ES" dirty="0">
              <a:latin typeface="Times New Roman" pitchFamily="18" charset="0"/>
              <a:cs typeface="Times New Roman" pitchFamily="18" charset="0"/>
            </a:endParaRPr>
          </a:p>
          <a:p>
            <a:pPr algn="just">
              <a:buFontTx/>
              <a:buChar char="•"/>
            </a:pPr>
            <a:r>
              <a:rPr lang="es-ES" dirty="0" smtClean="0">
                <a:latin typeface="Times New Roman" pitchFamily="18" charset="0"/>
                <a:cs typeface="Times New Roman" pitchFamily="18" charset="0"/>
              </a:rPr>
              <a:t>El descubrimiento del argón fue anunciado </a:t>
            </a:r>
            <a:r>
              <a:rPr lang="es-ES" dirty="0">
                <a:latin typeface="Times New Roman" pitchFamily="18" charset="0"/>
                <a:cs typeface="Times New Roman" pitchFamily="18" charset="0"/>
              </a:rPr>
              <a:t>en 1894 pero no dieron más detalles hasta el año siguiente. Lo hicieron así para poder participar en una competición organizada por la Institución Smithsoniana en Washington, D. C., que premiaba </a:t>
            </a:r>
            <a:r>
              <a:rPr lang="es-ES" dirty="0" smtClean="0">
                <a:latin typeface="Times New Roman" pitchFamily="18" charset="0"/>
                <a:cs typeface="Times New Roman" pitchFamily="18" charset="0"/>
              </a:rPr>
              <a:t>“un </a:t>
            </a:r>
            <a:r>
              <a:rPr lang="es-ES" dirty="0">
                <a:latin typeface="Times New Roman" pitchFamily="18" charset="0"/>
                <a:cs typeface="Times New Roman" pitchFamily="18" charset="0"/>
              </a:rPr>
              <a:t>nuevo descubrimiento acerca del aire </a:t>
            </a:r>
            <a:r>
              <a:rPr lang="es-ES" dirty="0" smtClean="0">
                <a:latin typeface="Times New Roman" pitchFamily="18" charset="0"/>
                <a:cs typeface="Times New Roman" pitchFamily="18" charset="0"/>
              </a:rPr>
              <a:t>atmosférico”. </a:t>
            </a:r>
            <a:r>
              <a:rPr lang="es-ES" dirty="0">
                <a:latin typeface="Times New Roman" pitchFamily="18" charset="0"/>
                <a:cs typeface="Times New Roman" pitchFamily="18" charset="0"/>
              </a:rPr>
              <a:t>Se llevaron los diez mil dólares del premio </a:t>
            </a:r>
            <a:endParaRPr lang="es-ES" dirty="0" smtClean="0">
              <a:latin typeface="Times New Roman" pitchFamily="18" charset="0"/>
              <a:cs typeface="Times New Roman" pitchFamily="18" charset="0"/>
            </a:endParaRPr>
          </a:p>
          <a:p>
            <a:pPr algn="just">
              <a:buFontTx/>
              <a:buChar char="•"/>
            </a:pPr>
            <a:endParaRPr lang="es-MX" dirty="0" smtClean="0">
              <a:latin typeface="Times New Roman" pitchFamily="18" charset="0"/>
              <a:cs typeface="Times New Roman" pitchFamily="18" charset="0"/>
            </a:endParaRPr>
          </a:p>
          <a:p>
            <a:pPr algn="just">
              <a:buFontTx/>
              <a:buChar char="•"/>
            </a:pPr>
            <a:r>
              <a:rPr lang="es-MX" dirty="0" smtClean="0">
                <a:latin typeface="Times New Roman" pitchFamily="18" charset="0"/>
                <a:cs typeface="Times New Roman" pitchFamily="18" charset="0"/>
              </a:rPr>
              <a:t>A </a:t>
            </a:r>
            <a:r>
              <a:rPr lang="es-MX" dirty="0">
                <a:latin typeface="Times New Roman" pitchFamily="18" charset="0"/>
                <a:cs typeface="Times New Roman" pitchFamily="18" charset="0"/>
              </a:rPr>
              <a:t>altas presiones, el argón presenta un </a:t>
            </a:r>
            <a:r>
              <a:rPr lang="es-MX" dirty="0" smtClean="0">
                <a:latin typeface="Times New Roman" pitchFamily="18" charset="0"/>
                <a:cs typeface="Times New Roman" pitchFamily="18" charset="0"/>
              </a:rPr>
              <a:t>comportamiento "real” </a:t>
            </a:r>
            <a:r>
              <a:rPr lang="es-MX" dirty="0">
                <a:latin typeface="Times New Roman" pitchFamily="18" charset="0"/>
                <a:cs typeface="Times New Roman" pitchFamily="18" charset="0"/>
              </a:rPr>
              <a:t>que se desvía de la ley de los gases ideales. </a:t>
            </a:r>
            <a:r>
              <a:rPr lang="es-MX" dirty="0" smtClean="0">
                <a:latin typeface="Times New Roman" pitchFamily="18" charset="0"/>
                <a:cs typeface="Times New Roman" pitchFamily="18" charset="0"/>
              </a:rPr>
              <a:t>Por ejemplo, </a:t>
            </a:r>
            <a:r>
              <a:rPr lang="es-MX" dirty="0">
                <a:latin typeface="Times New Roman" pitchFamily="18" charset="0"/>
                <a:cs typeface="Times New Roman" pitchFamily="18" charset="0"/>
              </a:rPr>
              <a:t>a 200 bares de presión, una botella </a:t>
            </a:r>
            <a:r>
              <a:rPr lang="es-MX" dirty="0" smtClean="0">
                <a:latin typeface="Times New Roman" pitchFamily="18" charset="0"/>
                <a:cs typeface="Times New Roman" pitchFamily="18" charset="0"/>
              </a:rPr>
              <a:t>contiene aproximadamente </a:t>
            </a:r>
            <a:r>
              <a:rPr lang="es-MX" dirty="0">
                <a:latin typeface="Times New Roman" pitchFamily="18" charset="0"/>
                <a:cs typeface="Times New Roman" pitchFamily="18" charset="0"/>
              </a:rPr>
              <a:t>el 7% más de argón que el </a:t>
            </a:r>
            <a:r>
              <a:rPr lang="es-MX" dirty="0" smtClean="0">
                <a:latin typeface="Times New Roman" pitchFamily="18" charset="0"/>
                <a:cs typeface="Times New Roman" pitchFamily="18" charset="0"/>
              </a:rPr>
              <a:t>esperado según </a:t>
            </a:r>
            <a:r>
              <a:rPr lang="es-MX" dirty="0">
                <a:latin typeface="Times New Roman" pitchFamily="18" charset="0"/>
                <a:cs typeface="Times New Roman" pitchFamily="18" charset="0"/>
              </a:rPr>
              <a:t>la ley de los gases ideales</a:t>
            </a:r>
          </a:p>
        </p:txBody>
      </p:sp>
      <p:pic>
        <p:nvPicPr>
          <p:cNvPr id="10" name="Picture 8" descr="ANd9GcSlEJvnghdzMqzGdcw7YXz0o0jXH8i_GEgcqhJ9bAL5G9KJ94z1"/>
          <p:cNvPicPr>
            <a:picLocks noChangeAspect="1" noChangeArrowheads="1"/>
          </p:cNvPicPr>
          <p:nvPr/>
        </p:nvPicPr>
        <p:blipFill>
          <a:blip r:embed="rId3" cstate="print"/>
          <a:srcRect/>
          <a:stretch>
            <a:fillRect/>
          </a:stretch>
        </p:blipFill>
        <p:spPr bwMode="auto">
          <a:xfrm>
            <a:off x="17241" y="3021221"/>
            <a:ext cx="1432819" cy="1217613"/>
          </a:xfrm>
          <a:prstGeom prst="rect">
            <a:avLst/>
          </a:prstGeom>
          <a:noFill/>
        </p:spPr>
      </p:pic>
      <p:pic>
        <p:nvPicPr>
          <p:cNvPr id="11" name="Picture 12" descr="ANd9GcRrv28JY9KZ6z1p4ItHsrgK6_dZ_ZnwxQ6q9Vks1zTey1-ax85ixQ"/>
          <p:cNvPicPr>
            <a:picLocks noChangeAspect="1" noChangeArrowheads="1"/>
          </p:cNvPicPr>
          <p:nvPr/>
        </p:nvPicPr>
        <p:blipFill>
          <a:blip r:embed="rId4" cstate="print"/>
          <a:srcRect/>
          <a:stretch>
            <a:fillRect/>
          </a:stretch>
        </p:blipFill>
        <p:spPr bwMode="auto">
          <a:xfrm>
            <a:off x="17241" y="4694962"/>
            <a:ext cx="1553319" cy="155331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6314" y="214290"/>
            <a:ext cx="3543296" cy="1857388"/>
          </a:xfrm>
        </p:spPr>
        <p:txBody>
          <a:bodyPr>
            <a:noAutofit/>
          </a:bodyPr>
          <a:lstStyle/>
          <a:p>
            <a:r>
              <a:rPr lang="es-MX" sz="6600" dirty="0" smtClean="0"/>
              <a:t>Kriptón</a:t>
            </a:r>
            <a:endParaRPr lang="es-MX" sz="6600" dirty="0"/>
          </a:p>
        </p:txBody>
      </p:sp>
      <p:pic>
        <p:nvPicPr>
          <p:cNvPr id="4098" name="Picture 2" descr="http://www.lenntech.com/images/espanol/tabla-peiodica/kr.htm12.jpg"/>
          <p:cNvPicPr>
            <a:picLocks noChangeAspect="1" noChangeArrowheads="1"/>
          </p:cNvPicPr>
          <p:nvPr/>
        </p:nvPicPr>
        <p:blipFill>
          <a:blip r:embed="rId2" cstate="print"/>
          <a:srcRect/>
          <a:stretch>
            <a:fillRect/>
          </a:stretch>
        </p:blipFill>
        <p:spPr bwMode="auto">
          <a:xfrm>
            <a:off x="642910" y="357166"/>
            <a:ext cx="2357454" cy="2357454"/>
          </a:xfrm>
          <a:prstGeom prst="rect">
            <a:avLst/>
          </a:prstGeom>
          <a:noFill/>
        </p:spPr>
      </p:pic>
      <p:pic>
        <p:nvPicPr>
          <p:cNvPr id="4100" name="Picture 4" descr="http://www.cienciaonline.com/wp-content/uploads/2007/06/kripton.miniatura.JPG"/>
          <p:cNvPicPr>
            <a:picLocks noChangeAspect="1" noChangeArrowheads="1"/>
          </p:cNvPicPr>
          <p:nvPr/>
        </p:nvPicPr>
        <p:blipFill>
          <a:blip r:embed="rId3" cstate="print"/>
          <a:srcRect/>
          <a:stretch>
            <a:fillRect/>
          </a:stretch>
        </p:blipFill>
        <p:spPr bwMode="auto">
          <a:xfrm>
            <a:off x="3714744" y="2214554"/>
            <a:ext cx="2893452" cy="2939382"/>
          </a:xfrm>
          <a:prstGeom prst="rect">
            <a:avLst/>
          </a:prstGeom>
          <a:noFill/>
        </p:spPr>
      </p:pic>
      <p:pic>
        <p:nvPicPr>
          <p:cNvPr id="6" name="4 Imagen" descr="Átomo de Kriptón">
            <a:hlinkClick r:id="rId4" tooltip="&quot;Átomo de Kriptón&quot;"/>
          </p:cNvPr>
          <p:cNvPicPr/>
          <p:nvPr/>
        </p:nvPicPr>
        <p:blipFill>
          <a:blip r:embed="rId5" cstate="print"/>
          <a:srcRect/>
          <a:stretch>
            <a:fillRect/>
          </a:stretch>
        </p:blipFill>
        <p:spPr bwMode="auto">
          <a:xfrm>
            <a:off x="6786578" y="3786190"/>
            <a:ext cx="1926274" cy="2079945"/>
          </a:xfrm>
          <a:prstGeom prst="rect">
            <a:avLst/>
          </a:prstGeom>
          <a:noFill/>
          <a:ln w="9525">
            <a:noFill/>
            <a:miter lim="800000"/>
            <a:headEnd/>
            <a:tailEnd/>
          </a:ln>
        </p:spPr>
      </p:pic>
      <p:pic>
        <p:nvPicPr>
          <p:cNvPr id="4102" name="Picture 6" descr="http://elementos.org.es/img-elementos.org.es/kripton.jpg"/>
          <p:cNvPicPr>
            <a:picLocks noChangeAspect="1" noChangeArrowheads="1"/>
          </p:cNvPicPr>
          <p:nvPr/>
        </p:nvPicPr>
        <p:blipFill>
          <a:blip r:embed="rId6" cstate="print"/>
          <a:srcRect/>
          <a:stretch>
            <a:fillRect/>
          </a:stretch>
        </p:blipFill>
        <p:spPr bwMode="auto">
          <a:xfrm>
            <a:off x="1071538" y="3000372"/>
            <a:ext cx="2214579" cy="361187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338"/>
            <a:ext cx="8229600" cy="1399032"/>
          </a:xfrm>
        </p:spPr>
        <p:txBody>
          <a:bodyPr/>
          <a:lstStyle/>
          <a:p>
            <a:r>
              <a:rPr lang="es-MX" dirty="0" smtClean="0"/>
              <a:t>Generalidades</a:t>
            </a:r>
            <a:endParaRPr lang="es-MX" dirty="0"/>
          </a:p>
        </p:txBody>
      </p:sp>
      <p:graphicFrame>
        <p:nvGraphicFramePr>
          <p:cNvPr id="4" name="Table 3"/>
          <p:cNvGraphicFramePr>
            <a:graphicFrameLocks noGrp="1"/>
          </p:cNvGraphicFramePr>
          <p:nvPr/>
        </p:nvGraphicFramePr>
        <p:xfrm>
          <a:off x="214282" y="785794"/>
          <a:ext cx="4786346" cy="4902200"/>
        </p:xfrm>
        <a:graphic>
          <a:graphicData uri="http://schemas.openxmlformats.org/drawingml/2006/table">
            <a:tbl>
              <a:tblPr firstRow="1" bandRow="1">
                <a:tableStyleId>{8A107856-5554-42FB-B03E-39F5DBC370BA}</a:tableStyleId>
              </a:tblPr>
              <a:tblGrid>
                <a:gridCol w="3048000"/>
                <a:gridCol w="1738346"/>
              </a:tblGrid>
              <a:tr h="370840">
                <a:tc>
                  <a:txBody>
                    <a:bodyPr/>
                    <a:lstStyle/>
                    <a:p>
                      <a:r>
                        <a:rPr lang="es-MX" sz="1400" b="0" dirty="0" smtClean="0">
                          <a:latin typeface="Times New Roman" pitchFamily="18" charset="0"/>
                          <a:cs typeface="Times New Roman" pitchFamily="18" charset="0"/>
                        </a:rPr>
                        <a:t>Número atómico</a:t>
                      </a:r>
                      <a:endParaRPr lang="es-MX" sz="1400" b="0" dirty="0">
                        <a:latin typeface="Times New Roman" pitchFamily="18" charset="0"/>
                        <a:cs typeface="Times New Roman" pitchFamily="18" charset="0"/>
                      </a:endParaRPr>
                    </a:p>
                  </a:txBody>
                  <a:tcPr/>
                </a:tc>
                <a:tc>
                  <a:txBody>
                    <a:bodyPr/>
                    <a:lstStyle/>
                    <a:p>
                      <a:r>
                        <a:rPr lang="es-MX" sz="1400" b="0" dirty="0" smtClean="0">
                          <a:latin typeface="Times New Roman" pitchFamily="18" charset="0"/>
                          <a:cs typeface="Times New Roman" pitchFamily="18" charset="0"/>
                        </a:rPr>
                        <a:t>36</a:t>
                      </a:r>
                      <a:endParaRPr lang="es-MX" sz="1400" b="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Valencia</a:t>
                      </a:r>
                      <a:endParaRPr lang="es-MX" sz="1400" dirty="0">
                        <a:latin typeface="Times New Roman" pitchFamily="18" charset="0"/>
                        <a:cs typeface="Times New Roman" pitchFamily="18" charset="0"/>
                      </a:endParaRPr>
                    </a:p>
                  </a:txBody>
                  <a:tcPr/>
                </a:tc>
                <a:tc>
                  <a:txBody>
                    <a:bodyPr/>
                    <a:lstStyle/>
                    <a:p>
                      <a:r>
                        <a:rPr lang="es-MX" sz="1400" dirty="0" smtClean="0">
                          <a:latin typeface="Times New Roman" pitchFamily="18" charset="0"/>
                          <a:cs typeface="Times New Roman" pitchFamily="18" charset="0"/>
                        </a:rPr>
                        <a:t>0</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Estado</a:t>
                      </a:r>
                      <a:r>
                        <a:rPr lang="es-MX" sz="1400" baseline="0" dirty="0" smtClean="0">
                          <a:latin typeface="Times New Roman" pitchFamily="18" charset="0"/>
                          <a:cs typeface="Times New Roman" pitchFamily="18" charset="0"/>
                        </a:rPr>
                        <a:t> de oxidación</a:t>
                      </a:r>
                      <a:endParaRPr lang="es-MX" sz="1400" dirty="0">
                        <a:latin typeface="Times New Roman" pitchFamily="18" charset="0"/>
                        <a:cs typeface="Times New Roman" pitchFamily="18" charset="0"/>
                      </a:endParaRPr>
                    </a:p>
                  </a:txBody>
                  <a:tcPr/>
                </a:tc>
                <a:tc>
                  <a:txBody>
                    <a:bodyPr/>
                    <a:lstStyle/>
                    <a:p>
                      <a:r>
                        <a:rPr lang="es-MX" sz="1400" dirty="0" smtClean="0">
                          <a:latin typeface="Times New Roman" pitchFamily="18" charset="0"/>
                          <a:cs typeface="Times New Roman" pitchFamily="18" charset="0"/>
                        </a:rPr>
                        <a:t>-</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Electronegatividad</a:t>
                      </a:r>
                      <a:endParaRPr lang="es-MX" sz="1400" dirty="0">
                        <a:latin typeface="Times New Roman" pitchFamily="18" charset="0"/>
                        <a:cs typeface="Times New Roman" pitchFamily="18" charset="0"/>
                      </a:endParaRPr>
                    </a:p>
                  </a:txBody>
                  <a:tcPr/>
                </a:tc>
                <a:tc>
                  <a:txBody>
                    <a:bodyPr/>
                    <a:lstStyle/>
                    <a:p>
                      <a:r>
                        <a:rPr lang="es-MX" sz="1400" dirty="0" smtClean="0">
                          <a:latin typeface="Times New Roman" pitchFamily="18" charset="0"/>
                          <a:cs typeface="Times New Roman" pitchFamily="18" charset="0"/>
                        </a:rPr>
                        <a:t>-</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Radio covalente (Å)</a:t>
                      </a:r>
                      <a:endParaRPr lang="es-MX" sz="1400" dirty="0">
                        <a:latin typeface="Times New Roman" pitchFamily="18" charset="0"/>
                        <a:cs typeface="Times New Roman" pitchFamily="18" charset="0"/>
                      </a:endParaRPr>
                    </a:p>
                  </a:txBody>
                  <a:tcPr/>
                </a:tc>
                <a:tc>
                  <a:txBody>
                    <a:bodyPr/>
                    <a:lstStyle/>
                    <a:p>
                      <a:r>
                        <a:rPr lang="es-MX" sz="1400" dirty="0" smtClean="0">
                          <a:latin typeface="Times New Roman" pitchFamily="18" charset="0"/>
                          <a:cs typeface="Times New Roman" pitchFamily="18" charset="0"/>
                        </a:rPr>
                        <a:t>1.89</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Radio  iónico (Å)</a:t>
                      </a:r>
                      <a:endParaRPr lang="es-MX" sz="1400" dirty="0">
                        <a:latin typeface="Times New Roman" pitchFamily="18" charset="0"/>
                        <a:cs typeface="Times New Roman" pitchFamily="18" charset="0"/>
                      </a:endParaRPr>
                    </a:p>
                  </a:txBody>
                  <a:tcPr/>
                </a:tc>
                <a:tc>
                  <a:txBody>
                    <a:bodyPr/>
                    <a:lstStyle/>
                    <a:p>
                      <a:r>
                        <a:rPr lang="es-MX" sz="1400" dirty="0" smtClean="0">
                          <a:latin typeface="Times New Roman" pitchFamily="18" charset="0"/>
                          <a:cs typeface="Times New Roman" pitchFamily="18" charset="0"/>
                        </a:rPr>
                        <a:t>-</a:t>
                      </a:r>
                      <a:endParaRPr lang="es-MX" sz="1400" dirty="0">
                        <a:latin typeface="Times New Roman" pitchFamily="18" charset="0"/>
                        <a:cs typeface="Times New Roman" pitchFamily="18" charset="0"/>
                      </a:endParaRPr>
                    </a:p>
                  </a:txBody>
                  <a:tcPr/>
                </a:tc>
              </a:tr>
              <a:tr h="275290">
                <a:tc>
                  <a:txBody>
                    <a:bodyPr/>
                    <a:lstStyle/>
                    <a:p>
                      <a:r>
                        <a:rPr lang="es-MX" sz="1400" dirty="0" smtClean="0">
                          <a:latin typeface="Times New Roman" pitchFamily="18" charset="0"/>
                          <a:cs typeface="Times New Roman" pitchFamily="18" charset="0"/>
                        </a:rPr>
                        <a:t>Radio atómico (Å)</a:t>
                      </a:r>
                      <a:endParaRPr lang="es-MX" sz="1400" dirty="0">
                        <a:latin typeface="Times New Roman" pitchFamily="18" charset="0"/>
                        <a:cs typeface="Times New Roman" pitchFamily="18" charset="0"/>
                      </a:endParaRPr>
                    </a:p>
                  </a:txBody>
                  <a:tcPr/>
                </a:tc>
                <a:tc>
                  <a:txBody>
                    <a:bodyPr/>
                    <a:lstStyle/>
                    <a:p>
                      <a:r>
                        <a:rPr lang="es-MX" sz="1400" dirty="0" smtClean="0">
                          <a:latin typeface="Times New Roman" pitchFamily="18" charset="0"/>
                          <a:cs typeface="Times New Roman" pitchFamily="18" charset="0"/>
                        </a:rPr>
                        <a:t>-</a:t>
                      </a:r>
                      <a:endParaRPr lang="es-MX" sz="1400" dirty="0">
                        <a:latin typeface="Times New Roman" pitchFamily="18" charset="0"/>
                        <a:cs typeface="Times New Roman" pitchFamily="18" charset="0"/>
                      </a:endParaRPr>
                    </a:p>
                  </a:txBody>
                  <a:tcPr/>
                </a:tc>
              </a:tr>
              <a:tr h="0">
                <a:tc>
                  <a:txBody>
                    <a:bodyPr/>
                    <a:lstStyle/>
                    <a:p>
                      <a:r>
                        <a:rPr lang="es-MX" sz="1400" dirty="0" smtClean="0">
                          <a:latin typeface="Times New Roman" pitchFamily="18" charset="0"/>
                          <a:cs typeface="Times New Roman" pitchFamily="18" charset="0"/>
                        </a:rPr>
                        <a:t>Configuración electrónica</a:t>
                      </a:r>
                      <a:endParaRPr lang="es-MX"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[Ar]3d</a:t>
                      </a:r>
                      <a:r>
                        <a:rPr lang="es-MX" sz="1400" baseline="30000" dirty="0" smtClean="0">
                          <a:latin typeface="Times New Roman" pitchFamily="18" charset="0"/>
                          <a:cs typeface="Times New Roman" pitchFamily="18" charset="0"/>
                        </a:rPr>
                        <a:t>10</a:t>
                      </a:r>
                      <a:r>
                        <a:rPr lang="es-MX" sz="1400" dirty="0" smtClean="0">
                          <a:latin typeface="Times New Roman" pitchFamily="18" charset="0"/>
                          <a:cs typeface="Times New Roman" pitchFamily="18" charset="0"/>
                        </a:rPr>
                        <a:t>4s</a:t>
                      </a:r>
                      <a:r>
                        <a:rPr lang="es-MX" sz="1400" baseline="30000" dirty="0" smtClean="0">
                          <a:latin typeface="Times New Roman" pitchFamily="18" charset="0"/>
                          <a:cs typeface="Times New Roman" pitchFamily="18" charset="0"/>
                        </a:rPr>
                        <a:t>2</a:t>
                      </a:r>
                      <a:r>
                        <a:rPr lang="es-MX" sz="1400" dirty="0" smtClean="0">
                          <a:latin typeface="Times New Roman" pitchFamily="18" charset="0"/>
                          <a:cs typeface="Times New Roman" pitchFamily="18" charset="0"/>
                        </a:rPr>
                        <a:t>4p</a:t>
                      </a:r>
                      <a:r>
                        <a:rPr lang="es-MX" sz="1400" baseline="30000" dirty="0" smtClean="0">
                          <a:latin typeface="Times New Roman" pitchFamily="18" charset="0"/>
                          <a:cs typeface="Times New Roman" pitchFamily="18" charset="0"/>
                        </a:rPr>
                        <a:t>6</a:t>
                      </a:r>
                      <a:endParaRPr lang="en-US" sz="1400" dirty="0" smtClean="0">
                        <a:latin typeface="Times New Roman" pitchFamily="18" charset="0"/>
                        <a:cs typeface="Times New Roman" pitchFamily="18" charset="0"/>
                      </a:endParaRPr>
                    </a:p>
                    <a:p>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Primer potencial de ionización (eV)</a:t>
                      </a:r>
                      <a:endParaRPr lang="es-MX" sz="1400" dirty="0">
                        <a:latin typeface="Times New Roman" pitchFamily="18" charset="0"/>
                        <a:cs typeface="Times New Roman" pitchFamily="18" charset="0"/>
                      </a:endParaRPr>
                    </a:p>
                  </a:txBody>
                  <a:tcPr/>
                </a:tc>
                <a:tc>
                  <a:txBody>
                    <a:bodyPr/>
                    <a:lstStyle/>
                    <a:p>
                      <a:r>
                        <a:rPr lang="es-MX" sz="1400" dirty="0" smtClean="0">
                          <a:latin typeface="Times New Roman" pitchFamily="18" charset="0"/>
                          <a:cs typeface="Times New Roman" pitchFamily="18" charset="0"/>
                        </a:rPr>
                        <a:t>14.09</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Masa</a:t>
                      </a:r>
                      <a:r>
                        <a:rPr lang="es-MX" sz="1400" baseline="0" dirty="0" smtClean="0">
                          <a:latin typeface="Times New Roman" pitchFamily="18" charset="0"/>
                          <a:cs typeface="Times New Roman" pitchFamily="18" charset="0"/>
                        </a:rPr>
                        <a:t> atómica</a:t>
                      </a:r>
                      <a:endParaRPr lang="es-MX" sz="1400" dirty="0">
                        <a:latin typeface="Times New Roman" pitchFamily="18" charset="0"/>
                        <a:cs typeface="Times New Roman" pitchFamily="18" charset="0"/>
                      </a:endParaRPr>
                    </a:p>
                  </a:txBody>
                  <a:tcPr/>
                </a:tc>
                <a:tc>
                  <a:txBody>
                    <a:bodyPr/>
                    <a:lstStyle/>
                    <a:p>
                      <a:r>
                        <a:rPr lang="es-MX" sz="1400" dirty="0" smtClean="0">
                          <a:latin typeface="Times New Roman" pitchFamily="18" charset="0"/>
                          <a:cs typeface="Times New Roman" pitchFamily="18" charset="0"/>
                        </a:rPr>
                        <a:t>83.80</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Densidad (g/mL)</a:t>
                      </a:r>
                      <a:endParaRPr lang="es-MX" sz="1400" dirty="0">
                        <a:latin typeface="Times New Roman" pitchFamily="18" charset="0"/>
                        <a:cs typeface="Times New Roman" pitchFamily="18" charset="0"/>
                      </a:endParaRPr>
                    </a:p>
                  </a:txBody>
                  <a:tcPr/>
                </a:tc>
                <a:tc>
                  <a:txBody>
                    <a:bodyPr/>
                    <a:lstStyle/>
                    <a:p>
                      <a:r>
                        <a:rPr lang="es-MX" sz="1400" dirty="0" smtClean="0">
                          <a:latin typeface="Times New Roman" pitchFamily="18" charset="0"/>
                          <a:cs typeface="Times New Roman" pitchFamily="18" charset="0"/>
                        </a:rPr>
                        <a:t>2.6</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Punto de ebullición (°C)</a:t>
                      </a:r>
                      <a:endParaRPr lang="es-MX" sz="1400" dirty="0">
                        <a:latin typeface="Times New Roman" pitchFamily="18" charset="0"/>
                        <a:cs typeface="Times New Roman" pitchFamily="18" charset="0"/>
                      </a:endParaRPr>
                    </a:p>
                  </a:txBody>
                  <a:tcPr/>
                </a:tc>
                <a:tc>
                  <a:txBody>
                    <a:bodyPr/>
                    <a:lstStyle/>
                    <a:p>
                      <a:r>
                        <a:rPr lang="es-MX" sz="1400" dirty="0" smtClean="0">
                          <a:latin typeface="Times New Roman" pitchFamily="18" charset="0"/>
                          <a:cs typeface="Times New Roman" pitchFamily="18" charset="0"/>
                        </a:rPr>
                        <a:t>-152</a:t>
                      </a:r>
                      <a:endParaRPr lang="es-MX" sz="1400" dirty="0">
                        <a:latin typeface="Times New Roman" pitchFamily="18" charset="0"/>
                        <a:cs typeface="Times New Roman" pitchFamily="18" charset="0"/>
                      </a:endParaRPr>
                    </a:p>
                  </a:txBody>
                  <a:tcPr/>
                </a:tc>
              </a:tr>
              <a:tr h="370840">
                <a:tc>
                  <a:txBody>
                    <a:bodyPr/>
                    <a:lstStyle/>
                    <a:p>
                      <a:r>
                        <a:rPr lang="es-MX" sz="1400" dirty="0" smtClean="0">
                          <a:latin typeface="Times New Roman" pitchFamily="18" charset="0"/>
                          <a:cs typeface="Times New Roman" pitchFamily="18" charset="0"/>
                        </a:rPr>
                        <a:t>Punto de fusión (°C)</a:t>
                      </a:r>
                      <a:endParaRPr lang="es-MX" sz="1400" dirty="0">
                        <a:latin typeface="Times New Roman" pitchFamily="18" charset="0"/>
                        <a:cs typeface="Times New Roman" pitchFamily="18" charset="0"/>
                      </a:endParaRPr>
                    </a:p>
                  </a:txBody>
                  <a:tcPr/>
                </a:tc>
                <a:tc>
                  <a:txBody>
                    <a:bodyPr/>
                    <a:lstStyle/>
                    <a:p>
                      <a:r>
                        <a:rPr lang="es-MX" sz="1400" dirty="0" smtClean="0">
                          <a:latin typeface="Times New Roman" pitchFamily="18" charset="0"/>
                          <a:cs typeface="Times New Roman" pitchFamily="18" charset="0"/>
                        </a:rPr>
                        <a:t>-157.3</a:t>
                      </a:r>
                      <a:endParaRPr lang="es-MX" sz="1400" dirty="0">
                        <a:latin typeface="Times New Roman" pitchFamily="18" charset="0"/>
                        <a:cs typeface="Times New Roman" pitchFamily="18" charset="0"/>
                      </a:endParaRPr>
                    </a:p>
                  </a:txBody>
                  <a:tcPr/>
                </a:tc>
              </a:tr>
            </a:tbl>
          </a:graphicData>
        </a:graphic>
      </p:graphicFrame>
      <p:pic>
        <p:nvPicPr>
          <p:cNvPr id="5" name="5 Imagen" descr="cúbica centrada en las caras"/>
          <p:cNvPicPr/>
          <p:nvPr/>
        </p:nvPicPr>
        <p:blipFill>
          <a:blip r:embed="rId2" cstate="print"/>
          <a:srcRect/>
          <a:stretch>
            <a:fillRect/>
          </a:stretch>
        </p:blipFill>
        <p:spPr bwMode="auto">
          <a:xfrm>
            <a:off x="5214942" y="857232"/>
            <a:ext cx="3470911" cy="2500330"/>
          </a:xfrm>
          <a:prstGeom prst="rect">
            <a:avLst/>
          </a:prstGeom>
          <a:ln>
            <a:noFill/>
          </a:ln>
          <a:effectLst>
            <a:softEdge rad="112500"/>
          </a:effectLst>
        </p:spPr>
      </p:pic>
      <p:pic>
        <p:nvPicPr>
          <p:cNvPr id="3074" name="Picture 2" descr="http://www.nobelprize.org/nobel_prizes/chemistry/laureates/1904/ramsay.jpg"/>
          <p:cNvPicPr>
            <a:picLocks noChangeAspect="1" noChangeArrowheads="1"/>
          </p:cNvPicPr>
          <p:nvPr/>
        </p:nvPicPr>
        <p:blipFill>
          <a:blip r:embed="rId3" cstate="print"/>
          <a:srcRect/>
          <a:stretch>
            <a:fillRect/>
          </a:stretch>
        </p:blipFill>
        <p:spPr bwMode="auto">
          <a:xfrm>
            <a:off x="5429256" y="3357562"/>
            <a:ext cx="1785950" cy="2502536"/>
          </a:xfrm>
          <a:prstGeom prst="rect">
            <a:avLst/>
          </a:prstGeom>
          <a:noFill/>
        </p:spPr>
      </p:pic>
      <p:sp>
        <p:nvSpPr>
          <p:cNvPr id="7" name="TextBox 6"/>
          <p:cNvSpPr txBox="1"/>
          <p:nvPr/>
        </p:nvSpPr>
        <p:spPr>
          <a:xfrm>
            <a:off x="5429256" y="5857892"/>
            <a:ext cx="1714512" cy="307777"/>
          </a:xfrm>
          <a:prstGeom prst="rect">
            <a:avLst/>
          </a:prstGeom>
          <a:noFill/>
        </p:spPr>
        <p:txBody>
          <a:bodyPr wrap="square" rtlCol="0">
            <a:spAutoFit/>
          </a:bodyPr>
          <a:lstStyle/>
          <a:p>
            <a:r>
              <a:rPr lang="es-MX" sz="1400" dirty="0" smtClean="0">
                <a:latin typeface="Times New Roman" pitchFamily="18" charset="0"/>
                <a:cs typeface="Times New Roman" pitchFamily="18" charset="0"/>
              </a:rPr>
              <a:t>Sir William Ramsey</a:t>
            </a:r>
            <a:endParaRPr lang="es-MX" sz="1400" dirty="0">
              <a:latin typeface="Times New Roman" pitchFamily="18" charset="0"/>
              <a:cs typeface="Times New Roman" pitchFamily="18" charset="0"/>
            </a:endParaRPr>
          </a:p>
        </p:txBody>
      </p:sp>
      <p:pic>
        <p:nvPicPr>
          <p:cNvPr id="3076" name="Picture 4" descr="http://www.vanderkrogt.net/elements/images/portret/Travers.jpg"/>
          <p:cNvPicPr>
            <a:picLocks noChangeAspect="1" noChangeArrowheads="1"/>
          </p:cNvPicPr>
          <p:nvPr/>
        </p:nvPicPr>
        <p:blipFill>
          <a:blip r:embed="rId4" cstate="print"/>
          <a:srcRect/>
          <a:stretch>
            <a:fillRect/>
          </a:stretch>
        </p:blipFill>
        <p:spPr bwMode="auto">
          <a:xfrm>
            <a:off x="7358082" y="3357562"/>
            <a:ext cx="1572176" cy="2500330"/>
          </a:xfrm>
          <a:prstGeom prst="rect">
            <a:avLst/>
          </a:prstGeom>
          <a:noFill/>
        </p:spPr>
      </p:pic>
      <p:sp>
        <p:nvSpPr>
          <p:cNvPr id="10" name="TextBox 9"/>
          <p:cNvSpPr txBox="1"/>
          <p:nvPr/>
        </p:nvSpPr>
        <p:spPr>
          <a:xfrm>
            <a:off x="7286644" y="5857892"/>
            <a:ext cx="1714480" cy="307777"/>
          </a:xfrm>
          <a:prstGeom prst="rect">
            <a:avLst/>
          </a:prstGeom>
          <a:noFill/>
        </p:spPr>
        <p:txBody>
          <a:bodyPr wrap="square" rtlCol="0">
            <a:spAutoFit/>
          </a:bodyPr>
          <a:lstStyle/>
          <a:p>
            <a:r>
              <a:rPr lang="es-MX" sz="1400" dirty="0" smtClean="0">
                <a:latin typeface="Times New Roman" pitchFamily="18" charset="0"/>
                <a:cs typeface="Times New Roman" pitchFamily="18" charset="0"/>
              </a:rPr>
              <a:t>Morris W. Travers</a:t>
            </a:r>
            <a:endParaRPr lang="es-MX" sz="1400" dirty="0">
              <a:latin typeface="Times New Roman" pitchFamily="18" charset="0"/>
              <a:cs typeface="Times New Roman" pitchFamily="18" charset="0"/>
            </a:endParaRPr>
          </a:p>
        </p:txBody>
      </p:sp>
      <p:sp>
        <p:nvSpPr>
          <p:cNvPr id="11" name="TextBox 10"/>
          <p:cNvSpPr txBox="1"/>
          <p:nvPr/>
        </p:nvSpPr>
        <p:spPr>
          <a:xfrm>
            <a:off x="428596" y="5786454"/>
            <a:ext cx="4071966" cy="1231106"/>
          </a:xfrm>
          <a:prstGeom prst="rect">
            <a:avLst/>
          </a:prstGeom>
          <a:noFill/>
        </p:spPr>
        <p:txBody>
          <a:bodyPr wrap="square" rtlCol="0">
            <a:spAutoFit/>
          </a:bodyPr>
          <a:lstStyle/>
          <a:p>
            <a:pPr>
              <a:buNone/>
            </a:pPr>
            <a:r>
              <a:rPr lang="es-ES" sz="1400" b="1" dirty="0" smtClean="0">
                <a:latin typeface="Times New Roman" pitchFamily="18" charset="0"/>
                <a:cs typeface="Times New Roman" pitchFamily="18" charset="0"/>
              </a:rPr>
              <a:t>ABUNDANCIA DE ELEMENTOS</a:t>
            </a:r>
            <a:endParaRPr lang="en-US" sz="1400" b="1" dirty="0" smtClean="0">
              <a:latin typeface="Times New Roman" pitchFamily="18" charset="0"/>
              <a:cs typeface="Times New Roman" pitchFamily="18" charset="0"/>
            </a:endParaRPr>
          </a:p>
          <a:p>
            <a:pPr>
              <a:buNone/>
            </a:pPr>
            <a:r>
              <a:rPr lang="es-ES" sz="1400" dirty="0" smtClean="0">
                <a:latin typeface="Times New Roman" pitchFamily="18" charset="0"/>
                <a:cs typeface="Times New Roman" pitchFamily="18" charset="0"/>
              </a:rPr>
              <a:t>en la atmósfera / ppm:1.14</a:t>
            </a:r>
            <a:endParaRPr lang="en-US" sz="1400" dirty="0" smtClean="0">
              <a:latin typeface="Times New Roman" pitchFamily="18" charset="0"/>
              <a:cs typeface="Times New Roman" pitchFamily="18" charset="0"/>
            </a:endParaRPr>
          </a:p>
          <a:p>
            <a:pPr>
              <a:buNone/>
            </a:pPr>
            <a:r>
              <a:rPr lang="es-ES" sz="1400" dirty="0" smtClean="0">
                <a:latin typeface="Times New Roman" pitchFamily="18" charset="0"/>
                <a:cs typeface="Times New Roman" pitchFamily="18" charset="0"/>
              </a:rPr>
              <a:t>en la corteza terrestre / ppm:0.00001</a:t>
            </a:r>
            <a:endParaRPr lang="en-US" sz="1400" dirty="0" smtClean="0">
              <a:latin typeface="Times New Roman" pitchFamily="18" charset="0"/>
              <a:cs typeface="Times New Roman" pitchFamily="18" charset="0"/>
            </a:endParaRPr>
          </a:p>
          <a:p>
            <a:pPr>
              <a:buNone/>
            </a:pPr>
            <a:r>
              <a:rPr lang="es-ES" sz="1400" dirty="0" smtClean="0">
                <a:latin typeface="Times New Roman" pitchFamily="18" charset="0"/>
                <a:cs typeface="Times New Roman" pitchFamily="18" charset="0"/>
              </a:rPr>
              <a:t>en los océanos / ppm:0.0003</a:t>
            </a:r>
            <a:endParaRPr lang="en-US" sz="1400" dirty="0" smtClean="0">
              <a:latin typeface="Times New Roman" pitchFamily="18" charset="0"/>
              <a:cs typeface="Times New Roman" pitchFamily="18" charset="0"/>
            </a:endParaRPr>
          </a:p>
          <a:p>
            <a:endParaRPr lang="es-MX"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490"/>
          </a:xfrm>
        </p:spPr>
        <p:txBody>
          <a:bodyPr>
            <a:normAutofit/>
          </a:bodyPr>
          <a:lstStyle/>
          <a:p>
            <a:r>
              <a:rPr lang="es-MX" dirty="0" smtClean="0"/>
              <a:t>Isótopos</a:t>
            </a:r>
            <a:endParaRPr lang="es-MX" dirty="0"/>
          </a:p>
        </p:txBody>
      </p:sp>
      <p:sp>
        <p:nvSpPr>
          <p:cNvPr id="3" name="Content Placeholder 2"/>
          <p:cNvSpPr>
            <a:spLocks noGrp="1"/>
          </p:cNvSpPr>
          <p:nvPr>
            <p:ph idx="1"/>
          </p:nvPr>
        </p:nvSpPr>
        <p:spPr>
          <a:xfrm>
            <a:off x="1857356" y="3714752"/>
            <a:ext cx="6715172" cy="2500330"/>
          </a:xfrm>
        </p:spPr>
        <p:txBody>
          <a:bodyPr>
            <a:normAutofit fontScale="77500" lnSpcReduction="20000"/>
          </a:bodyPr>
          <a:lstStyle/>
          <a:p>
            <a:pPr algn="just"/>
            <a:r>
              <a:rPr lang="es-MX" dirty="0" smtClean="0">
                <a:latin typeface="Times New Roman" pitchFamily="18" charset="0"/>
                <a:cs typeface="Times New Roman" pitchFamily="18" charset="0"/>
              </a:rPr>
              <a:t>6 isótopos naturales, 26 isótopos inestables, </a:t>
            </a:r>
            <a:r>
              <a:rPr lang="es-ES" dirty="0" smtClean="0">
                <a:latin typeface="Times New Roman" pitchFamily="18" charset="0"/>
                <a:cs typeface="Times New Roman" pitchFamily="18" charset="0"/>
              </a:rPr>
              <a:t>cuyos períodos de semi-desintegración oscilan entre 64 milisegundos (64-Kr) y 2,29x10</a:t>
            </a:r>
            <a:r>
              <a:rPr lang="es-ES" baseline="30000" dirty="0" smtClean="0">
                <a:latin typeface="Times New Roman" pitchFamily="18" charset="0"/>
                <a:cs typeface="Times New Roman" pitchFamily="18" charset="0"/>
              </a:rPr>
              <a:t>5</a:t>
            </a:r>
            <a:r>
              <a:rPr lang="es-ES" dirty="0" smtClean="0">
                <a:latin typeface="Times New Roman" pitchFamily="18" charset="0"/>
                <a:cs typeface="Times New Roman" pitchFamily="18" charset="0"/>
              </a:rPr>
              <a:t> años (81-Kr). La proporción de radionúclido 85-Kr en la atmósfera, se ha multiplicado en los últimos años al ser subproducto de la desintegración del </a:t>
            </a:r>
            <a:r>
              <a:rPr lang="es-ES" u="sng" dirty="0" smtClean="0">
                <a:latin typeface="Times New Roman" pitchFamily="18" charset="0"/>
                <a:cs typeface="Times New Roman" pitchFamily="18" charset="0"/>
              </a:rPr>
              <a:t>uranio</a:t>
            </a:r>
            <a:r>
              <a:rPr lang="es-ES" dirty="0" smtClean="0">
                <a:latin typeface="Times New Roman" pitchFamily="18" charset="0"/>
                <a:cs typeface="Times New Roman" pitchFamily="18" charset="0"/>
              </a:rPr>
              <a:t> y del </a:t>
            </a:r>
            <a:r>
              <a:rPr lang="es-ES" u="sng" dirty="0" smtClean="0">
                <a:latin typeface="Times New Roman" pitchFamily="18" charset="0"/>
                <a:cs typeface="Times New Roman" pitchFamily="18" charset="0"/>
              </a:rPr>
              <a:t>plutonio.</a:t>
            </a:r>
            <a:endParaRPr lang="es-MX"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285720" y="1071546"/>
          <a:ext cx="5786478" cy="2357453"/>
        </p:xfrm>
        <a:graphic>
          <a:graphicData uri="http://schemas.openxmlformats.org/drawingml/2006/table">
            <a:tbl>
              <a:tblPr firstRow="1" bandRow="1">
                <a:tableStyleId>{69CF1AB2-1976-4502-BF36-3FF5EA218861}</a:tableStyleId>
              </a:tblPr>
              <a:tblGrid>
                <a:gridCol w="2893239"/>
                <a:gridCol w="2893239"/>
              </a:tblGrid>
              <a:tr h="336779">
                <a:tc>
                  <a:txBody>
                    <a:bodyPr/>
                    <a:lstStyle/>
                    <a:p>
                      <a:r>
                        <a:rPr lang="es-MX" sz="1400" b="0" dirty="0" smtClean="0">
                          <a:latin typeface="Times New Roman" pitchFamily="18" charset="0"/>
                          <a:cs typeface="Times New Roman" pitchFamily="18" charset="0"/>
                        </a:rPr>
                        <a:t>Isótopo</a:t>
                      </a:r>
                      <a:endParaRPr lang="es-MX" sz="1400" b="0" dirty="0">
                        <a:latin typeface="Times New Roman" pitchFamily="18" charset="0"/>
                        <a:cs typeface="Times New Roman" pitchFamily="18" charset="0"/>
                      </a:endParaRPr>
                    </a:p>
                  </a:txBody>
                  <a:tcPr/>
                </a:tc>
                <a:tc>
                  <a:txBody>
                    <a:bodyPr/>
                    <a:lstStyle/>
                    <a:p>
                      <a:r>
                        <a:rPr lang="es-MX" sz="1400" b="0" dirty="0" smtClean="0">
                          <a:latin typeface="Times New Roman" pitchFamily="18" charset="0"/>
                          <a:cs typeface="Times New Roman" pitchFamily="18" charset="0"/>
                        </a:rPr>
                        <a:t>Abundancia (%)</a:t>
                      </a:r>
                      <a:endParaRPr lang="es-MX" sz="1400" b="0" dirty="0">
                        <a:latin typeface="Times New Roman" pitchFamily="18" charset="0"/>
                        <a:cs typeface="Times New Roman" pitchFamily="18" charset="0"/>
                      </a:endParaRPr>
                    </a:p>
                  </a:txBody>
                  <a:tcPr/>
                </a:tc>
              </a:tr>
              <a:tr h="336779">
                <a:tc>
                  <a:txBody>
                    <a:bodyPr/>
                    <a:lstStyle/>
                    <a:p>
                      <a:r>
                        <a:rPr lang="es-MX" sz="1400" b="0" dirty="0" smtClean="0">
                          <a:latin typeface="Times New Roman" pitchFamily="18" charset="0"/>
                          <a:cs typeface="Times New Roman" pitchFamily="18" charset="0"/>
                        </a:rPr>
                        <a:t>Kr</a:t>
                      </a:r>
                      <a:r>
                        <a:rPr lang="es-MX" sz="1400" b="0" baseline="30000" dirty="0" smtClean="0">
                          <a:latin typeface="Times New Roman" pitchFamily="18" charset="0"/>
                          <a:cs typeface="Times New Roman" pitchFamily="18" charset="0"/>
                        </a:rPr>
                        <a:t>78</a:t>
                      </a:r>
                      <a:endParaRPr lang="es-MX" sz="1400" b="0" baseline="30000" dirty="0">
                        <a:latin typeface="Times New Roman" pitchFamily="18" charset="0"/>
                        <a:cs typeface="Times New Roman" pitchFamily="18" charset="0"/>
                      </a:endParaRPr>
                    </a:p>
                  </a:txBody>
                  <a:tcPr/>
                </a:tc>
                <a:tc>
                  <a:txBody>
                    <a:bodyPr/>
                    <a:lstStyle/>
                    <a:p>
                      <a:r>
                        <a:rPr lang="es-MX" sz="1400" b="0" dirty="0" smtClean="0">
                          <a:latin typeface="Times New Roman" pitchFamily="18" charset="0"/>
                          <a:cs typeface="Times New Roman" pitchFamily="18" charset="0"/>
                        </a:rPr>
                        <a:t>0.35%</a:t>
                      </a:r>
                      <a:endParaRPr lang="es-MX" sz="1400" b="0" dirty="0">
                        <a:latin typeface="Times New Roman" pitchFamily="18" charset="0"/>
                        <a:cs typeface="Times New Roman" pitchFamily="18" charset="0"/>
                      </a:endParaRPr>
                    </a:p>
                  </a:txBody>
                  <a:tcPr/>
                </a:tc>
              </a:tr>
              <a:tr h="336779">
                <a:tc>
                  <a:txBody>
                    <a:bodyPr/>
                    <a:lstStyle/>
                    <a:p>
                      <a:r>
                        <a:rPr lang="es-MX" sz="1400" dirty="0" smtClean="0">
                          <a:latin typeface="Times New Roman" pitchFamily="18" charset="0"/>
                          <a:cs typeface="Times New Roman" pitchFamily="18" charset="0"/>
                        </a:rPr>
                        <a:t>Kr</a:t>
                      </a:r>
                      <a:r>
                        <a:rPr lang="es-MX" sz="1400" baseline="30000" dirty="0" smtClean="0">
                          <a:latin typeface="Times New Roman" pitchFamily="18" charset="0"/>
                          <a:cs typeface="Times New Roman" pitchFamily="18" charset="0"/>
                        </a:rPr>
                        <a:t>80</a:t>
                      </a:r>
                      <a:endParaRPr lang="es-MX" sz="1400" dirty="0">
                        <a:latin typeface="Times New Roman" pitchFamily="18" charset="0"/>
                        <a:cs typeface="Times New Roman" pitchFamily="18" charset="0"/>
                      </a:endParaRPr>
                    </a:p>
                  </a:txBody>
                  <a:tcPr/>
                </a:tc>
                <a:tc>
                  <a:txBody>
                    <a:bodyPr/>
                    <a:lstStyle/>
                    <a:p>
                      <a:r>
                        <a:rPr lang="es-MX" sz="1400" dirty="0" smtClean="0">
                          <a:latin typeface="Times New Roman" pitchFamily="18" charset="0"/>
                          <a:cs typeface="Times New Roman" pitchFamily="18" charset="0"/>
                        </a:rPr>
                        <a:t>2.25%</a:t>
                      </a:r>
                      <a:endParaRPr lang="es-MX" sz="1400" dirty="0">
                        <a:latin typeface="Times New Roman" pitchFamily="18" charset="0"/>
                        <a:cs typeface="Times New Roman" pitchFamily="18" charset="0"/>
                      </a:endParaRPr>
                    </a:p>
                  </a:txBody>
                  <a:tcPr/>
                </a:tc>
              </a:tr>
              <a:tr h="336779">
                <a:tc>
                  <a:txBody>
                    <a:bodyPr/>
                    <a:lstStyle/>
                    <a:p>
                      <a:r>
                        <a:rPr lang="es-MX" sz="1400" dirty="0" smtClean="0">
                          <a:latin typeface="Times New Roman" pitchFamily="18" charset="0"/>
                          <a:cs typeface="Times New Roman" pitchFamily="18" charset="0"/>
                        </a:rPr>
                        <a:t>Kr</a:t>
                      </a:r>
                      <a:r>
                        <a:rPr lang="es-MX" sz="1400" baseline="30000" dirty="0" smtClean="0">
                          <a:latin typeface="Times New Roman" pitchFamily="18" charset="0"/>
                          <a:cs typeface="Times New Roman" pitchFamily="18" charset="0"/>
                        </a:rPr>
                        <a:t>82</a:t>
                      </a:r>
                      <a:endParaRPr lang="es-MX" sz="1400" baseline="30000" dirty="0">
                        <a:latin typeface="Times New Roman" pitchFamily="18" charset="0"/>
                        <a:cs typeface="Times New Roman" pitchFamily="18" charset="0"/>
                      </a:endParaRPr>
                    </a:p>
                  </a:txBody>
                  <a:tcPr/>
                </a:tc>
                <a:tc>
                  <a:txBody>
                    <a:bodyPr/>
                    <a:lstStyle/>
                    <a:p>
                      <a:r>
                        <a:rPr lang="es-MX" sz="1400" dirty="0" smtClean="0">
                          <a:latin typeface="Times New Roman" pitchFamily="18" charset="0"/>
                          <a:cs typeface="Times New Roman" pitchFamily="18" charset="0"/>
                        </a:rPr>
                        <a:t>11.6%</a:t>
                      </a:r>
                      <a:endParaRPr lang="es-MX" sz="1400" dirty="0">
                        <a:latin typeface="Times New Roman" pitchFamily="18" charset="0"/>
                        <a:cs typeface="Times New Roman" pitchFamily="18" charset="0"/>
                      </a:endParaRPr>
                    </a:p>
                  </a:txBody>
                  <a:tcPr/>
                </a:tc>
              </a:tr>
              <a:tr h="336779">
                <a:tc>
                  <a:txBody>
                    <a:bodyPr/>
                    <a:lstStyle/>
                    <a:p>
                      <a:r>
                        <a:rPr lang="es-MX" sz="1400" dirty="0" smtClean="0">
                          <a:latin typeface="Times New Roman" pitchFamily="18" charset="0"/>
                          <a:cs typeface="Times New Roman" pitchFamily="18" charset="0"/>
                        </a:rPr>
                        <a:t>Kr</a:t>
                      </a:r>
                      <a:r>
                        <a:rPr lang="es-MX" sz="1400" baseline="30000" dirty="0" smtClean="0">
                          <a:latin typeface="Times New Roman" pitchFamily="18" charset="0"/>
                          <a:cs typeface="Times New Roman" pitchFamily="18" charset="0"/>
                        </a:rPr>
                        <a:t>83</a:t>
                      </a:r>
                      <a:endParaRPr lang="es-MX" sz="1400" baseline="30000" dirty="0">
                        <a:latin typeface="Times New Roman" pitchFamily="18" charset="0"/>
                        <a:cs typeface="Times New Roman" pitchFamily="18" charset="0"/>
                      </a:endParaRPr>
                    </a:p>
                  </a:txBody>
                  <a:tcPr/>
                </a:tc>
                <a:tc>
                  <a:txBody>
                    <a:bodyPr/>
                    <a:lstStyle/>
                    <a:p>
                      <a:r>
                        <a:rPr lang="es-MX" sz="1400" dirty="0" smtClean="0">
                          <a:latin typeface="Times New Roman" pitchFamily="18" charset="0"/>
                          <a:cs typeface="Times New Roman" pitchFamily="18" charset="0"/>
                        </a:rPr>
                        <a:t>11.5%</a:t>
                      </a:r>
                      <a:endParaRPr lang="es-MX" sz="1400" dirty="0">
                        <a:latin typeface="Times New Roman" pitchFamily="18" charset="0"/>
                        <a:cs typeface="Times New Roman" pitchFamily="18" charset="0"/>
                      </a:endParaRPr>
                    </a:p>
                  </a:txBody>
                  <a:tcPr/>
                </a:tc>
              </a:tr>
              <a:tr h="336779">
                <a:tc>
                  <a:txBody>
                    <a:bodyPr/>
                    <a:lstStyle/>
                    <a:p>
                      <a:r>
                        <a:rPr lang="es-MX" sz="1400" dirty="0" smtClean="0">
                          <a:latin typeface="Times New Roman" pitchFamily="18" charset="0"/>
                          <a:cs typeface="Times New Roman" pitchFamily="18" charset="0"/>
                        </a:rPr>
                        <a:t>Kr</a:t>
                      </a:r>
                      <a:r>
                        <a:rPr lang="es-MX" sz="1400" baseline="30000" dirty="0" smtClean="0">
                          <a:latin typeface="Times New Roman" pitchFamily="18" charset="0"/>
                          <a:cs typeface="Times New Roman" pitchFamily="18" charset="0"/>
                        </a:rPr>
                        <a:t>84</a:t>
                      </a:r>
                      <a:endParaRPr lang="es-MX" sz="1400" baseline="30000" dirty="0">
                        <a:latin typeface="Times New Roman" pitchFamily="18" charset="0"/>
                        <a:cs typeface="Times New Roman" pitchFamily="18" charset="0"/>
                      </a:endParaRPr>
                    </a:p>
                  </a:txBody>
                  <a:tcPr/>
                </a:tc>
                <a:tc>
                  <a:txBody>
                    <a:bodyPr/>
                    <a:lstStyle/>
                    <a:p>
                      <a:r>
                        <a:rPr lang="es-MX" sz="1400" dirty="0" smtClean="0">
                          <a:latin typeface="Times New Roman" pitchFamily="18" charset="0"/>
                          <a:cs typeface="Times New Roman" pitchFamily="18" charset="0"/>
                        </a:rPr>
                        <a:t>57.0%</a:t>
                      </a:r>
                      <a:endParaRPr lang="es-MX" sz="1400" dirty="0">
                        <a:latin typeface="Times New Roman" pitchFamily="18" charset="0"/>
                        <a:cs typeface="Times New Roman" pitchFamily="18" charset="0"/>
                      </a:endParaRPr>
                    </a:p>
                  </a:txBody>
                  <a:tcPr/>
                </a:tc>
              </a:tr>
              <a:tr h="336779">
                <a:tc>
                  <a:txBody>
                    <a:bodyPr/>
                    <a:lstStyle/>
                    <a:p>
                      <a:r>
                        <a:rPr lang="es-MX" sz="1400" dirty="0" smtClean="0">
                          <a:latin typeface="Times New Roman" pitchFamily="18" charset="0"/>
                          <a:cs typeface="Times New Roman" pitchFamily="18" charset="0"/>
                        </a:rPr>
                        <a:t>Kr</a:t>
                      </a:r>
                      <a:r>
                        <a:rPr lang="es-MX" sz="1400" baseline="30000" dirty="0" smtClean="0">
                          <a:latin typeface="Times New Roman" pitchFamily="18" charset="0"/>
                          <a:cs typeface="Times New Roman" pitchFamily="18" charset="0"/>
                        </a:rPr>
                        <a:t>86</a:t>
                      </a:r>
                      <a:endParaRPr lang="es-MX" sz="1400" baseline="30000" dirty="0">
                        <a:latin typeface="Times New Roman" pitchFamily="18" charset="0"/>
                        <a:cs typeface="Times New Roman" pitchFamily="18" charset="0"/>
                      </a:endParaRPr>
                    </a:p>
                  </a:txBody>
                  <a:tcPr/>
                </a:tc>
                <a:tc>
                  <a:txBody>
                    <a:bodyPr/>
                    <a:lstStyle/>
                    <a:p>
                      <a:r>
                        <a:rPr lang="es-MX" sz="1400" dirty="0" smtClean="0">
                          <a:latin typeface="Times New Roman" pitchFamily="18" charset="0"/>
                          <a:cs typeface="Times New Roman" pitchFamily="18" charset="0"/>
                        </a:rPr>
                        <a:t>17.3%</a:t>
                      </a:r>
                      <a:endParaRPr lang="es-MX" sz="14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338"/>
            <a:ext cx="4643438" cy="1399032"/>
          </a:xfrm>
        </p:spPr>
        <p:txBody>
          <a:bodyPr/>
          <a:lstStyle/>
          <a:p>
            <a:r>
              <a:rPr lang="es-MX" dirty="0" smtClean="0"/>
              <a:t>Aplicaciones</a:t>
            </a:r>
            <a:endParaRPr lang="es-MX" dirty="0"/>
          </a:p>
        </p:txBody>
      </p:sp>
      <p:sp>
        <p:nvSpPr>
          <p:cNvPr id="3" name="Content Placeholder 2"/>
          <p:cNvSpPr>
            <a:spLocks noGrp="1"/>
          </p:cNvSpPr>
          <p:nvPr>
            <p:ph idx="1"/>
          </p:nvPr>
        </p:nvSpPr>
        <p:spPr>
          <a:xfrm>
            <a:off x="428596" y="857232"/>
            <a:ext cx="8258204" cy="2689200"/>
          </a:xfrm>
        </p:spPr>
        <p:txBody>
          <a:bodyPr>
            <a:normAutofit/>
          </a:bodyPr>
          <a:lstStyle/>
          <a:p>
            <a:pPr algn="just"/>
            <a:r>
              <a:rPr lang="es-MX" sz="2400" dirty="0" smtClean="0">
                <a:latin typeface="Times New Roman" pitchFamily="18" charset="0"/>
                <a:cs typeface="Times New Roman" pitchFamily="18" charset="0"/>
              </a:rPr>
              <a:t>Se utiliza, junto con argón, para llenar lámparas fluorescentes. </a:t>
            </a:r>
            <a:endParaRPr lang="en-US" sz="2400" dirty="0" smtClean="0">
              <a:latin typeface="Times New Roman" pitchFamily="18" charset="0"/>
              <a:cs typeface="Times New Roman" pitchFamily="18" charset="0"/>
            </a:endParaRPr>
          </a:p>
          <a:p>
            <a:pPr algn="just"/>
            <a:r>
              <a:rPr lang="es-MX" sz="2400" dirty="0" smtClean="0">
                <a:latin typeface="Times New Roman" pitchFamily="18" charset="0"/>
                <a:cs typeface="Times New Roman" pitchFamily="18" charset="0"/>
              </a:rPr>
              <a:t>Utilizado en los flashes para fotografías de alta velocidad. </a:t>
            </a:r>
            <a:endParaRPr lang="en-US" sz="2400" dirty="0" smtClean="0">
              <a:latin typeface="Times New Roman" pitchFamily="18" charset="0"/>
              <a:cs typeface="Times New Roman" pitchFamily="18" charset="0"/>
            </a:endParaRPr>
          </a:p>
          <a:p>
            <a:pPr algn="just"/>
            <a:r>
              <a:rPr lang="es-ES" sz="2400" dirty="0" smtClean="0">
                <a:latin typeface="Times New Roman" pitchFamily="18" charset="0"/>
                <a:cs typeface="Times New Roman" pitchFamily="18" charset="0"/>
              </a:rPr>
              <a:t>El isótopo radiactivo 81-Kr es utilizado para datar antiguas aguas subterráneas.</a:t>
            </a:r>
            <a:endParaRPr lang="en-US" sz="2400" dirty="0" smtClean="0">
              <a:latin typeface="Times New Roman" pitchFamily="18" charset="0"/>
              <a:cs typeface="Times New Roman" pitchFamily="18" charset="0"/>
            </a:endParaRPr>
          </a:p>
          <a:p>
            <a:endParaRPr lang="es-MX" dirty="0"/>
          </a:p>
        </p:txBody>
      </p:sp>
      <p:pic>
        <p:nvPicPr>
          <p:cNvPr id="4" name="4 Imagen" descr="http://upload.wikimedia.org/wikipedia/commons/thumb/5/50/Krypton_discharge_tube.jpg/220px-Krypton_discharge_tube.jpg">
            <a:hlinkClick r:id="rId2"/>
          </p:cNvPr>
          <p:cNvPicPr/>
          <p:nvPr/>
        </p:nvPicPr>
        <p:blipFill>
          <a:blip r:embed="rId3" cstate="print"/>
          <a:srcRect/>
          <a:stretch>
            <a:fillRect/>
          </a:stretch>
        </p:blipFill>
        <p:spPr bwMode="auto">
          <a:xfrm>
            <a:off x="5572132" y="5000636"/>
            <a:ext cx="3384376" cy="1728192"/>
          </a:xfrm>
          <a:prstGeom prst="rect">
            <a:avLst/>
          </a:prstGeom>
          <a:noFill/>
          <a:ln w="9525">
            <a:noFill/>
            <a:miter lim="800000"/>
            <a:headEnd/>
            <a:tailEnd/>
          </a:ln>
        </p:spPr>
      </p:pic>
      <p:pic>
        <p:nvPicPr>
          <p:cNvPr id="5" name="9 Imagen" descr="eric-1">
            <a:hlinkClick r:id="rId4" tooltip="&quot;eric-1&quot;"/>
          </p:cNvPr>
          <p:cNvPicPr/>
          <p:nvPr/>
        </p:nvPicPr>
        <p:blipFill>
          <a:blip r:embed="rId5" cstate="print"/>
          <a:srcRect/>
          <a:stretch>
            <a:fillRect/>
          </a:stretch>
        </p:blipFill>
        <p:spPr bwMode="auto">
          <a:xfrm>
            <a:off x="714348" y="2564904"/>
            <a:ext cx="2411760" cy="1813480"/>
          </a:xfrm>
          <a:prstGeom prst="rect">
            <a:avLst/>
          </a:prstGeom>
          <a:noFill/>
          <a:ln w="9525">
            <a:noFill/>
            <a:miter lim="800000"/>
            <a:headEnd/>
            <a:tailEnd/>
          </a:ln>
        </p:spPr>
      </p:pic>
      <p:pic>
        <p:nvPicPr>
          <p:cNvPr id="6" name="11 Imagen" descr="krypton laser.jpg"/>
          <p:cNvPicPr/>
          <p:nvPr/>
        </p:nvPicPr>
        <p:blipFill>
          <a:blip r:embed="rId6" cstate="print"/>
          <a:srcRect/>
          <a:stretch>
            <a:fillRect/>
          </a:stretch>
        </p:blipFill>
        <p:spPr bwMode="auto">
          <a:xfrm>
            <a:off x="214282" y="4429132"/>
            <a:ext cx="3563888" cy="2278241"/>
          </a:xfrm>
          <a:prstGeom prst="rect">
            <a:avLst/>
          </a:prstGeom>
          <a:noFill/>
          <a:ln w="9525">
            <a:noFill/>
            <a:miter lim="800000"/>
            <a:headEnd/>
            <a:tailEnd/>
          </a:ln>
        </p:spPr>
      </p:pic>
      <p:pic>
        <p:nvPicPr>
          <p:cNvPr id="7" name="rg_hi" descr="http://t2.gstatic.com/images?q=tbn:ANd9GcST4n5lmNNmqBbDZ-gZF6r8Wg6_-lGTmMofkHe_QnOgMtduqzcY">
            <a:hlinkClick r:id="rId7"/>
          </p:cNvPr>
          <p:cNvPicPr/>
          <p:nvPr/>
        </p:nvPicPr>
        <p:blipFill>
          <a:blip r:embed="rId8" cstate="print"/>
          <a:srcRect/>
          <a:stretch>
            <a:fillRect/>
          </a:stretch>
        </p:blipFill>
        <p:spPr bwMode="auto">
          <a:xfrm>
            <a:off x="3857620" y="2357430"/>
            <a:ext cx="2520280" cy="2636912"/>
          </a:xfrm>
          <a:prstGeom prst="rect">
            <a:avLst/>
          </a:prstGeom>
          <a:noFill/>
          <a:ln w="9525">
            <a:noFill/>
            <a:miter lim="800000"/>
            <a:headEnd/>
            <a:tailEnd/>
          </a:ln>
        </p:spPr>
      </p:pic>
      <p:pic>
        <p:nvPicPr>
          <p:cNvPr id="8" name="rg_hi" descr="http://t3.gstatic.com/images?q=tbn:ANd9GcTZMK7t82x0X2atXu4KTMm4rlOcRX_QDUqGvvfeqxMpCn3CkVlC">
            <a:hlinkClick r:id="rId9"/>
          </p:cNvPr>
          <p:cNvPicPr/>
          <p:nvPr/>
        </p:nvPicPr>
        <p:blipFill>
          <a:blip r:embed="rId10" cstate="print"/>
          <a:srcRect/>
          <a:stretch>
            <a:fillRect/>
          </a:stretch>
        </p:blipFill>
        <p:spPr bwMode="auto">
          <a:xfrm>
            <a:off x="6709410" y="2357430"/>
            <a:ext cx="2434590" cy="2564904"/>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934" y="142852"/>
            <a:ext cx="4757742" cy="1399032"/>
          </a:xfrm>
        </p:spPr>
        <p:txBody>
          <a:bodyPr/>
          <a:lstStyle/>
          <a:p>
            <a:r>
              <a:rPr lang="es-MX" dirty="0" smtClean="0"/>
              <a:t>Datos curiosos</a:t>
            </a:r>
            <a:endParaRPr lang="es-MX" dirty="0"/>
          </a:p>
        </p:txBody>
      </p:sp>
      <p:sp>
        <p:nvSpPr>
          <p:cNvPr id="3" name="Content Placeholder 2"/>
          <p:cNvSpPr>
            <a:spLocks noGrp="1"/>
          </p:cNvSpPr>
          <p:nvPr>
            <p:ph idx="1"/>
          </p:nvPr>
        </p:nvSpPr>
        <p:spPr>
          <a:xfrm>
            <a:off x="2500298" y="1214422"/>
            <a:ext cx="6643702" cy="3286148"/>
          </a:xfrm>
        </p:spPr>
        <p:txBody>
          <a:bodyPr>
            <a:normAutofit fontScale="70000" lnSpcReduction="20000"/>
          </a:bodyPr>
          <a:lstStyle/>
          <a:p>
            <a:pPr algn="just"/>
            <a:r>
              <a:rPr lang="es-ES" sz="2200" dirty="0" smtClean="0">
                <a:latin typeface="Times New Roman" pitchFamily="18" charset="0"/>
                <a:cs typeface="Times New Roman" pitchFamily="18" charset="0"/>
              </a:rPr>
              <a:t>En 1960 se decidió definir la unidad fundamental de longitud (metro) en función de la línea espectral rojo-anaranjada del 86-Kr, con lo que se eliminaba la barra de metro estándar de una aleación de </a:t>
            </a:r>
            <a:r>
              <a:rPr lang="es-ES" sz="2200" u="sng" dirty="0" smtClean="0">
                <a:latin typeface="Times New Roman" pitchFamily="18" charset="0"/>
                <a:cs typeface="Times New Roman" pitchFamily="18" charset="0"/>
              </a:rPr>
              <a:t>platino-iridio</a:t>
            </a:r>
            <a:r>
              <a:rPr lang="es-ES" sz="2200" dirty="0" smtClean="0">
                <a:latin typeface="Times New Roman" pitchFamily="18" charset="0"/>
                <a:cs typeface="Times New Roman" pitchFamily="18" charset="0"/>
              </a:rPr>
              <a:t> que se guarda en París. (En un principio, el metro se había definido como la diez millonésima parte del cuadrante de meridiano terrestre). </a:t>
            </a:r>
          </a:p>
          <a:p>
            <a:pPr algn="just"/>
            <a:r>
              <a:rPr lang="es-ES" sz="2200" dirty="0" smtClean="0">
                <a:latin typeface="Times New Roman" pitchFamily="18" charset="0"/>
                <a:cs typeface="Times New Roman" pitchFamily="18" charset="0"/>
              </a:rPr>
              <a:t>Es muy raro: la corteza contiene 1x10</a:t>
            </a:r>
            <a:r>
              <a:rPr lang="es-ES" sz="2200" baseline="30000" dirty="0" smtClean="0">
                <a:latin typeface="Times New Roman" pitchFamily="18" charset="0"/>
                <a:cs typeface="Times New Roman" pitchFamily="18" charset="0"/>
              </a:rPr>
              <a:t>-8</a:t>
            </a:r>
            <a:r>
              <a:rPr lang="es-ES" sz="2200" dirty="0" smtClean="0">
                <a:latin typeface="Times New Roman" pitchFamily="18" charset="0"/>
                <a:cs typeface="Times New Roman" pitchFamily="18" charset="0"/>
              </a:rPr>
              <a:t>% en peso; la atmósfera terrestre contiene 1 ppm. La atmósfera de Marte contiene 0,3 ppm.</a:t>
            </a:r>
          </a:p>
          <a:p>
            <a:pPr algn="just"/>
            <a:r>
              <a:rPr lang="es-ES" sz="2200" dirty="0" smtClean="0">
                <a:latin typeface="Times New Roman" pitchFamily="18" charset="0"/>
                <a:cs typeface="Times New Roman" pitchFamily="18" charset="0"/>
              </a:rPr>
              <a:t>La proporción de 85-Kr en la atmósfera se ha multiplicado en los últimos años como consecuencia de </a:t>
            </a:r>
            <a:r>
              <a:rPr lang="es-ES" sz="2200" dirty="0" smtClean="0">
                <a:latin typeface="Times New Roman" pitchFamily="18" charset="0"/>
                <a:cs typeface="Times New Roman" pitchFamily="18" charset="0"/>
              </a:rPr>
              <a:t>l.</a:t>
            </a:r>
            <a:endParaRPr lang="es-ES" sz="2200" dirty="0" smtClean="0">
              <a:latin typeface="Times New Roman" pitchFamily="18" charset="0"/>
              <a:cs typeface="Times New Roman" pitchFamily="18" charset="0"/>
            </a:endParaRPr>
          </a:p>
          <a:p>
            <a:pPr algn="just"/>
            <a:r>
              <a:rPr lang="es-ES" sz="2200" dirty="0" smtClean="0">
                <a:latin typeface="Times New Roman" pitchFamily="18" charset="0"/>
                <a:cs typeface="Times New Roman" pitchFamily="18" charset="0"/>
              </a:rPr>
              <a:t>El 85-Kr se ha empleado en análisis químico. Introduciendo el isótopo en varios sólidos se forman criptonatos a desintegración del </a:t>
            </a:r>
            <a:r>
              <a:rPr lang="es-ES" sz="2200" u="sng" dirty="0" smtClean="0">
                <a:latin typeface="Times New Roman" pitchFamily="18" charset="0"/>
                <a:cs typeface="Times New Roman" pitchFamily="18" charset="0"/>
              </a:rPr>
              <a:t>uranio</a:t>
            </a:r>
            <a:r>
              <a:rPr lang="es-ES" sz="2200" dirty="0" smtClean="0">
                <a:latin typeface="Times New Roman" pitchFamily="18" charset="0"/>
                <a:cs typeface="Times New Roman" pitchFamily="18" charset="0"/>
              </a:rPr>
              <a:t> y el </a:t>
            </a:r>
            <a:r>
              <a:rPr lang="es-ES" sz="2200" u="sng" dirty="0" smtClean="0">
                <a:latin typeface="Times New Roman" pitchFamily="18" charset="0"/>
                <a:cs typeface="Times New Roman" pitchFamily="18" charset="0"/>
              </a:rPr>
              <a:t>plutonio</a:t>
            </a:r>
            <a:r>
              <a:rPr lang="es-ES" sz="2200" dirty="0" smtClean="0">
                <a:latin typeface="Times New Roman" pitchFamily="18" charset="0"/>
                <a:cs typeface="Times New Roman" pitchFamily="18" charset="0"/>
              </a:rPr>
              <a:t>.</a:t>
            </a:r>
          </a:p>
          <a:p>
            <a:pPr algn="just"/>
            <a:r>
              <a:rPr lang="es-ES" sz="2200" dirty="0" smtClean="0">
                <a:latin typeface="Times New Roman" pitchFamily="18" charset="0"/>
                <a:cs typeface="Times New Roman" pitchFamily="18" charset="0"/>
              </a:rPr>
              <a:t>El planeta Krypton era un planeta más grande que la Tierra con una gravedad mayor, su composición es básicamente hielo y roca. La forma de vida dominante es humanoide, es decir, básicamente iguales a los humanos de la Tierra.</a:t>
            </a:r>
          </a:p>
          <a:p>
            <a:endParaRPr lang="es-MX" dirty="0"/>
          </a:p>
        </p:txBody>
      </p:sp>
      <p:pic>
        <p:nvPicPr>
          <p:cNvPr id="4" name="4 Imagen" descr="Atardecer de Kripton"/>
          <p:cNvPicPr/>
          <p:nvPr/>
        </p:nvPicPr>
        <p:blipFill>
          <a:blip r:embed="rId2" cstate="print"/>
          <a:srcRect/>
          <a:stretch>
            <a:fillRect/>
          </a:stretch>
        </p:blipFill>
        <p:spPr bwMode="auto">
          <a:xfrm>
            <a:off x="0" y="4509120"/>
            <a:ext cx="4932039" cy="2348880"/>
          </a:xfrm>
          <a:prstGeom prst="rect">
            <a:avLst/>
          </a:prstGeom>
          <a:noFill/>
          <a:ln w="9525">
            <a:noFill/>
            <a:miter lim="800000"/>
            <a:headEnd/>
            <a:tailEnd/>
          </a:ln>
        </p:spPr>
      </p:pic>
      <p:pic>
        <p:nvPicPr>
          <p:cNvPr id="6" name="rg_hi" descr="http://t3.gstatic.com/images?q=tbn:ANd9GcTbxUR6hHvM1F7Cq1AKb2FvSS_-IiPy8RKhEq6VLF6xExS4dZ2LOQ">
            <a:hlinkClick r:id="rId3"/>
          </p:cNvPr>
          <p:cNvPicPr>
            <a:picLocks/>
          </p:cNvPicPr>
          <p:nvPr/>
        </p:nvPicPr>
        <p:blipFill>
          <a:blip r:embed="rId4" cstate="print"/>
          <a:srcRect/>
          <a:stretch>
            <a:fillRect/>
          </a:stretch>
        </p:blipFill>
        <p:spPr bwMode="auto">
          <a:xfrm>
            <a:off x="5319911" y="4656212"/>
            <a:ext cx="3824089" cy="2201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rg_hi" descr="http://t2.gstatic.com/images?q=tbn:ANd9GcQ4yxj84HCTdLrR_4JNiQFG2YcJFqp7Jyhg3zl1OYHx1-o_LSo2cA">
            <a:hlinkClick r:id="rId5"/>
          </p:cNvPr>
          <p:cNvPicPr/>
          <p:nvPr/>
        </p:nvPicPr>
        <p:blipFill>
          <a:blip r:embed="rId6" cstate="print"/>
          <a:srcRect/>
          <a:stretch>
            <a:fillRect/>
          </a:stretch>
        </p:blipFill>
        <p:spPr bwMode="auto">
          <a:xfrm>
            <a:off x="214282" y="785794"/>
            <a:ext cx="2376264" cy="3147481"/>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4" y="428604"/>
            <a:ext cx="3714776" cy="1399032"/>
          </a:xfrm>
        </p:spPr>
        <p:txBody>
          <a:bodyPr>
            <a:noAutofit/>
          </a:bodyPr>
          <a:lstStyle/>
          <a:p>
            <a:r>
              <a:rPr lang="es-MX" sz="7200" dirty="0" smtClean="0"/>
              <a:t>Xenón</a:t>
            </a:r>
            <a:endParaRPr lang="es-MX" sz="7200" dirty="0"/>
          </a:p>
        </p:txBody>
      </p:sp>
      <p:pic>
        <p:nvPicPr>
          <p:cNvPr id="4" name="Picture 6" descr="http://www.theodoregray.com/periodictable/Tiles/054/s7.JPG"/>
          <p:cNvPicPr>
            <a:picLocks noChangeAspect="1" noChangeArrowheads="1"/>
          </p:cNvPicPr>
          <p:nvPr/>
        </p:nvPicPr>
        <p:blipFill>
          <a:blip r:embed="rId2" cstate="print"/>
          <a:srcRect/>
          <a:stretch>
            <a:fillRect/>
          </a:stretch>
        </p:blipFill>
        <p:spPr bwMode="auto">
          <a:xfrm>
            <a:off x="642910" y="142852"/>
            <a:ext cx="3573016" cy="3573016"/>
          </a:xfrm>
          <a:prstGeom prst="rect">
            <a:avLst/>
          </a:prstGeom>
          <a:noFill/>
        </p:spPr>
      </p:pic>
      <p:pic>
        <p:nvPicPr>
          <p:cNvPr id="5" name="Picture 8" descr="Xenon 3350"/>
          <p:cNvPicPr>
            <a:picLocks noChangeAspect="1" noChangeArrowheads="1"/>
          </p:cNvPicPr>
          <p:nvPr/>
        </p:nvPicPr>
        <p:blipFill>
          <a:blip r:embed="rId3" cstate="print"/>
          <a:srcRect/>
          <a:stretch>
            <a:fillRect/>
          </a:stretch>
        </p:blipFill>
        <p:spPr bwMode="auto">
          <a:xfrm>
            <a:off x="571472" y="3857628"/>
            <a:ext cx="3428996" cy="2857497"/>
          </a:xfrm>
          <a:prstGeom prst="rect">
            <a:avLst/>
          </a:prstGeom>
          <a:noFill/>
        </p:spPr>
      </p:pic>
      <p:pic>
        <p:nvPicPr>
          <p:cNvPr id="52226" name="Picture 2" descr="http://periodictable.com/Samples/054.6/s9s.JPG"/>
          <p:cNvPicPr>
            <a:picLocks noChangeAspect="1" noChangeArrowheads="1"/>
          </p:cNvPicPr>
          <p:nvPr/>
        </p:nvPicPr>
        <p:blipFill>
          <a:blip r:embed="rId4" cstate="print"/>
          <a:srcRect/>
          <a:stretch>
            <a:fillRect/>
          </a:stretch>
        </p:blipFill>
        <p:spPr bwMode="auto">
          <a:xfrm>
            <a:off x="5357818" y="2928934"/>
            <a:ext cx="3357586" cy="335758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357166"/>
            <a:ext cx="8229600" cy="4572000"/>
          </a:xfrm>
        </p:spPr>
        <p:txBody>
          <a:bodyPr/>
          <a:lstStyle/>
          <a:p>
            <a:pPr algn="just"/>
            <a:r>
              <a:rPr lang="es-MX" dirty="0" smtClean="0">
                <a:latin typeface="Times New Roman" pitchFamily="18" charset="0"/>
                <a:cs typeface="Times New Roman" pitchFamily="18" charset="0"/>
              </a:rPr>
              <a:t>Las energías de ionización son de las mas altas de todos los elementos.</a:t>
            </a:r>
          </a:p>
          <a:p>
            <a:pPr algn="just"/>
            <a:r>
              <a:rPr lang="es-MX" dirty="0" smtClean="0">
                <a:latin typeface="Times New Roman" pitchFamily="18" charset="0"/>
                <a:cs typeface="Times New Roman" pitchFamily="18" charset="0"/>
              </a:rPr>
              <a:t> No tienden a aceptar electrones, tienen afinidades electrónicas menores a 0 kJ/mol.</a:t>
            </a:r>
          </a:p>
        </p:txBody>
      </p:sp>
      <p:pic>
        <p:nvPicPr>
          <p:cNvPr id="4" name="Picture 2" descr="C:\Documents and Settings\JeNjEn\Escritorio\DSC_0044.jpg"/>
          <p:cNvPicPr>
            <a:picLocks noChangeAspect="1" noChangeArrowheads="1"/>
          </p:cNvPicPr>
          <p:nvPr/>
        </p:nvPicPr>
        <p:blipFill>
          <a:blip r:embed="rId2" cstate="print">
            <a:lum contrast="10000"/>
          </a:blip>
          <a:srcRect/>
          <a:stretch>
            <a:fillRect/>
          </a:stretch>
        </p:blipFill>
        <p:spPr bwMode="auto">
          <a:xfrm>
            <a:off x="1500166" y="2897892"/>
            <a:ext cx="6324599" cy="3960108"/>
          </a:xfrm>
          <a:prstGeom prst="rect">
            <a:avLst/>
          </a:prstGeom>
          <a:noFill/>
          <a:effectLst>
            <a:softEdge rad="63500"/>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6 Tabla"/>
          <p:cNvGraphicFramePr>
            <a:graphicFrameLocks noGrp="1"/>
          </p:cNvGraphicFramePr>
          <p:nvPr/>
        </p:nvGraphicFramePr>
        <p:xfrm>
          <a:off x="500034" y="500042"/>
          <a:ext cx="3984314" cy="3550612"/>
        </p:xfrm>
        <a:graphic>
          <a:graphicData uri="http://schemas.openxmlformats.org/drawingml/2006/table">
            <a:tbl>
              <a:tblPr>
                <a:tableStyleId>{8A107856-5554-42FB-B03E-39F5DBC370BA}</a:tableStyleId>
              </a:tblPr>
              <a:tblGrid>
                <a:gridCol w="1992157"/>
                <a:gridCol w="1992157"/>
              </a:tblGrid>
              <a:tr h="239059">
                <a:tc>
                  <a:txBody>
                    <a:bodyPr/>
                    <a:lstStyle/>
                    <a:p>
                      <a:pPr algn="l" fontAlgn="t"/>
                      <a:r>
                        <a:rPr lang="es-MX" sz="1400" u="none" strike="noStrike" dirty="0">
                          <a:latin typeface="Times New Roman" pitchFamily="18" charset="0"/>
                          <a:cs typeface="Times New Roman" pitchFamily="18" charset="0"/>
                        </a:rPr>
                        <a:t>Electronegatividad</a:t>
                      </a:r>
                      <a:endParaRPr lang="es-MX" sz="1400" dirty="0">
                        <a:latin typeface="Times New Roman" pitchFamily="18" charset="0"/>
                        <a:cs typeface="Times New Roman" pitchFamily="18" charset="0"/>
                      </a:endParaRPr>
                    </a:p>
                  </a:txBody>
                  <a:tcPr marL="59765" marR="59765" marT="29882" marB="29882"/>
                </a:tc>
                <a:tc>
                  <a:txBody>
                    <a:bodyPr/>
                    <a:lstStyle/>
                    <a:p>
                      <a:pPr fontAlgn="t"/>
                      <a:r>
                        <a:rPr lang="es-MX" sz="1400" dirty="0">
                          <a:latin typeface="Times New Roman" pitchFamily="18" charset="0"/>
                          <a:cs typeface="Times New Roman" pitchFamily="18" charset="0"/>
                        </a:rPr>
                        <a:t>2,6 (</a:t>
                      </a:r>
                      <a:r>
                        <a:rPr lang="es-MX" sz="1400" u="none" strike="noStrike" dirty="0">
                          <a:latin typeface="Times New Roman" pitchFamily="18" charset="0"/>
                          <a:cs typeface="Times New Roman" pitchFamily="18" charset="0"/>
                        </a:rPr>
                        <a:t>Pauling</a:t>
                      </a:r>
                      <a:r>
                        <a:rPr lang="es-MX" sz="1400" dirty="0">
                          <a:latin typeface="Times New Roman" pitchFamily="18" charset="0"/>
                          <a:cs typeface="Times New Roman" pitchFamily="18" charset="0"/>
                        </a:rPr>
                        <a:t>)</a:t>
                      </a:r>
                    </a:p>
                  </a:txBody>
                  <a:tcPr marL="59765" marR="59765" marT="29882" marB="29882"/>
                </a:tc>
              </a:tr>
              <a:tr h="239059">
                <a:tc>
                  <a:txBody>
                    <a:bodyPr/>
                    <a:lstStyle/>
                    <a:p>
                      <a:pPr algn="l" fontAlgn="t"/>
                      <a:r>
                        <a:rPr lang="es-MX" sz="1400" u="none" strike="noStrike" dirty="0">
                          <a:latin typeface="Times New Roman" pitchFamily="18" charset="0"/>
                          <a:cs typeface="Times New Roman" pitchFamily="18" charset="0"/>
                        </a:rPr>
                        <a:t>Radio atómico</a:t>
                      </a:r>
                      <a:r>
                        <a:rPr lang="es-MX" sz="1400" dirty="0">
                          <a:latin typeface="Times New Roman" pitchFamily="18" charset="0"/>
                          <a:cs typeface="Times New Roman" pitchFamily="18" charset="0"/>
                        </a:rPr>
                        <a:t> (calc)</a:t>
                      </a:r>
                    </a:p>
                  </a:txBody>
                  <a:tcPr marL="59765" marR="59765" marT="29882" marB="29882"/>
                </a:tc>
                <a:tc>
                  <a:txBody>
                    <a:bodyPr/>
                    <a:lstStyle/>
                    <a:p>
                      <a:pPr fontAlgn="t"/>
                      <a:r>
                        <a:rPr lang="es-MX" sz="1400" dirty="0">
                          <a:latin typeface="Times New Roman" pitchFamily="18" charset="0"/>
                          <a:cs typeface="Times New Roman" pitchFamily="18" charset="0"/>
                        </a:rPr>
                        <a:t>108 </a:t>
                      </a:r>
                      <a:r>
                        <a:rPr lang="es-MX" sz="1400" u="none" strike="noStrike" dirty="0">
                          <a:latin typeface="Times New Roman" pitchFamily="18" charset="0"/>
                          <a:cs typeface="Times New Roman" pitchFamily="18" charset="0"/>
                        </a:rPr>
                        <a:t>pm</a:t>
                      </a:r>
                      <a:r>
                        <a:rPr lang="es-MX" sz="1400" dirty="0">
                          <a:latin typeface="Times New Roman" pitchFamily="18" charset="0"/>
                          <a:cs typeface="Times New Roman" pitchFamily="18" charset="0"/>
                        </a:rPr>
                        <a:t> (</a:t>
                      </a:r>
                      <a:r>
                        <a:rPr lang="es-MX" sz="1400" u="none" strike="noStrike" dirty="0">
                          <a:latin typeface="Times New Roman" pitchFamily="18" charset="0"/>
                          <a:cs typeface="Times New Roman" pitchFamily="18" charset="0"/>
                        </a:rPr>
                        <a:t>Radio de Bohr</a:t>
                      </a:r>
                      <a:r>
                        <a:rPr lang="es-MX" sz="1400" dirty="0">
                          <a:latin typeface="Times New Roman" pitchFamily="18" charset="0"/>
                          <a:cs typeface="Times New Roman" pitchFamily="18" charset="0"/>
                        </a:rPr>
                        <a:t>)</a:t>
                      </a:r>
                    </a:p>
                  </a:txBody>
                  <a:tcPr marL="59765" marR="59765" marT="29882" marB="29882"/>
                </a:tc>
              </a:tr>
              <a:tr h="239059">
                <a:tc>
                  <a:txBody>
                    <a:bodyPr/>
                    <a:lstStyle/>
                    <a:p>
                      <a:pPr algn="l" fontAlgn="t"/>
                      <a:r>
                        <a:rPr lang="es-MX" sz="1400" u="none" strike="noStrike" dirty="0">
                          <a:latin typeface="Times New Roman" pitchFamily="18" charset="0"/>
                          <a:cs typeface="Times New Roman" pitchFamily="18" charset="0"/>
                        </a:rPr>
                        <a:t>Radio covalente</a:t>
                      </a:r>
                      <a:endParaRPr lang="es-MX" sz="1400" dirty="0">
                        <a:latin typeface="Times New Roman" pitchFamily="18" charset="0"/>
                        <a:cs typeface="Times New Roman" pitchFamily="18" charset="0"/>
                      </a:endParaRPr>
                    </a:p>
                  </a:txBody>
                  <a:tcPr marL="59765" marR="59765" marT="29882" marB="29882"/>
                </a:tc>
                <a:tc>
                  <a:txBody>
                    <a:bodyPr/>
                    <a:lstStyle/>
                    <a:p>
                      <a:pPr fontAlgn="t"/>
                      <a:r>
                        <a:rPr lang="es-MX" sz="1400" dirty="0">
                          <a:latin typeface="Times New Roman" pitchFamily="18" charset="0"/>
                          <a:cs typeface="Times New Roman" pitchFamily="18" charset="0"/>
                        </a:rPr>
                        <a:t>130 </a:t>
                      </a:r>
                      <a:r>
                        <a:rPr lang="es-MX" sz="1400" u="none" strike="noStrike" dirty="0">
                          <a:latin typeface="Times New Roman" pitchFamily="18" charset="0"/>
                          <a:cs typeface="Times New Roman" pitchFamily="18" charset="0"/>
                        </a:rPr>
                        <a:t>pm</a:t>
                      </a:r>
                      <a:endParaRPr lang="es-MX" sz="1400" dirty="0">
                        <a:latin typeface="Times New Roman" pitchFamily="18" charset="0"/>
                        <a:cs typeface="Times New Roman" pitchFamily="18" charset="0"/>
                      </a:endParaRPr>
                    </a:p>
                  </a:txBody>
                  <a:tcPr marL="59765" marR="59765" marT="29882" marB="29882"/>
                </a:tc>
              </a:tr>
              <a:tr h="239059">
                <a:tc>
                  <a:txBody>
                    <a:bodyPr/>
                    <a:lstStyle/>
                    <a:p>
                      <a:pPr algn="l" fontAlgn="t"/>
                      <a:r>
                        <a:rPr lang="nl-NL" sz="1400" u="none" strike="noStrike" dirty="0">
                          <a:latin typeface="Times New Roman" pitchFamily="18" charset="0"/>
                          <a:cs typeface="Times New Roman" pitchFamily="18" charset="0"/>
                        </a:rPr>
                        <a:t>Radio de van der Waals</a:t>
                      </a:r>
                      <a:endParaRPr lang="nl-NL" sz="1400" dirty="0">
                        <a:latin typeface="Times New Roman" pitchFamily="18" charset="0"/>
                        <a:cs typeface="Times New Roman" pitchFamily="18" charset="0"/>
                      </a:endParaRPr>
                    </a:p>
                  </a:txBody>
                  <a:tcPr marL="59765" marR="59765" marT="29882" marB="29882"/>
                </a:tc>
                <a:tc>
                  <a:txBody>
                    <a:bodyPr/>
                    <a:lstStyle/>
                    <a:p>
                      <a:pPr fontAlgn="t"/>
                      <a:r>
                        <a:rPr lang="es-MX" sz="1400" dirty="0">
                          <a:latin typeface="Times New Roman" pitchFamily="18" charset="0"/>
                          <a:cs typeface="Times New Roman" pitchFamily="18" charset="0"/>
                        </a:rPr>
                        <a:t>216 </a:t>
                      </a:r>
                      <a:r>
                        <a:rPr lang="es-MX" sz="1400" u="none" strike="noStrike" dirty="0">
                          <a:latin typeface="Times New Roman" pitchFamily="18" charset="0"/>
                          <a:cs typeface="Times New Roman" pitchFamily="18" charset="0"/>
                        </a:rPr>
                        <a:t>pm</a:t>
                      </a:r>
                      <a:endParaRPr lang="es-MX" sz="1400" dirty="0">
                        <a:latin typeface="Times New Roman" pitchFamily="18" charset="0"/>
                        <a:cs typeface="Times New Roman" pitchFamily="18" charset="0"/>
                      </a:endParaRPr>
                    </a:p>
                  </a:txBody>
                  <a:tcPr marL="59765" marR="59765" marT="29882" marB="29882"/>
                </a:tc>
              </a:tr>
              <a:tr h="239059">
                <a:tc>
                  <a:txBody>
                    <a:bodyPr/>
                    <a:lstStyle/>
                    <a:p>
                      <a:pPr algn="l" fontAlgn="t"/>
                      <a:r>
                        <a:rPr lang="es-MX" sz="1400" u="none" strike="noStrike" dirty="0">
                          <a:latin typeface="Times New Roman" pitchFamily="18" charset="0"/>
                          <a:cs typeface="Times New Roman" pitchFamily="18" charset="0"/>
                        </a:rPr>
                        <a:t>Estado(s) de oxidación</a:t>
                      </a:r>
                      <a:endParaRPr lang="es-MX" sz="1400" dirty="0">
                        <a:latin typeface="Times New Roman" pitchFamily="18" charset="0"/>
                        <a:cs typeface="Times New Roman" pitchFamily="18" charset="0"/>
                      </a:endParaRPr>
                    </a:p>
                  </a:txBody>
                  <a:tcPr marL="59765" marR="59765" marT="29882" marB="29882"/>
                </a:tc>
                <a:tc>
                  <a:txBody>
                    <a:bodyPr/>
                    <a:lstStyle/>
                    <a:p>
                      <a:pPr fontAlgn="t"/>
                      <a:r>
                        <a:rPr lang="es-MX" sz="1400" dirty="0">
                          <a:latin typeface="Times New Roman" pitchFamily="18" charset="0"/>
                          <a:cs typeface="Times New Roman" pitchFamily="18" charset="0"/>
                        </a:rPr>
                        <a:t>0</a:t>
                      </a:r>
                    </a:p>
                  </a:txBody>
                  <a:tcPr marL="59765" marR="59765" marT="29882" marB="29882"/>
                </a:tc>
              </a:tr>
              <a:tr h="239059">
                <a:tc>
                  <a:txBody>
                    <a:bodyPr/>
                    <a:lstStyle/>
                    <a:p>
                      <a:pPr algn="l" fontAlgn="t"/>
                      <a:r>
                        <a:rPr lang="es-MX" sz="1400" dirty="0" smtClean="0">
                          <a:latin typeface="Times New Roman" pitchFamily="18" charset="0"/>
                          <a:cs typeface="Times New Roman" pitchFamily="18" charset="0"/>
                        </a:rPr>
                        <a:t>1.ª</a:t>
                      </a:r>
                      <a:r>
                        <a:rPr lang="es-MX" sz="1400" dirty="0">
                          <a:latin typeface="Times New Roman" pitchFamily="18" charset="0"/>
                          <a:cs typeface="Times New Roman" pitchFamily="18" charset="0"/>
                        </a:rPr>
                        <a:t> </a:t>
                      </a:r>
                      <a:r>
                        <a:rPr lang="es-MX" sz="1400" u="none" strike="noStrike" dirty="0">
                          <a:latin typeface="Times New Roman" pitchFamily="18" charset="0"/>
                          <a:cs typeface="Times New Roman" pitchFamily="18" charset="0"/>
                        </a:rPr>
                        <a:t>Energía de ionización</a:t>
                      </a:r>
                      <a:endParaRPr lang="es-MX" sz="1400" dirty="0">
                        <a:latin typeface="Times New Roman" pitchFamily="18" charset="0"/>
                        <a:cs typeface="Times New Roman" pitchFamily="18" charset="0"/>
                      </a:endParaRPr>
                    </a:p>
                  </a:txBody>
                  <a:tcPr marL="59765" marR="59765" marT="29882" marB="29882"/>
                </a:tc>
                <a:tc>
                  <a:txBody>
                    <a:bodyPr/>
                    <a:lstStyle/>
                    <a:p>
                      <a:pPr fontAlgn="t"/>
                      <a:r>
                        <a:rPr lang="es-MX" sz="1400" dirty="0">
                          <a:latin typeface="Times New Roman" pitchFamily="18" charset="0"/>
                          <a:cs typeface="Times New Roman" pitchFamily="18" charset="0"/>
                        </a:rPr>
                        <a:t>1170,4 </a:t>
                      </a:r>
                      <a:r>
                        <a:rPr lang="es-MX" sz="1400" u="none" strike="noStrike" dirty="0">
                          <a:latin typeface="Times New Roman" pitchFamily="18" charset="0"/>
                          <a:cs typeface="Times New Roman" pitchFamily="18" charset="0"/>
                        </a:rPr>
                        <a:t>kJ/mol</a:t>
                      </a:r>
                      <a:endParaRPr lang="es-MX" sz="1400" dirty="0">
                        <a:latin typeface="Times New Roman" pitchFamily="18" charset="0"/>
                        <a:cs typeface="Times New Roman" pitchFamily="18" charset="0"/>
                      </a:endParaRPr>
                    </a:p>
                  </a:txBody>
                  <a:tcPr marL="59765" marR="59765" marT="29882" marB="29882"/>
                </a:tc>
              </a:tr>
              <a:tr h="239059">
                <a:tc>
                  <a:txBody>
                    <a:bodyPr/>
                    <a:lstStyle/>
                    <a:p>
                      <a:pPr algn="l" fontAlgn="t"/>
                      <a:r>
                        <a:rPr lang="es-MX" sz="1400" dirty="0">
                          <a:latin typeface="Times New Roman" pitchFamily="18" charset="0"/>
                          <a:cs typeface="Times New Roman" pitchFamily="18" charset="0"/>
                        </a:rPr>
                        <a:t>2.ª Energía de ionización</a:t>
                      </a:r>
                    </a:p>
                  </a:txBody>
                  <a:tcPr marL="59765" marR="59765" marT="29882" marB="29882"/>
                </a:tc>
                <a:tc>
                  <a:txBody>
                    <a:bodyPr/>
                    <a:lstStyle/>
                    <a:p>
                      <a:pPr fontAlgn="t"/>
                      <a:r>
                        <a:rPr lang="es-MX" sz="1400" dirty="0">
                          <a:latin typeface="Times New Roman" pitchFamily="18" charset="0"/>
                          <a:cs typeface="Times New Roman" pitchFamily="18" charset="0"/>
                        </a:rPr>
                        <a:t>2046,4 kJ/mol</a:t>
                      </a:r>
                    </a:p>
                  </a:txBody>
                  <a:tcPr marL="59765" marR="59765" marT="29882" marB="29882"/>
                </a:tc>
              </a:tr>
              <a:tr h="239059">
                <a:tc>
                  <a:txBody>
                    <a:bodyPr/>
                    <a:lstStyle/>
                    <a:p>
                      <a:pPr algn="l" fontAlgn="t"/>
                      <a:r>
                        <a:rPr lang="es-MX" sz="1400" dirty="0">
                          <a:latin typeface="Times New Roman" pitchFamily="18" charset="0"/>
                          <a:cs typeface="Times New Roman" pitchFamily="18" charset="0"/>
                        </a:rPr>
                        <a:t>3.ª Energía de ionización</a:t>
                      </a:r>
                    </a:p>
                  </a:txBody>
                  <a:tcPr marL="59765" marR="59765" marT="29882" marB="29882"/>
                </a:tc>
                <a:tc>
                  <a:txBody>
                    <a:bodyPr/>
                    <a:lstStyle/>
                    <a:p>
                      <a:pPr fontAlgn="t"/>
                      <a:r>
                        <a:rPr lang="es-MX" sz="1400" dirty="0">
                          <a:latin typeface="Times New Roman" pitchFamily="18" charset="0"/>
                          <a:cs typeface="Times New Roman" pitchFamily="18" charset="0"/>
                        </a:rPr>
                        <a:t>3099,4 kJ/mol</a:t>
                      </a:r>
                    </a:p>
                  </a:txBody>
                  <a:tcPr marL="59765" marR="59765" marT="29882" marB="29882"/>
                </a:tc>
              </a:tr>
              <a:tr h="239059">
                <a:tc>
                  <a:txBody>
                    <a:bodyPr/>
                    <a:lstStyle/>
                    <a:p>
                      <a:pPr algn="l" fontAlgn="t"/>
                      <a:r>
                        <a:rPr lang="es-MX" sz="1400" u="none" strike="noStrike" dirty="0" smtClean="0">
                          <a:latin typeface="Times New Roman" pitchFamily="18" charset="0"/>
                          <a:cs typeface="Times New Roman" pitchFamily="18" charset="0"/>
                        </a:rPr>
                        <a:t>Estado</a:t>
                      </a:r>
                      <a:endParaRPr lang="es-MX" sz="1400" dirty="0">
                        <a:latin typeface="Times New Roman" pitchFamily="18" charset="0"/>
                        <a:cs typeface="Times New Roman" pitchFamily="18" charset="0"/>
                      </a:endParaRPr>
                    </a:p>
                  </a:txBody>
                  <a:tcPr marL="59765" marR="59765" marT="29882" marB="29882"/>
                </a:tc>
                <a:tc>
                  <a:txBody>
                    <a:bodyPr/>
                    <a:lstStyle/>
                    <a:p>
                      <a:pPr fontAlgn="t"/>
                      <a:r>
                        <a:rPr lang="es-MX" sz="1400" dirty="0">
                          <a:latin typeface="Times New Roman" pitchFamily="18" charset="0"/>
                          <a:cs typeface="Times New Roman" pitchFamily="18" charset="0"/>
                        </a:rPr>
                        <a:t>Gas (</a:t>
                      </a:r>
                      <a:r>
                        <a:rPr lang="es-MX" sz="1400" u="none" strike="noStrike" dirty="0">
                          <a:latin typeface="Times New Roman" pitchFamily="18" charset="0"/>
                          <a:cs typeface="Times New Roman" pitchFamily="18" charset="0"/>
                        </a:rPr>
                        <a:t>no magnético</a:t>
                      </a:r>
                      <a:r>
                        <a:rPr lang="es-MX" sz="1400" dirty="0">
                          <a:latin typeface="Times New Roman" pitchFamily="18" charset="0"/>
                          <a:cs typeface="Times New Roman" pitchFamily="18" charset="0"/>
                        </a:rPr>
                        <a:t>)</a:t>
                      </a:r>
                    </a:p>
                  </a:txBody>
                  <a:tcPr marL="59765" marR="59765" marT="29882" marB="29882"/>
                </a:tc>
              </a:tr>
              <a:tr h="239059">
                <a:tc>
                  <a:txBody>
                    <a:bodyPr/>
                    <a:lstStyle/>
                    <a:p>
                      <a:pPr algn="l" fontAlgn="t"/>
                      <a:r>
                        <a:rPr lang="es-MX" sz="1400" u="none" strike="noStrike" dirty="0">
                          <a:latin typeface="Times New Roman" pitchFamily="18" charset="0"/>
                          <a:cs typeface="Times New Roman" pitchFamily="18" charset="0"/>
                        </a:rPr>
                        <a:t>Punto de fusión</a:t>
                      </a:r>
                      <a:endParaRPr lang="es-MX" sz="1400" dirty="0">
                        <a:latin typeface="Times New Roman" pitchFamily="18" charset="0"/>
                        <a:cs typeface="Times New Roman" pitchFamily="18" charset="0"/>
                      </a:endParaRPr>
                    </a:p>
                  </a:txBody>
                  <a:tcPr marL="59765" marR="59765" marT="29882" marB="29882"/>
                </a:tc>
                <a:tc>
                  <a:txBody>
                    <a:bodyPr/>
                    <a:lstStyle/>
                    <a:p>
                      <a:pPr fontAlgn="t"/>
                      <a:r>
                        <a:rPr lang="es-MX" sz="1400" dirty="0">
                          <a:latin typeface="Times New Roman" pitchFamily="18" charset="0"/>
                          <a:cs typeface="Times New Roman" pitchFamily="18" charset="0"/>
                        </a:rPr>
                        <a:t>161,4 K (-112 °C)</a:t>
                      </a:r>
                    </a:p>
                  </a:txBody>
                  <a:tcPr marL="59765" marR="59765" marT="29882" marB="29882"/>
                </a:tc>
              </a:tr>
              <a:tr h="239059">
                <a:tc>
                  <a:txBody>
                    <a:bodyPr/>
                    <a:lstStyle/>
                    <a:p>
                      <a:pPr algn="l" fontAlgn="t"/>
                      <a:r>
                        <a:rPr lang="es-MX" sz="1400" u="none" strike="noStrike" dirty="0">
                          <a:latin typeface="Times New Roman" pitchFamily="18" charset="0"/>
                          <a:cs typeface="Times New Roman" pitchFamily="18" charset="0"/>
                        </a:rPr>
                        <a:t>Punto de ebullición</a:t>
                      </a:r>
                      <a:endParaRPr lang="es-MX" sz="1400" dirty="0">
                        <a:latin typeface="Times New Roman" pitchFamily="18" charset="0"/>
                        <a:cs typeface="Times New Roman" pitchFamily="18" charset="0"/>
                      </a:endParaRPr>
                    </a:p>
                  </a:txBody>
                  <a:tcPr marL="59765" marR="59765" marT="29882" marB="29882"/>
                </a:tc>
                <a:tc>
                  <a:txBody>
                    <a:bodyPr/>
                    <a:lstStyle/>
                    <a:p>
                      <a:pPr fontAlgn="t"/>
                      <a:r>
                        <a:rPr lang="es-MX" sz="1400" dirty="0">
                          <a:latin typeface="Times New Roman" pitchFamily="18" charset="0"/>
                          <a:cs typeface="Times New Roman" pitchFamily="18" charset="0"/>
                        </a:rPr>
                        <a:t>165,1 K (-108 °C)</a:t>
                      </a:r>
                    </a:p>
                  </a:txBody>
                  <a:tcPr marL="59765" marR="59765" marT="29882" marB="29882"/>
                </a:tc>
              </a:tr>
              <a:tr h="239059">
                <a:tc>
                  <a:txBody>
                    <a:bodyPr/>
                    <a:lstStyle/>
                    <a:p>
                      <a:pPr algn="l" fontAlgn="t"/>
                      <a:r>
                        <a:rPr lang="es-MX" sz="1400" u="none" strike="noStrike" dirty="0">
                          <a:latin typeface="Times New Roman" pitchFamily="18" charset="0"/>
                          <a:cs typeface="Times New Roman" pitchFamily="18" charset="0"/>
                        </a:rPr>
                        <a:t>Entalpía de vaporización</a:t>
                      </a:r>
                      <a:endParaRPr lang="es-MX" sz="1400" dirty="0">
                        <a:latin typeface="Times New Roman" pitchFamily="18" charset="0"/>
                        <a:cs typeface="Times New Roman" pitchFamily="18" charset="0"/>
                      </a:endParaRPr>
                    </a:p>
                  </a:txBody>
                  <a:tcPr marL="59765" marR="59765" marT="29882" marB="29882"/>
                </a:tc>
                <a:tc>
                  <a:txBody>
                    <a:bodyPr/>
                    <a:lstStyle/>
                    <a:p>
                      <a:pPr fontAlgn="t"/>
                      <a:r>
                        <a:rPr lang="es-MX" sz="1400" dirty="0">
                          <a:latin typeface="Times New Roman" pitchFamily="18" charset="0"/>
                          <a:cs typeface="Times New Roman" pitchFamily="18" charset="0"/>
                        </a:rPr>
                        <a:t>12,636 </a:t>
                      </a:r>
                      <a:r>
                        <a:rPr lang="es-MX" sz="1400" u="none" strike="noStrike" dirty="0">
                          <a:latin typeface="Times New Roman" pitchFamily="18" charset="0"/>
                          <a:cs typeface="Times New Roman" pitchFamily="18" charset="0"/>
                        </a:rPr>
                        <a:t>kJ/mol</a:t>
                      </a:r>
                      <a:endParaRPr lang="es-MX" sz="1400" dirty="0">
                        <a:latin typeface="Times New Roman" pitchFamily="18" charset="0"/>
                        <a:cs typeface="Times New Roman" pitchFamily="18" charset="0"/>
                      </a:endParaRPr>
                    </a:p>
                  </a:txBody>
                  <a:tcPr marL="59765" marR="59765" marT="29882" marB="29882"/>
                </a:tc>
              </a:tr>
              <a:tr h="239059">
                <a:tc>
                  <a:txBody>
                    <a:bodyPr/>
                    <a:lstStyle/>
                    <a:p>
                      <a:pPr algn="l" fontAlgn="t"/>
                      <a:r>
                        <a:rPr lang="es-MX" sz="1400" u="none" strike="noStrike" dirty="0">
                          <a:latin typeface="Times New Roman" pitchFamily="18" charset="0"/>
                          <a:cs typeface="Times New Roman" pitchFamily="18" charset="0"/>
                        </a:rPr>
                        <a:t>Entalpía de fusión</a:t>
                      </a:r>
                      <a:endParaRPr lang="es-MX" sz="1400" dirty="0">
                        <a:latin typeface="Times New Roman" pitchFamily="18" charset="0"/>
                        <a:cs typeface="Times New Roman" pitchFamily="18" charset="0"/>
                      </a:endParaRPr>
                    </a:p>
                  </a:txBody>
                  <a:tcPr marL="59765" marR="59765" marT="29882" marB="29882"/>
                </a:tc>
                <a:tc>
                  <a:txBody>
                    <a:bodyPr/>
                    <a:lstStyle/>
                    <a:p>
                      <a:pPr fontAlgn="t"/>
                      <a:r>
                        <a:rPr lang="es-MX" sz="1400" dirty="0">
                          <a:latin typeface="Times New Roman" pitchFamily="18" charset="0"/>
                          <a:cs typeface="Times New Roman" pitchFamily="18" charset="0"/>
                        </a:rPr>
                        <a:t>2,297 </a:t>
                      </a:r>
                      <a:r>
                        <a:rPr lang="es-MX" sz="1400" u="none" strike="noStrike" dirty="0">
                          <a:latin typeface="Times New Roman" pitchFamily="18" charset="0"/>
                          <a:cs typeface="Times New Roman" pitchFamily="18" charset="0"/>
                        </a:rPr>
                        <a:t>kJ/mol</a:t>
                      </a:r>
                      <a:endParaRPr lang="es-MX" sz="1400" dirty="0">
                        <a:latin typeface="Times New Roman" pitchFamily="18" charset="0"/>
                        <a:cs typeface="Times New Roman" pitchFamily="18" charset="0"/>
                      </a:endParaRPr>
                    </a:p>
                  </a:txBody>
                  <a:tcPr marL="59765" marR="59765" marT="29882" marB="29882"/>
                </a:tc>
              </a:tr>
            </a:tbl>
          </a:graphicData>
        </a:graphic>
      </p:graphicFrame>
      <p:pic>
        <p:nvPicPr>
          <p:cNvPr id="5" name="Picture 2" descr="http://www.nobelprize.org/nobel_prizes/chemistry/laureates/1904/ramsay.jpg"/>
          <p:cNvPicPr>
            <a:picLocks noChangeAspect="1" noChangeArrowheads="1"/>
          </p:cNvPicPr>
          <p:nvPr/>
        </p:nvPicPr>
        <p:blipFill>
          <a:blip r:embed="rId2" cstate="print"/>
          <a:srcRect/>
          <a:stretch>
            <a:fillRect/>
          </a:stretch>
        </p:blipFill>
        <p:spPr bwMode="auto">
          <a:xfrm>
            <a:off x="5357818" y="785794"/>
            <a:ext cx="2571768" cy="3603652"/>
          </a:xfrm>
          <a:prstGeom prst="rect">
            <a:avLst/>
          </a:prstGeom>
          <a:noFill/>
        </p:spPr>
      </p:pic>
      <p:sp>
        <p:nvSpPr>
          <p:cNvPr id="6" name="TextBox 5"/>
          <p:cNvSpPr txBox="1"/>
          <p:nvPr/>
        </p:nvSpPr>
        <p:spPr>
          <a:xfrm>
            <a:off x="5500694" y="4429132"/>
            <a:ext cx="2928958" cy="369332"/>
          </a:xfrm>
          <a:prstGeom prst="rect">
            <a:avLst/>
          </a:prstGeom>
          <a:noFill/>
        </p:spPr>
        <p:txBody>
          <a:bodyPr wrap="square" rtlCol="0">
            <a:spAutoFit/>
          </a:bodyPr>
          <a:lstStyle/>
          <a:p>
            <a:r>
              <a:rPr lang="es-MX" dirty="0" smtClean="0">
                <a:latin typeface="Times New Roman" pitchFamily="18" charset="0"/>
                <a:cs typeface="Times New Roman" pitchFamily="18" charset="0"/>
              </a:rPr>
              <a:t>Sir William Ramsey</a:t>
            </a:r>
            <a:endParaRPr lang="es-MX" dirty="0">
              <a:latin typeface="Times New Roman" pitchFamily="18" charset="0"/>
              <a:cs typeface="Times New Roman" pitchFamily="18" charset="0"/>
            </a:endParaRPr>
          </a:p>
        </p:txBody>
      </p:sp>
      <p:sp>
        <p:nvSpPr>
          <p:cNvPr id="7" name="TextBox 6"/>
          <p:cNvSpPr txBox="1"/>
          <p:nvPr/>
        </p:nvSpPr>
        <p:spPr>
          <a:xfrm>
            <a:off x="214282" y="5214950"/>
            <a:ext cx="5214974" cy="923330"/>
          </a:xfrm>
          <a:prstGeom prst="rect">
            <a:avLst/>
          </a:prstGeom>
          <a:noFill/>
        </p:spPr>
        <p:txBody>
          <a:bodyPr wrap="square" rtlCol="0">
            <a:spAutoFit/>
          </a:bodyPr>
          <a:lstStyle/>
          <a:p>
            <a:r>
              <a:rPr lang="es-MX" sz="5400" dirty="0" smtClean="0">
                <a:solidFill>
                  <a:schemeClr val="accent1"/>
                </a:solidFill>
                <a:effectLst>
                  <a:outerShdw blurRad="38100" dist="38100" dir="2700000" algn="tl">
                    <a:srgbClr val="000000">
                      <a:alpha val="43137"/>
                    </a:srgbClr>
                  </a:outerShdw>
                </a:effectLst>
                <a:latin typeface="+mj-lt"/>
              </a:rPr>
              <a:t>Generalidades</a:t>
            </a:r>
            <a:endParaRPr lang="es-MX" sz="5400" dirty="0">
              <a:solidFill>
                <a:schemeClr val="accent1"/>
              </a:solidFill>
              <a:effectLst>
                <a:outerShdw blurRad="38100" dist="38100" dir="2700000" algn="tl">
                  <a:srgbClr val="000000">
                    <a:alpha val="43137"/>
                  </a:srgbClr>
                </a:outerShdw>
              </a:effectLst>
              <a:latin typeface="+mj-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76"/>
            <a:ext cx="8229600" cy="1399032"/>
          </a:xfrm>
        </p:spPr>
        <p:txBody>
          <a:bodyPr/>
          <a:lstStyle/>
          <a:p>
            <a:r>
              <a:rPr lang="es-MX" dirty="0" smtClean="0"/>
              <a:t>Obtención y Compuestos</a:t>
            </a:r>
            <a:endParaRPr lang="es-MX" dirty="0"/>
          </a:p>
        </p:txBody>
      </p:sp>
      <p:sp>
        <p:nvSpPr>
          <p:cNvPr id="3" name="Content Placeholder 2"/>
          <p:cNvSpPr>
            <a:spLocks noGrp="1"/>
          </p:cNvSpPr>
          <p:nvPr>
            <p:ph idx="1"/>
          </p:nvPr>
        </p:nvSpPr>
        <p:spPr>
          <a:xfrm>
            <a:off x="500034" y="928670"/>
            <a:ext cx="8229600" cy="4572000"/>
          </a:xfrm>
        </p:spPr>
        <p:txBody>
          <a:bodyPr/>
          <a:lstStyle/>
          <a:p>
            <a:pPr algn="just"/>
            <a:r>
              <a:rPr lang="es-MX" dirty="0" smtClean="0">
                <a:latin typeface="Times New Roman" pitchFamily="18" charset="0"/>
                <a:cs typeface="Times New Roman" pitchFamily="18" charset="0"/>
              </a:rPr>
              <a:t>El aire líquido se deja evaporar. Cuando la mayoría de los otros gases se han evaporado, el xenón se quede atrás. </a:t>
            </a:r>
          </a:p>
          <a:p>
            <a:pPr algn="just"/>
            <a:r>
              <a:rPr lang="es-MX" dirty="0" smtClean="0">
                <a:latin typeface="Times New Roman" pitchFamily="18" charset="0"/>
                <a:cs typeface="Times New Roman" pitchFamily="18" charset="0"/>
              </a:rPr>
              <a:t>Diflúor, hexaflúor, perxenato sódico, teraflúor, deuteriuro de xenón, hidróxido de xenón, tetróxido de xenón. También se ha obtenido trióxido de xenón, compuesto altamente </a:t>
            </a:r>
            <a:r>
              <a:rPr lang="es-MX" u="sng" dirty="0" smtClean="0">
                <a:latin typeface="Times New Roman" pitchFamily="18" charset="0"/>
                <a:cs typeface="Times New Roman" pitchFamily="18" charset="0"/>
              </a:rPr>
              <a:t>explosivo</a:t>
            </a:r>
            <a:r>
              <a:rPr lang="es-MX" dirty="0" smtClean="0">
                <a:latin typeface="Times New Roman" pitchFamily="18" charset="0"/>
                <a:cs typeface="Times New Roman" pitchFamily="18" charset="0"/>
              </a:rPr>
              <a:t>.</a:t>
            </a:r>
            <a:endParaRPr lang="es-MX" dirty="0">
              <a:latin typeface="Times New Roman" pitchFamily="18" charset="0"/>
              <a:cs typeface="Times New Roman" pitchFamily="18" charset="0"/>
            </a:endParaRPr>
          </a:p>
        </p:txBody>
      </p:sp>
      <p:pic>
        <p:nvPicPr>
          <p:cNvPr id="50178" name="Picture 2" descr="http://upload.wikimedia.org/wikipedia/commons/e/e3/Xenon-tetrafluoride-3D-vdW.png"/>
          <p:cNvPicPr>
            <a:picLocks noChangeAspect="1" noChangeArrowheads="1"/>
          </p:cNvPicPr>
          <p:nvPr/>
        </p:nvPicPr>
        <p:blipFill>
          <a:blip r:embed="rId2" cstate="print"/>
          <a:srcRect/>
          <a:stretch>
            <a:fillRect/>
          </a:stretch>
        </p:blipFill>
        <p:spPr bwMode="auto">
          <a:xfrm>
            <a:off x="6357950" y="4631889"/>
            <a:ext cx="2599493" cy="2226111"/>
          </a:xfrm>
          <a:prstGeom prst="rect">
            <a:avLst/>
          </a:prstGeom>
          <a:noFill/>
        </p:spPr>
      </p:pic>
      <p:pic>
        <p:nvPicPr>
          <p:cNvPr id="50180" name="Picture 4" descr="http://www.chemistry-reference.com/images/3D/xenon%20tetroxide.png"/>
          <p:cNvPicPr>
            <a:picLocks noChangeAspect="1" noChangeArrowheads="1"/>
          </p:cNvPicPr>
          <p:nvPr/>
        </p:nvPicPr>
        <p:blipFill>
          <a:blip r:embed="rId3" cstate="print"/>
          <a:srcRect/>
          <a:stretch>
            <a:fillRect/>
          </a:stretch>
        </p:blipFill>
        <p:spPr bwMode="auto">
          <a:xfrm>
            <a:off x="3428992" y="4643423"/>
            <a:ext cx="2214577" cy="2214577"/>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76"/>
            <a:ext cx="8229600" cy="1399032"/>
          </a:xfrm>
        </p:spPr>
        <p:txBody>
          <a:bodyPr/>
          <a:lstStyle/>
          <a:p>
            <a:r>
              <a:rPr lang="es-MX" dirty="0" smtClean="0"/>
              <a:t>Aplicaciones</a:t>
            </a:r>
            <a:endParaRPr lang="es-MX" dirty="0"/>
          </a:p>
        </p:txBody>
      </p:sp>
      <p:sp>
        <p:nvSpPr>
          <p:cNvPr id="3" name="Content Placeholder 2"/>
          <p:cNvSpPr>
            <a:spLocks noGrp="1"/>
          </p:cNvSpPr>
          <p:nvPr>
            <p:ph idx="1"/>
          </p:nvPr>
        </p:nvSpPr>
        <p:spPr>
          <a:xfrm>
            <a:off x="428596" y="857232"/>
            <a:ext cx="8229600" cy="4572000"/>
          </a:xfrm>
        </p:spPr>
        <p:txBody>
          <a:bodyPr/>
          <a:lstStyle/>
          <a:p>
            <a:r>
              <a:rPr lang="es-MX" dirty="0" smtClean="0">
                <a:latin typeface="Times New Roman" pitchFamily="18" charset="0"/>
                <a:cs typeface="Times New Roman" pitchFamily="18" charset="0"/>
              </a:rPr>
              <a:t>En instalaciones nucleares, se usa en cámaras de burbujas, sondas, y en otras áreas donde el alto peso molecular es una cualidad deseable.</a:t>
            </a:r>
          </a:p>
          <a:p>
            <a:r>
              <a:rPr lang="es-MX" dirty="0" smtClean="0">
                <a:latin typeface="Times New Roman" pitchFamily="18" charset="0"/>
                <a:cs typeface="Times New Roman" pitchFamily="18" charset="0"/>
              </a:rPr>
              <a:t>Los perxenatos se usan como agentes oxidantes en química analítica.</a:t>
            </a:r>
          </a:p>
          <a:p>
            <a:r>
              <a:rPr lang="es-MX" dirty="0" smtClean="0">
                <a:latin typeface="Times New Roman" pitchFamily="18" charset="0"/>
                <a:cs typeface="Times New Roman" pitchFamily="18" charset="0"/>
              </a:rPr>
              <a:t>El isótopo Xe-133 se usa como </a:t>
            </a:r>
            <a:r>
              <a:rPr lang="es-MX" u="sng" dirty="0" smtClean="0">
                <a:latin typeface="Times New Roman" pitchFamily="18" charset="0"/>
                <a:cs typeface="Times New Roman" pitchFamily="18" charset="0"/>
              </a:rPr>
              <a:t>radioisótopo</a:t>
            </a:r>
            <a:r>
              <a:rPr lang="es-MX" dirty="0" smtClean="0">
                <a:latin typeface="Times New Roman" pitchFamily="18" charset="0"/>
                <a:cs typeface="Times New Roman" pitchFamily="18" charset="0"/>
              </a:rPr>
              <a:t>.</a:t>
            </a:r>
          </a:p>
          <a:p>
            <a:r>
              <a:rPr lang="es-MX" dirty="0" smtClean="0">
                <a:latin typeface="Times New Roman" pitchFamily="18" charset="0"/>
                <a:cs typeface="Times New Roman" pitchFamily="18" charset="0"/>
              </a:rPr>
              <a:t>Gas de propulsión iónica para satélites.</a:t>
            </a:r>
          </a:p>
          <a:p>
            <a:endParaRPr lang="es-MX" dirty="0"/>
          </a:p>
        </p:txBody>
      </p:sp>
      <p:pic>
        <p:nvPicPr>
          <p:cNvPr id="4" name="Picture 2" descr="http://www.power-xenon.com.ar/Luces%20de%20Xenon%20-%20%20luces%20automoviles%20y%20motos/XENON-BULB.jpg"/>
          <p:cNvPicPr>
            <a:picLocks noChangeAspect="1" noChangeArrowheads="1"/>
          </p:cNvPicPr>
          <p:nvPr/>
        </p:nvPicPr>
        <p:blipFill>
          <a:blip r:embed="rId2" cstate="print"/>
          <a:srcRect/>
          <a:stretch>
            <a:fillRect/>
          </a:stretch>
        </p:blipFill>
        <p:spPr bwMode="auto">
          <a:xfrm>
            <a:off x="0" y="4429132"/>
            <a:ext cx="1770647" cy="1392163"/>
          </a:xfrm>
          <a:prstGeom prst="rect">
            <a:avLst/>
          </a:prstGeom>
          <a:noFill/>
        </p:spPr>
      </p:pic>
      <p:pic>
        <p:nvPicPr>
          <p:cNvPr id="5" name="Picture 6" descr="http://www.tpmequipos.com/images/4902/ESTROBOSCOPICA.jpg"/>
          <p:cNvPicPr>
            <a:picLocks noChangeAspect="1" noChangeArrowheads="1"/>
          </p:cNvPicPr>
          <p:nvPr/>
        </p:nvPicPr>
        <p:blipFill>
          <a:blip r:embed="rId3" cstate="print"/>
          <a:srcRect/>
          <a:stretch>
            <a:fillRect/>
          </a:stretch>
        </p:blipFill>
        <p:spPr bwMode="auto">
          <a:xfrm>
            <a:off x="2071670" y="5424752"/>
            <a:ext cx="2304256" cy="1433248"/>
          </a:xfrm>
          <a:prstGeom prst="rect">
            <a:avLst/>
          </a:prstGeom>
          <a:noFill/>
        </p:spPr>
      </p:pic>
      <p:pic>
        <p:nvPicPr>
          <p:cNvPr id="6" name="Picture 8" descr="http://www.salud-y-remedios.com/images/anestesia-inhalatoria.jpg"/>
          <p:cNvPicPr>
            <a:picLocks noChangeAspect="1" noChangeArrowheads="1"/>
          </p:cNvPicPr>
          <p:nvPr/>
        </p:nvPicPr>
        <p:blipFill>
          <a:blip r:embed="rId4" cstate="print"/>
          <a:srcRect/>
          <a:stretch>
            <a:fillRect/>
          </a:stretch>
        </p:blipFill>
        <p:spPr bwMode="auto">
          <a:xfrm>
            <a:off x="4714876" y="4357694"/>
            <a:ext cx="2038350" cy="1704976"/>
          </a:xfrm>
          <a:prstGeom prst="rect">
            <a:avLst/>
          </a:prstGeom>
          <a:noFill/>
        </p:spPr>
      </p:pic>
      <p:pic>
        <p:nvPicPr>
          <p:cNvPr id="7" name="Picture 4" descr="http://3.bp.blogspot.com/-cocvdKq3V0k/TmfMUIXCP0I/AAAAAAAAAEY/tfMoa4goHok/s1600/flash.jpg"/>
          <p:cNvPicPr>
            <a:picLocks noChangeAspect="1" noChangeArrowheads="1"/>
          </p:cNvPicPr>
          <p:nvPr/>
        </p:nvPicPr>
        <p:blipFill>
          <a:blip r:embed="rId5" cstate="print"/>
          <a:srcRect/>
          <a:stretch>
            <a:fillRect/>
          </a:stretch>
        </p:blipFill>
        <p:spPr bwMode="auto">
          <a:xfrm>
            <a:off x="7000892" y="5427222"/>
            <a:ext cx="1907704" cy="143077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Curiosidades</a:t>
            </a:r>
            <a:endParaRPr lang="es-MX" dirty="0"/>
          </a:p>
        </p:txBody>
      </p:sp>
      <p:sp>
        <p:nvSpPr>
          <p:cNvPr id="3" name="Content Placeholder 2"/>
          <p:cNvSpPr>
            <a:spLocks noGrp="1"/>
          </p:cNvSpPr>
          <p:nvPr>
            <p:ph idx="1"/>
          </p:nvPr>
        </p:nvSpPr>
        <p:spPr/>
        <p:txBody>
          <a:bodyPr/>
          <a:lstStyle/>
          <a:p>
            <a:r>
              <a:rPr lang="es-MX" dirty="0" smtClean="0">
                <a:latin typeface="Times New Roman" pitchFamily="18" charset="0"/>
                <a:cs typeface="Times New Roman" pitchFamily="18" charset="0"/>
              </a:rPr>
              <a:t>Fue parte del primer compuesto de gas noble sintetizado.</a:t>
            </a:r>
          </a:p>
          <a:p>
            <a:r>
              <a:rPr lang="es-MX" dirty="0" smtClean="0">
                <a:latin typeface="Times New Roman" pitchFamily="18" charset="0"/>
                <a:cs typeface="Times New Roman" pitchFamily="18" charset="0"/>
              </a:rPr>
              <a:t>Fue utilizado en las naves “deep space” como propulsor debido a su rendimiento.</a:t>
            </a:r>
          </a:p>
          <a:p>
            <a:r>
              <a:rPr lang="es-MX" dirty="0" smtClean="0">
                <a:latin typeface="Times New Roman" pitchFamily="18" charset="0"/>
                <a:cs typeface="Times New Roman" pitchFamily="18" charset="0"/>
              </a:rPr>
              <a:t>Juego Xenón 1.</a:t>
            </a:r>
          </a:p>
          <a:p>
            <a:endParaRPr lang="es-MX" dirty="0"/>
          </a:p>
        </p:txBody>
      </p:sp>
      <p:pic>
        <p:nvPicPr>
          <p:cNvPr id="48130" name="Picture 2" descr="Deep Space 1 using its ion engine.jpg"/>
          <p:cNvPicPr>
            <a:picLocks noChangeAspect="1" noChangeArrowheads="1"/>
          </p:cNvPicPr>
          <p:nvPr/>
        </p:nvPicPr>
        <p:blipFill>
          <a:blip r:embed="rId2" cstate="print"/>
          <a:srcRect/>
          <a:stretch>
            <a:fillRect/>
          </a:stretch>
        </p:blipFill>
        <p:spPr bwMode="auto">
          <a:xfrm>
            <a:off x="4000496" y="3824827"/>
            <a:ext cx="3739063" cy="2928934"/>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2910" y="571480"/>
            <a:ext cx="7772400" cy="1470025"/>
          </a:xfrm>
          <a:prstGeom prst="rect">
            <a:avLst/>
          </a:prstGeom>
        </p:spPr>
        <p:txBody>
          <a:bodyPr vert="horz" anchor="ctr">
            <a:normAutofit/>
          </a:bodyPr>
          <a:lstStyle/>
          <a:p>
            <a:pPr marL="484632" marR="0" lvl="0" indent="0" algn="r" defTabSz="914400" rtl="0" eaLnBrk="1" fontAlgn="auto" latinLnBrk="0" hangingPunct="1">
              <a:lnSpc>
                <a:spcPct val="100000"/>
              </a:lnSpc>
              <a:spcBef>
                <a:spcPct val="0"/>
              </a:spcBef>
              <a:spcAft>
                <a:spcPts val="0"/>
              </a:spcAft>
              <a:buClrTx/>
              <a:buSzTx/>
              <a:buFontTx/>
              <a:buNone/>
              <a:tabLst/>
              <a:defRPr/>
            </a:pPr>
            <a:r>
              <a:rPr kumimoji="0" lang="es-MX" sz="4200" b="0" i="0" u="none" strike="noStrike" kern="1200" cap="none" spc="0" normalizeH="0" baseline="0" noProof="0" dirty="0" smtClean="0">
                <a:ln w="6350">
                  <a:solidFill>
                    <a:schemeClr val="accent1">
                      <a:shade val="43000"/>
                    </a:schemeClr>
                  </a:solidFill>
                </a:ln>
                <a:solidFill>
                  <a:schemeClr val="accent5">
                    <a:lumMod val="40000"/>
                    <a:lumOff val="60000"/>
                  </a:schemeClr>
                </a:solidFill>
                <a:effectLst>
                  <a:outerShdw blurRad="26000" dist="26000" dir="14500000" algn="tl" rotWithShape="0">
                    <a:srgbClr val="000000">
                      <a:alpha val="40000"/>
                    </a:srgbClr>
                  </a:outerShdw>
                </a:effectLst>
                <a:uLnTx/>
                <a:uFillTx/>
                <a:latin typeface="+mj-lt"/>
                <a:ea typeface="+mj-ea"/>
                <a:cs typeface="+mj-cs"/>
              </a:rPr>
              <a:t>Rn(Radón)</a:t>
            </a:r>
            <a:endParaRPr kumimoji="0" lang="es-MX" sz="4200" b="0" i="0" u="none" strike="noStrike" kern="1200" cap="none" spc="0" normalizeH="0" baseline="0" noProof="0" dirty="0">
              <a:ln w="6350">
                <a:solidFill>
                  <a:schemeClr val="accent1">
                    <a:shade val="43000"/>
                  </a:schemeClr>
                </a:solidFill>
              </a:ln>
              <a:solidFill>
                <a:schemeClr val="accent5">
                  <a:lumMod val="40000"/>
                  <a:lumOff val="60000"/>
                </a:schemeClr>
              </a:solidFill>
              <a:effectLst>
                <a:outerShdw blurRad="26000" dist="26000" dir="14500000" algn="tl" rotWithShape="0">
                  <a:srgbClr val="000000">
                    <a:alpha val="40000"/>
                  </a:srgbClr>
                </a:outerShdw>
              </a:effectLst>
              <a:uLnTx/>
              <a:uFillTx/>
              <a:latin typeface="+mj-lt"/>
              <a:ea typeface="+mj-ea"/>
              <a:cs typeface="+mj-cs"/>
            </a:endParaRPr>
          </a:p>
        </p:txBody>
      </p:sp>
      <p:pic>
        <p:nvPicPr>
          <p:cNvPr id="5" name="Picture 2" descr="http://www.state.il.us/iema/radon/images/RadonPoster20121stPlace_big.jpg"/>
          <p:cNvPicPr>
            <a:picLocks noChangeAspect="1" noChangeArrowheads="1"/>
          </p:cNvPicPr>
          <p:nvPr/>
        </p:nvPicPr>
        <p:blipFill>
          <a:blip r:embed="rId2" cstate="print"/>
          <a:srcRect/>
          <a:stretch>
            <a:fillRect/>
          </a:stretch>
        </p:blipFill>
        <p:spPr bwMode="auto">
          <a:xfrm>
            <a:off x="214282" y="285728"/>
            <a:ext cx="5143500" cy="3838576"/>
          </a:xfrm>
          <a:prstGeom prst="rect">
            <a:avLst/>
          </a:prstGeom>
          <a:noFill/>
        </p:spPr>
      </p:pic>
      <p:pic>
        <p:nvPicPr>
          <p:cNvPr id="6" name="Picture 4" descr="http://salksperiodictable.wikispaces.com/file/view/radon.001.jpg/50699425/radon.001.jpg"/>
          <p:cNvPicPr>
            <a:picLocks noChangeAspect="1" noChangeArrowheads="1"/>
          </p:cNvPicPr>
          <p:nvPr/>
        </p:nvPicPr>
        <p:blipFill>
          <a:blip r:embed="rId3" cstate="print"/>
          <a:srcRect/>
          <a:stretch>
            <a:fillRect/>
          </a:stretch>
        </p:blipFill>
        <p:spPr bwMode="auto">
          <a:xfrm>
            <a:off x="5643570" y="2214554"/>
            <a:ext cx="2857500" cy="428625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76"/>
            <a:ext cx="8229600" cy="1399032"/>
          </a:xfrm>
        </p:spPr>
        <p:txBody>
          <a:bodyPr/>
          <a:lstStyle/>
          <a:p>
            <a:r>
              <a:rPr lang="es-MX" dirty="0" smtClean="0"/>
              <a:t>Generalidades</a:t>
            </a:r>
            <a:endParaRPr lang="es-MX" dirty="0"/>
          </a:p>
        </p:txBody>
      </p:sp>
      <p:graphicFrame>
        <p:nvGraphicFramePr>
          <p:cNvPr id="4" name="Content Placeholder 3"/>
          <p:cNvGraphicFramePr>
            <a:graphicFrameLocks noGrp="1"/>
          </p:cNvGraphicFramePr>
          <p:nvPr>
            <p:ph idx="1"/>
          </p:nvPr>
        </p:nvGraphicFramePr>
        <p:xfrm>
          <a:off x="214282" y="785794"/>
          <a:ext cx="8786874" cy="5191760"/>
        </p:xfrm>
        <a:graphic>
          <a:graphicData uri="http://schemas.openxmlformats.org/drawingml/2006/table">
            <a:tbl>
              <a:tblPr firstRow="1" bandRow="1">
                <a:tableStyleId>{69CF1AB2-1976-4502-BF36-3FF5EA218861}</a:tableStyleId>
              </a:tblPr>
              <a:tblGrid>
                <a:gridCol w="2428863"/>
                <a:gridCol w="6358011"/>
              </a:tblGrid>
              <a:tr h="370840">
                <a:tc>
                  <a:txBody>
                    <a:bodyPr/>
                    <a:lstStyle/>
                    <a:p>
                      <a:r>
                        <a:rPr lang="es-MX" b="0" dirty="0" smtClean="0">
                          <a:latin typeface="Times New Roman" pitchFamily="18" charset="0"/>
                          <a:cs typeface="Times New Roman" pitchFamily="18" charset="0"/>
                        </a:rPr>
                        <a:t>Número atómico</a:t>
                      </a:r>
                      <a:endParaRPr lang="es-MX" b="0" dirty="0">
                        <a:latin typeface="Times New Roman" pitchFamily="18" charset="0"/>
                        <a:cs typeface="Times New Roman" pitchFamily="18" charset="0"/>
                      </a:endParaRPr>
                    </a:p>
                  </a:txBody>
                  <a:tcPr/>
                </a:tc>
                <a:tc>
                  <a:txBody>
                    <a:bodyPr/>
                    <a:lstStyle/>
                    <a:p>
                      <a:r>
                        <a:rPr lang="es-MX" b="0" dirty="0" smtClean="0">
                          <a:latin typeface="Times New Roman" pitchFamily="18" charset="0"/>
                          <a:cs typeface="Times New Roman" pitchFamily="18" charset="0"/>
                        </a:rPr>
                        <a:t>86</a:t>
                      </a:r>
                      <a:endParaRPr lang="es-MX" b="0"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Masa atómica</a:t>
                      </a:r>
                      <a:endParaRPr lang="es-MX" dirty="0">
                        <a:latin typeface="Times New Roman" pitchFamily="18" charset="0"/>
                        <a:cs typeface="Times New Roman" pitchFamily="18" charset="0"/>
                      </a:endParaRPr>
                    </a:p>
                  </a:txBody>
                  <a:tcPr/>
                </a:tc>
                <a:tc>
                  <a:txBody>
                    <a:bodyPr/>
                    <a:lstStyle/>
                    <a:p>
                      <a:r>
                        <a:rPr lang="es-MX" dirty="0" smtClean="0">
                          <a:latin typeface="Times New Roman" pitchFamily="18" charset="0"/>
                          <a:cs typeface="Times New Roman" pitchFamily="18" charset="0"/>
                        </a:rPr>
                        <a:t>222,02</a:t>
                      </a:r>
                      <a:endParaRPr lang="es-MX"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#Protones</a:t>
                      </a:r>
                      <a:endParaRPr lang="es-MX" dirty="0">
                        <a:latin typeface="Times New Roman" pitchFamily="18" charset="0"/>
                        <a:cs typeface="Times New Roman" pitchFamily="18" charset="0"/>
                      </a:endParaRPr>
                    </a:p>
                  </a:txBody>
                  <a:tcPr/>
                </a:tc>
                <a:tc>
                  <a:txBody>
                    <a:bodyPr/>
                    <a:lstStyle/>
                    <a:p>
                      <a:r>
                        <a:rPr lang="es-MX" dirty="0" smtClean="0">
                          <a:latin typeface="Times New Roman" pitchFamily="18" charset="0"/>
                          <a:cs typeface="Times New Roman" pitchFamily="18" charset="0"/>
                        </a:rPr>
                        <a:t>86</a:t>
                      </a:r>
                      <a:endParaRPr lang="es-MX"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#Electrones</a:t>
                      </a:r>
                      <a:endParaRPr lang="es-MX" dirty="0">
                        <a:latin typeface="Times New Roman" pitchFamily="18" charset="0"/>
                        <a:cs typeface="Times New Roman" pitchFamily="18" charset="0"/>
                      </a:endParaRPr>
                    </a:p>
                  </a:txBody>
                  <a:tcPr/>
                </a:tc>
                <a:tc>
                  <a:txBody>
                    <a:bodyPr/>
                    <a:lstStyle/>
                    <a:p>
                      <a:r>
                        <a:rPr lang="es-MX" dirty="0" smtClean="0">
                          <a:latin typeface="Times New Roman" pitchFamily="18" charset="0"/>
                          <a:cs typeface="Times New Roman" pitchFamily="18" charset="0"/>
                        </a:rPr>
                        <a:t>86</a:t>
                      </a:r>
                      <a:endParaRPr lang="es-MX"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#Neutrones</a:t>
                      </a:r>
                      <a:endParaRPr lang="es-MX" dirty="0">
                        <a:latin typeface="Times New Roman" pitchFamily="18" charset="0"/>
                        <a:cs typeface="Times New Roman" pitchFamily="18" charset="0"/>
                      </a:endParaRPr>
                    </a:p>
                  </a:txBody>
                  <a:tcPr/>
                </a:tc>
                <a:tc>
                  <a:txBody>
                    <a:bodyPr/>
                    <a:lstStyle/>
                    <a:p>
                      <a:r>
                        <a:rPr lang="es-MX" dirty="0" smtClean="0">
                          <a:latin typeface="Times New Roman" pitchFamily="18" charset="0"/>
                          <a:cs typeface="Times New Roman" pitchFamily="18" charset="0"/>
                        </a:rPr>
                        <a:t>136</a:t>
                      </a:r>
                      <a:endParaRPr lang="es-MX"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Estructura electrónica</a:t>
                      </a:r>
                      <a:endParaRPr lang="es-MX" dirty="0">
                        <a:latin typeface="Times New Roman" pitchFamily="18" charset="0"/>
                        <a:cs typeface="Times New Roman" pitchFamily="18" charset="0"/>
                      </a:endParaRPr>
                    </a:p>
                  </a:txBody>
                  <a:tcPr/>
                </a:tc>
                <a:tc>
                  <a:txBody>
                    <a:bodyPr/>
                    <a:lstStyle/>
                    <a:p>
                      <a:r>
                        <a:rPr kumimoji="0" lang="es-MX" b="0" i="0" kern="1200" dirty="0" smtClean="0">
                          <a:solidFill>
                            <a:schemeClr val="dk1"/>
                          </a:solidFill>
                          <a:latin typeface="Times New Roman" pitchFamily="18" charset="0"/>
                          <a:ea typeface="+mn-ea"/>
                          <a:cs typeface="Times New Roman" pitchFamily="18" charset="0"/>
                        </a:rPr>
                        <a:t>[Xe] 4f</a:t>
                      </a:r>
                      <a:r>
                        <a:rPr kumimoji="0" lang="es-MX" b="0" i="0" kern="1200" baseline="30000" dirty="0" smtClean="0">
                          <a:solidFill>
                            <a:schemeClr val="dk1"/>
                          </a:solidFill>
                          <a:latin typeface="Times New Roman" pitchFamily="18" charset="0"/>
                          <a:ea typeface="+mn-ea"/>
                          <a:cs typeface="Times New Roman" pitchFamily="18" charset="0"/>
                        </a:rPr>
                        <a:t>14</a:t>
                      </a:r>
                      <a:r>
                        <a:rPr kumimoji="0" lang="es-MX" b="0" i="0" kern="1200" dirty="0" smtClean="0">
                          <a:solidFill>
                            <a:schemeClr val="dk1"/>
                          </a:solidFill>
                          <a:latin typeface="Times New Roman" pitchFamily="18" charset="0"/>
                          <a:ea typeface="+mn-ea"/>
                          <a:cs typeface="Times New Roman" pitchFamily="18" charset="0"/>
                        </a:rPr>
                        <a:t> 5f</a:t>
                      </a:r>
                      <a:r>
                        <a:rPr kumimoji="0" lang="es-MX" b="0" i="0" kern="1200" baseline="30000" dirty="0" smtClean="0">
                          <a:solidFill>
                            <a:schemeClr val="dk1"/>
                          </a:solidFill>
                          <a:latin typeface="Times New Roman" pitchFamily="18" charset="0"/>
                          <a:ea typeface="+mn-ea"/>
                          <a:cs typeface="Times New Roman" pitchFamily="18" charset="0"/>
                        </a:rPr>
                        <a:t>10</a:t>
                      </a:r>
                      <a:r>
                        <a:rPr kumimoji="0" lang="es-MX" b="0" i="0" kern="1200" dirty="0" smtClean="0">
                          <a:solidFill>
                            <a:schemeClr val="dk1"/>
                          </a:solidFill>
                          <a:latin typeface="Times New Roman" pitchFamily="18" charset="0"/>
                          <a:ea typeface="+mn-ea"/>
                          <a:cs typeface="Times New Roman" pitchFamily="18" charset="0"/>
                        </a:rPr>
                        <a:t> 6s</a:t>
                      </a:r>
                      <a:r>
                        <a:rPr kumimoji="0" lang="es-MX" b="0" i="0" kern="1200" baseline="30000" dirty="0" smtClean="0">
                          <a:solidFill>
                            <a:schemeClr val="dk1"/>
                          </a:solidFill>
                          <a:latin typeface="Times New Roman" pitchFamily="18" charset="0"/>
                          <a:ea typeface="+mn-ea"/>
                          <a:cs typeface="Times New Roman" pitchFamily="18" charset="0"/>
                        </a:rPr>
                        <a:t>2</a:t>
                      </a:r>
                      <a:r>
                        <a:rPr kumimoji="0" lang="es-MX" b="0" i="0" kern="1200" dirty="0" smtClean="0">
                          <a:solidFill>
                            <a:schemeClr val="dk1"/>
                          </a:solidFill>
                          <a:latin typeface="Times New Roman" pitchFamily="18" charset="0"/>
                          <a:ea typeface="+mn-ea"/>
                          <a:cs typeface="Times New Roman" pitchFamily="18" charset="0"/>
                        </a:rPr>
                        <a:t> 6p</a:t>
                      </a:r>
                      <a:r>
                        <a:rPr kumimoji="0" lang="es-MX" b="0" i="0" kern="1200" baseline="30000" dirty="0" smtClean="0">
                          <a:solidFill>
                            <a:schemeClr val="dk1"/>
                          </a:solidFill>
                          <a:latin typeface="Times New Roman" pitchFamily="18" charset="0"/>
                          <a:ea typeface="+mn-ea"/>
                          <a:cs typeface="Times New Roman" pitchFamily="18" charset="0"/>
                        </a:rPr>
                        <a:t>6</a:t>
                      </a:r>
                      <a:endParaRPr lang="es-MX"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Edo.</a:t>
                      </a:r>
                      <a:r>
                        <a:rPr lang="es-MX" baseline="0" dirty="0" smtClean="0">
                          <a:latin typeface="Times New Roman" pitchFamily="18" charset="0"/>
                          <a:cs typeface="Times New Roman" pitchFamily="18" charset="0"/>
                        </a:rPr>
                        <a:t> de oxidación</a:t>
                      </a:r>
                      <a:endParaRPr lang="es-MX" dirty="0">
                        <a:latin typeface="Times New Roman" pitchFamily="18" charset="0"/>
                        <a:cs typeface="Times New Roman" pitchFamily="18" charset="0"/>
                      </a:endParaRPr>
                    </a:p>
                  </a:txBody>
                  <a:tcPr/>
                </a:tc>
                <a:tc>
                  <a:txBody>
                    <a:bodyPr/>
                    <a:lstStyle/>
                    <a:p>
                      <a:r>
                        <a:rPr lang="es-MX" dirty="0" smtClean="0">
                          <a:latin typeface="Times New Roman" pitchFamily="18" charset="0"/>
                          <a:cs typeface="Times New Roman" pitchFamily="18" charset="0"/>
                        </a:rPr>
                        <a:t>2+</a:t>
                      </a:r>
                      <a:endParaRPr lang="es-MX"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Energía</a:t>
                      </a:r>
                      <a:r>
                        <a:rPr lang="es-MX" baseline="0" dirty="0" smtClean="0">
                          <a:latin typeface="Times New Roman" pitchFamily="18" charset="0"/>
                          <a:cs typeface="Times New Roman" pitchFamily="18" charset="0"/>
                        </a:rPr>
                        <a:t> de ionización</a:t>
                      </a:r>
                      <a:endParaRPr lang="es-MX" dirty="0">
                        <a:latin typeface="Times New Roman" pitchFamily="18" charset="0"/>
                        <a:cs typeface="Times New Roman" pitchFamily="18" charset="0"/>
                      </a:endParaRPr>
                    </a:p>
                  </a:txBody>
                  <a:tcPr/>
                </a:tc>
                <a:tc>
                  <a:txBody>
                    <a:bodyPr/>
                    <a:lstStyle/>
                    <a:p>
                      <a:r>
                        <a:rPr lang="es-MX" dirty="0" smtClean="0">
                          <a:latin typeface="Times New Roman" pitchFamily="18" charset="0"/>
                          <a:cs typeface="Times New Roman" pitchFamily="18" charset="0"/>
                        </a:rPr>
                        <a:t>1036 kJ/mol</a:t>
                      </a:r>
                      <a:endParaRPr lang="es-MX"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Afinidad electrónica</a:t>
                      </a:r>
                      <a:endParaRPr lang="es-MX" dirty="0">
                        <a:latin typeface="Times New Roman" pitchFamily="18" charset="0"/>
                        <a:cs typeface="Times New Roman" pitchFamily="18" charset="0"/>
                      </a:endParaRPr>
                    </a:p>
                  </a:txBody>
                  <a:tcPr/>
                </a:tc>
                <a:tc>
                  <a:txBody>
                    <a:bodyPr/>
                    <a:lstStyle/>
                    <a:p>
                      <a:r>
                        <a:rPr lang="es-MX" dirty="0" smtClean="0">
                          <a:latin typeface="Times New Roman" pitchFamily="18" charset="0"/>
                          <a:cs typeface="Times New Roman" pitchFamily="18" charset="0"/>
                        </a:rPr>
                        <a:t>-68 kJ/mol</a:t>
                      </a:r>
                      <a:endParaRPr lang="es-MX"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Punto de fusión</a:t>
                      </a:r>
                      <a:endParaRPr lang="es-MX" dirty="0">
                        <a:latin typeface="Times New Roman" pitchFamily="18" charset="0"/>
                        <a:cs typeface="Times New Roman" pitchFamily="18" charset="0"/>
                      </a:endParaRPr>
                    </a:p>
                  </a:txBody>
                  <a:tcPr/>
                </a:tc>
                <a:tc>
                  <a:txBody>
                    <a:bodyPr/>
                    <a:lstStyle/>
                    <a:p>
                      <a:r>
                        <a:rPr lang="es-MX" dirty="0" smtClean="0">
                          <a:latin typeface="Times New Roman" pitchFamily="18" charset="0"/>
                          <a:cs typeface="Times New Roman" pitchFamily="18" charset="0"/>
                        </a:rPr>
                        <a:t>-71°C</a:t>
                      </a:r>
                      <a:endParaRPr lang="es-MX"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Punto de ebullición</a:t>
                      </a:r>
                      <a:endParaRPr lang="es-MX" dirty="0">
                        <a:latin typeface="Times New Roman" pitchFamily="18" charset="0"/>
                        <a:cs typeface="Times New Roman" pitchFamily="18" charset="0"/>
                      </a:endParaRPr>
                    </a:p>
                  </a:txBody>
                  <a:tcPr/>
                </a:tc>
                <a:tc>
                  <a:txBody>
                    <a:bodyPr/>
                    <a:lstStyle/>
                    <a:p>
                      <a:r>
                        <a:rPr lang="es-MX" dirty="0" smtClean="0">
                          <a:latin typeface="Times New Roman" pitchFamily="18" charset="0"/>
                          <a:cs typeface="Times New Roman" pitchFamily="18" charset="0"/>
                        </a:rPr>
                        <a:t>-61,7°C</a:t>
                      </a:r>
                      <a:endParaRPr lang="es-MX"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Estructura</a:t>
                      </a:r>
                      <a:endParaRPr lang="es-MX" dirty="0">
                        <a:latin typeface="Times New Roman" pitchFamily="18" charset="0"/>
                        <a:cs typeface="Times New Roman" pitchFamily="18" charset="0"/>
                      </a:endParaRPr>
                    </a:p>
                  </a:txBody>
                  <a:tcPr/>
                </a:tc>
                <a:tc>
                  <a:txBody>
                    <a:bodyPr/>
                    <a:lstStyle/>
                    <a:p>
                      <a:r>
                        <a:rPr lang="es-MX" dirty="0" smtClean="0">
                          <a:latin typeface="Times New Roman" pitchFamily="18" charset="0"/>
                          <a:cs typeface="Times New Roman" pitchFamily="18" charset="0"/>
                        </a:rPr>
                        <a:t>Cristalina cúbica centrada en las caras</a:t>
                      </a:r>
                      <a:endParaRPr lang="es-MX"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Color</a:t>
                      </a:r>
                      <a:endParaRPr lang="es-MX" dirty="0">
                        <a:latin typeface="Times New Roman" pitchFamily="18" charset="0"/>
                        <a:cs typeface="Times New Roman" pitchFamily="18" charset="0"/>
                      </a:endParaRPr>
                    </a:p>
                  </a:txBody>
                  <a:tcPr/>
                </a:tc>
                <a:tc>
                  <a:txBody>
                    <a:bodyPr/>
                    <a:lstStyle/>
                    <a:p>
                      <a:r>
                        <a:rPr lang="es-MX" dirty="0" smtClean="0">
                          <a:latin typeface="Times New Roman" pitchFamily="18" charset="0"/>
                          <a:cs typeface="Times New Roman" pitchFamily="18" charset="0"/>
                        </a:rPr>
                        <a:t>Incoloro</a:t>
                      </a:r>
                      <a:endParaRPr lang="es-MX" dirty="0">
                        <a:latin typeface="Times New Roman" pitchFamily="18" charset="0"/>
                        <a:cs typeface="Times New Roman" pitchFamily="18" charset="0"/>
                      </a:endParaRPr>
                    </a:p>
                  </a:txBody>
                  <a:tcPr/>
                </a:tc>
              </a:tr>
              <a:tr h="370840">
                <a:tc>
                  <a:txBody>
                    <a:bodyPr/>
                    <a:lstStyle/>
                    <a:p>
                      <a:r>
                        <a:rPr lang="es-MX" dirty="0" smtClean="0">
                          <a:latin typeface="Times New Roman" pitchFamily="18" charset="0"/>
                          <a:cs typeface="Times New Roman" pitchFamily="18" charset="0"/>
                        </a:rPr>
                        <a:t>Radio covalente (Å)</a:t>
                      </a:r>
                      <a:endParaRPr lang="es-MX" dirty="0">
                        <a:latin typeface="Times New Roman" pitchFamily="18" charset="0"/>
                        <a:cs typeface="Times New Roman" pitchFamily="18" charset="0"/>
                      </a:endParaRPr>
                    </a:p>
                  </a:txBody>
                  <a:tcPr/>
                </a:tc>
                <a:tc>
                  <a:txBody>
                    <a:bodyPr/>
                    <a:lstStyle/>
                    <a:p>
                      <a:r>
                        <a:rPr lang="es-MX" dirty="0" smtClean="0">
                          <a:latin typeface="Times New Roman" pitchFamily="18" charset="0"/>
                          <a:cs typeface="Times New Roman" pitchFamily="18" charset="0"/>
                        </a:rPr>
                        <a:t>2.14</a:t>
                      </a:r>
                      <a:endParaRPr lang="es-MX" dirty="0">
                        <a:latin typeface="Times New Roman" pitchFamily="18" charset="0"/>
                        <a:cs typeface="Times New Roman" pitchFamily="18" charset="0"/>
                      </a:endParaRPr>
                    </a:p>
                  </a:txBody>
                  <a:tcPr/>
                </a:tc>
              </a:tr>
            </a:tbl>
          </a:graphicData>
        </a:graphic>
      </p:graphicFrame>
      <p:pic>
        <p:nvPicPr>
          <p:cNvPr id="5" name="Picture 2" descr="File:Face-centered cubic.sv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5715008" y="1928802"/>
            <a:ext cx="1764782" cy="1643074"/>
          </a:xfrm>
          <a:prstGeom prst="rect">
            <a:avLst/>
          </a:prstGeom>
          <a:noFill/>
          <a:ln w="66675" cap="sq" cmpd="sng">
            <a:solidFill>
              <a:schemeClr val="tx1">
                <a:lumMod val="50000"/>
              </a:schemeClr>
            </a:solidFill>
            <a:bevel/>
          </a:ln>
          <a:effectLst>
            <a:outerShdw dir="20340000" sx="97000" sy="97000" algn="ctr" rotWithShape="0">
              <a:srgbClr val="000000">
                <a:alpha val="12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Isótopos</a:t>
            </a:r>
            <a:endParaRPr lang="es-MX" dirty="0"/>
          </a:p>
        </p:txBody>
      </p:sp>
      <p:sp>
        <p:nvSpPr>
          <p:cNvPr id="3" name="Content Placeholder 2"/>
          <p:cNvSpPr>
            <a:spLocks noGrp="1"/>
          </p:cNvSpPr>
          <p:nvPr>
            <p:ph idx="1"/>
          </p:nvPr>
        </p:nvSpPr>
        <p:spPr/>
        <p:txBody>
          <a:bodyPr/>
          <a:lstStyle/>
          <a:p>
            <a:pPr fontAlgn="t">
              <a:lnSpc>
                <a:spcPct val="150000"/>
              </a:lnSpc>
            </a:pPr>
            <a:r>
              <a:rPr lang="es-MX" dirty="0" smtClean="0"/>
              <a:t>Rn</a:t>
            </a:r>
            <a:r>
              <a:rPr lang="es-MX" baseline="30000" dirty="0" smtClean="0"/>
              <a:t>210</a:t>
            </a:r>
            <a:r>
              <a:rPr lang="es-MX" dirty="0" smtClean="0"/>
              <a:t>, </a:t>
            </a:r>
            <a:r>
              <a:rPr lang="es-MX" b="1" u="sng" dirty="0" smtClean="0"/>
              <a:t>Rn</a:t>
            </a:r>
            <a:r>
              <a:rPr lang="es-MX" b="1" u="sng" baseline="30000" dirty="0" smtClean="0"/>
              <a:t>211</a:t>
            </a:r>
            <a:r>
              <a:rPr lang="es-MX" dirty="0" smtClean="0"/>
              <a:t>, Rn</a:t>
            </a:r>
            <a:r>
              <a:rPr lang="es-MX" baseline="30000" dirty="0" smtClean="0"/>
              <a:t>212</a:t>
            </a:r>
            <a:r>
              <a:rPr lang="es-MX" dirty="0" smtClean="0"/>
              <a:t>, Rn</a:t>
            </a:r>
            <a:r>
              <a:rPr lang="es-MX" baseline="30000" dirty="0" smtClean="0"/>
              <a:t>213</a:t>
            </a:r>
            <a:r>
              <a:rPr lang="es-MX" dirty="0" smtClean="0"/>
              <a:t>, Rn</a:t>
            </a:r>
            <a:r>
              <a:rPr lang="es-MX" baseline="30000" dirty="0" smtClean="0"/>
              <a:t>214</a:t>
            </a:r>
            <a:r>
              <a:rPr lang="es-MX" dirty="0" smtClean="0"/>
              <a:t>, Rn</a:t>
            </a:r>
            <a:r>
              <a:rPr lang="es-MX" baseline="30000" dirty="0" smtClean="0"/>
              <a:t>215</a:t>
            </a:r>
            <a:r>
              <a:rPr lang="es-MX" dirty="0" smtClean="0"/>
              <a:t>, Rn</a:t>
            </a:r>
            <a:r>
              <a:rPr lang="es-MX" baseline="30000" dirty="0" smtClean="0"/>
              <a:t>216</a:t>
            </a:r>
            <a:r>
              <a:rPr lang="es-MX" dirty="0" smtClean="0"/>
              <a:t>, Rn</a:t>
            </a:r>
            <a:r>
              <a:rPr lang="es-MX" baseline="30000" dirty="0" smtClean="0"/>
              <a:t>217</a:t>
            </a:r>
            <a:r>
              <a:rPr lang="es-MX" dirty="0" smtClean="0"/>
              <a:t>, Rn</a:t>
            </a:r>
            <a:r>
              <a:rPr lang="es-MX" baseline="30000" dirty="0" smtClean="0"/>
              <a:t>218</a:t>
            </a:r>
            <a:r>
              <a:rPr lang="es-MX" dirty="0" smtClean="0"/>
              <a:t>, Rn</a:t>
            </a:r>
            <a:r>
              <a:rPr lang="es-MX" baseline="30000" dirty="0" smtClean="0"/>
              <a:t>219</a:t>
            </a:r>
            <a:r>
              <a:rPr lang="es-MX" dirty="0" smtClean="0"/>
              <a:t>, Rn</a:t>
            </a:r>
            <a:r>
              <a:rPr lang="es-MX" baseline="30000" dirty="0" smtClean="0"/>
              <a:t>220</a:t>
            </a:r>
            <a:r>
              <a:rPr lang="es-MX" dirty="0" smtClean="0"/>
              <a:t>, Rn</a:t>
            </a:r>
            <a:r>
              <a:rPr lang="es-MX" baseline="30000" dirty="0" smtClean="0"/>
              <a:t>221</a:t>
            </a:r>
            <a:r>
              <a:rPr lang="es-MX" dirty="0" smtClean="0"/>
              <a:t>, </a:t>
            </a:r>
            <a:r>
              <a:rPr lang="es-MX" b="1" u="sng" dirty="0" smtClean="0"/>
              <a:t>Rn</a:t>
            </a:r>
            <a:r>
              <a:rPr lang="es-MX" b="1" u="sng" baseline="30000" dirty="0" smtClean="0"/>
              <a:t>222</a:t>
            </a:r>
            <a:r>
              <a:rPr lang="es-MX" dirty="0" smtClean="0"/>
              <a:t>, Rn</a:t>
            </a:r>
            <a:r>
              <a:rPr lang="es-MX" baseline="30000" dirty="0" smtClean="0"/>
              <a:t>223</a:t>
            </a:r>
            <a:r>
              <a:rPr lang="es-MX" dirty="0" smtClean="0"/>
              <a:t>, </a:t>
            </a:r>
            <a:r>
              <a:rPr lang="es-MX" b="1" u="sng" dirty="0" smtClean="0"/>
              <a:t>Rn</a:t>
            </a:r>
            <a:r>
              <a:rPr lang="es-MX" b="1" u="sng" baseline="30000" dirty="0" smtClean="0"/>
              <a:t>224</a:t>
            </a:r>
            <a:r>
              <a:rPr lang="es-MX" dirty="0" smtClean="0"/>
              <a:t>, Rn</a:t>
            </a:r>
            <a:r>
              <a:rPr lang="es-MX" baseline="30000" dirty="0" smtClean="0"/>
              <a:t>225</a:t>
            </a:r>
            <a:r>
              <a:rPr lang="es-MX" dirty="0" smtClean="0"/>
              <a:t>.</a:t>
            </a:r>
          </a:p>
          <a:p>
            <a:pPr fontAlgn="t"/>
            <a:r>
              <a:rPr lang="es-MX" dirty="0" smtClean="0"/>
              <a:t>3 isótopos naturales y 22 sintetizados por medio de reacciones nucleares.</a:t>
            </a:r>
          </a:p>
          <a:p>
            <a:pPr fontAlgn="t"/>
            <a:r>
              <a:rPr lang="es-MX" dirty="0" smtClean="0"/>
              <a:t>El de mayor vida media es el 222Rn.</a:t>
            </a:r>
          </a:p>
          <a:p>
            <a:endParaRPr lang="es-MX"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467600" cy="1143000"/>
          </a:xfrm>
        </p:spPr>
        <p:txBody>
          <a:bodyPr/>
          <a:lstStyle/>
          <a:p>
            <a:r>
              <a:rPr lang="es-MX" dirty="0" smtClean="0"/>
              <a:t>Radón</a:t>
            </a:r>
            <a:endParaRPr lang="es-MX" dirty="0"/>
          </a:p>
        </p:txBody>
      </p:sp>
      <p:pic>
        <p:nvPicPr>
          <p:cNvPr id="5" name="Picture 2" descr="Friedrich Ernst Dorn"/>
          <p:cNvPicPr>
            <a:picLocks noChangeAspect="1" noChangeArrowheads="1"/>
          </p:cNvPicPr>
          <p:nvPr/>
        </p:nvPicPr>
        <p:blipFill>
          <a:blip r:embed="rId2" cstate="print"/>
          <a:srcRect/>
          <a:stretch>
            <a:fillRect/>
          </a:stretch>
        </p:blipFill>
        <p:spPr bwMode="auto">
          <a:xfrm>
            <a:off x="357158" y="1357298"/>
            <a:ext cx="2286000" cy="3133726"/>
          </a:xfrm>
          <a:prstGeom prst="rect">
            <a:avLst/>
          </a:prstGeom>
          <a:noFill/>
        </p:spPr>
      </p:pic>
      <p:sp>
        <p:nvSpPr>
          <p:cNvPr id="6" name="TextBox 5"/>
          <p:cNvSpPr txBox="1"/>
          <p:nvPr/>
        </p:nvSpPr>
        <p:spPr>
          <a:xfrm>
            <a:off x="357158" y="4500570"/>
            <a:ext cx="2286016" cy="369332"/>
          </a:xfrm>
          <a:prstGeom prst="rect">
            <a:avLst/>
          </a:prstGeom>
          <a:noFill/>
        </p:spPr>
        <p:txBody>
          <a:bodyPr wrap="square" rtlCol="0">
            <a:spAutoFit/>
          </a:bodyPr>
          <a:lstStyle/>
          <a:p>
            <a:r>
              <a:rPr lang="es-MX" dirty="0" smtClean="0">
                <a:latin typeface="Times New Roman" pitchFamily="18" charset="0"/>
                <a:cs typeface="Times New Roman" pitchFamily="18" charset="0"/>
              </a:rPr>
              <a:t>Friedrich Ernst Dorn</a:t>
            </a:r>
            <a:endParaRPr lang="es-MX" dirty="0">
              <a:latin typeface="Times New Roman" pitchFamily="18" charset="0"/>
              <a:cs typeface="Times New Roman" pitchFamily="18" charset="0"/>
            </a:endParaRPr>
          </a:p>
        </p:txBody>
      </p:sp>
      <p:pic>
        <p:nvPicPr>
          <p:cNvPr id="7" name="Picture 4" descr="http://seduccioncientifica.com/marioluna/files/2009/08/mario-luna-seduccion-entrevistas-radio.jpg"/>
          <p:cNvPicPr>
            <a:picLocks noChangeAspect="1" noChangeArrowheads="1"/>
          </p:cNvPicPr>
          <p:nvPr/>
        </p:nvPicPr>
        <p:blipFill>
          <a:blip r:embed="rId3" cstate="print"/>
          <a:srcRect/>
          <a:stretch>
            <a:fillRect/>
          </a:stretch>
        </p:blipFill>
        <p:spPr bwMode="auto">
          <a:xfrm>
            <a:off x="2928926" y="3786190"/>
            <a:ext cx="3333750" cy="2781300"/>
          </a:xfrm>
          <a:prstGeom prst="rect">
            <a:avLst/>
          </a:prstGeom>
          <a:noFill/>
        </p:spPr>
      </p:pic>
      <p:pic>
        <p:nvPicPr>
          <p:cNvPr id="8" name="Picture 6" descr="http://www.periodictable.com/Samples/090.6/s13.JPG"/>
          <p:cNvPicPr>
            <a:picLocks noChangeAspect="1" noChangeArrowheads="1"/>
          </p:cNvPicPr>
          <p:nvPr/>
        </p:nvPicPr>
        <p:blipFill>
          <a:blip r:embed="rId4" cstate="print"/>
          <a:srcRect/>
          <a:stretch>
            <a:fillRect/>
          </a:stretch>
        </p:blipFill>
        <p:spPr bwMode="auto">
          <a:xfrm>
            <a:off x="3214678" y="571480"/>
            <a:ext cx="2786082" cy="2786082"/>
          </a:xfrm>
          <a:prstGeom prst="rect">
            <a:avLst/>
          </a:prstGeom>
          <a:noFill/>
        </p:spPr>
      </p:pic>
      <p:pic>
        <p:nvPicPr>
          <p:cNvPr id="9" name="Picture 8" descr="http://us.123rf.com/400wm/400/400/fambros/fambros1007/fambros100700087/7350584-formulario-de-actinio-tabla-periodica-de-los-elementos--board--3d-hecha-de-madera.jpg"/>
          <p:cNvPicPr>
            <a:picLocks noChangeAspect="1" noChangeArrowheads="1"/>
          </p:cNvPicPr>
          <p:nvPr/>
        </p:nvPicPr>
        <p:blipFill>
          <a:blip r:embed="rId5" cstate="print"/>
          <a:srcRect/>
          <a:stretch>
            <a:fillRect/>
          </a:stretch>
        </p:blipFill>
        <p:spPr bwMode="auto">
          <a:xfrm>
            <a:off x="6613904" y="1643050"/>
            <a:ext cx="2530096" cy="242889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3.gstatic.com/images?q=tbn:ANd9GcRaVNxOd8fDHdnFZJbhQ2bt7mvZCZo8dX5QxHwbkMAgN0UHKxWF2ykmORVf"/>
          <p:cNvPicPr>
            <a:picLocks noChangeAspect="1" noChangeArrowheads="1"/>
          </p:cNvPicPr>
          <p:nvPr/>
        </p:nvPicPr>
        <p:blipFill>
          <a:blip r:embed="rId2" cstate="print"/>
          <a:srcRect/>
          <a:stretch>
            <a:fillRect/>
          </a:stretch>
        </p:blipFill>
        <p:spPr bwMode="auto">
          <a:xfrm>
            <a:off x="285720" y="1285860"/>
            <a:ext cx="3214710" cy="3214710"/>
          </a:xfrm>
          <a:prstGeom prst="rect">
            <a:avLst/>
          </a:prstGeom>
          <a:noFill/>
        </p:spPr>
      </p:pic>
      <p:pic>
        <p:nvPicPr>
          <p:cNvPr id="5" name="Picture 4" descr="http://mediateca.educa.madrid.org/imagen/imagenes/publicas/tam3/hu/huxo8k2ao88aiv8h.jpg"/>
          <p:cNvPicPr>
            <a:picLocks noChangeAspect="1" noChangeArrowheads="1"/>
          </p:cNvPicPr>
          <p:nvPr/>
        </p:nvPicPr>
        <p:blipFill>
          <a:blip r:embed="rId3" cstate="print"/>
          <a:srcRect/>
          <a:stretch>
            <a:fillRect/>
          </a:stretch>
        </p:blipFill>
        <p:spPr bwMode="auto">
          <a:xfrm>
            <a:off x="3857620" y="0"/>
            <a:ext cx="2209800" cy="3333750"/>
          </a:xfrm>
          <a:prstGeom prst="rect">
            <a:avLst/>
          </a:prstGeom>
          <a:noFill/>
        </p:spPr>
      </p:pic>
      <p:pic>
        <p:nvPicPr>
          <p:cNvPr id="7" name="Picture 10" descr="http://upload.wikimedia.org/wikipedia/commons/thumb/9/9e/Lungs_diagram_simple.svg/180px-Lungs_diagram_simple.svg.png"/>
          <p:cNvPicPr>
            <a:picLocks noChangeAspect="1" noChangeArrowheads="1"/>
          </p:cNvPicPr>
          <p:nvPr/>
        </p:nvPicPr>
        <p:blipFill>
          <a:blip r:embed="rId4" cstate="print"/>
          <a:srcRect/>
          <a:stretch>
            <a:fillRect/>
          </a:stretch>
        </p:blipFill>
        <p:spPr bwMode="auto">
          <a:xfrm>
            <a:off x="3857620" y="3714752"/>
            <a:ext cx="2366330" cy="2852743"/>
          </a:xfrm>
          <a:prstGeom prst="rect">
            <a:avLst/>
          </a:prstGeom>
          <a:noFill/>
        </p:spPr>
      </p:pic>
      <p:pic>
        <p:nvPicPr>
          <p:cNvPr id="8" name="Picture 8" descr="http://www.jpimentel.com/ciencias_experimentales/pagwebciencias/pagweb/la_ciencia_a_tu_alcance_II/fisica/fluorescencia_1.jpg"/>
          <p:cNvPicPr>
            <a:picLocks noChangeAspect="1" noChangeArrowheads="1"/>
          </p:cNvPicPr>
          <p:nvPr/>
        </p:nvPicPr>
        <p:blipFill>
          <a:blip r:embed="rId5" cstate="print"/>
          <a:srcRect/>
          <a:stretch>
            <a:fillRect/>
          </a:stretch>
        </p:blipFill>
        <p:spPr bwMode="auto">
          <a:xfrm>
            <a:off x="6500826" y="785794"/>
            <a:ext cx="2286000" cy="2695576"/>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7467600" cy="1143000"/>
          </a:xfrm>
          <a:prstGeom prst="rect">
            <a:avLst/>
          </a:prstGeom>
        </p:spPr>
        <p:txBody>
          <a:bodyPr vert="horz" anchor="ctr">
            <a:normAutofit/>
          </a:bodyPr>
          <a:lstStyle/>
          <a:p>
            <a:pPr marL="484632" marR="0" lvl="0" indent="0" algn="l" defTabSz="914400" rtl="0" eaLnBrk="1" fontAlgn="auto" latinLnBrk="0" hangingPunct="1">
              <a:lnSpc>
                <a:spcPct val="100000"/>
              </a:lnSpc>
              <a:spcBef>
                <a:spcPct val="0"/>
              </a:spcBef>
              <a:spcAft>
                <a:spcPts val="0"/>
              </a:spcAft>
              <a:buClrTx/>
              <a:buSzTx/>
              <a:buFontTx/>
              <a:buNone/>
              <a:tabLst/>
              <a:defRPr/>
            </a:pPr>
            <a:r>
              <a:rPr kumimoji="0" lang="es-MX" sz="42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Curiosidades</a:t>
            </a:r>
            <a:endParaRPr kumimoji="0" lang="es-MX" sz="4200" b="0"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p:txBody>
      </p:sp>
      <p:sp>
        <p:nvSpPr>
          <p:cNvPr id="5" name="Content Placeholder 2"/>
          <p:cNvSpPr txBox="1">
            <a:spLocks/>
          </p:cNvSpPr>
          <p:nvPr/>
        </p:nvSpPr>
        <p:spPr>
          <a:xfrm>
            <a:off x="457200" y="1600200"/>
            <a:ext cx="7467600" cy="4525963"/>
          </a:xfrm>
          <a:prstGeom prst="rect">
            <a:avLst/>
          </a:prstGeom>
        </p:spPr>
        <p:txBody>
          <a:bodyPr vert="horz" anchor="t">
            <a:normAutofit fontScale="92500" lnSpcReduction="10000"/>
          </a:bodyPr>
          <a:lstStyle/>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MX" sz="3000" b="0" i="0" u="none" strike="noStrike" kern="1200" cap="none" spc="0" normalizeH="0" baseline="0" noProof="0" dirty="0" smtClean="0">
                <a:ln>
                  <a:noFill/>
                </a:ln>
                <a:solidFill>
                  <a:schemeClr val="tx1"/>
                </a:solidFill>
                <a:effectLst/>
                <a:uLnTx/>
                <a:uFillTx/>
                <a:latin typeface="+mn-lt"/>
                <a:ea typeface="+mn-ea"/>
                <a:cs typeface="+mn-cs"/>
              </a:rPr>
              <a:t>La acumulación de radón en la vivienda es el causante del 10% de los casos de cáncer pulmonar.</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MX" sz="3000" b="0" i="0" u="none" strike="noStrike" kern="1200" cap="none" spc="0" normalizeH="0" baseline="0" noProof="0" dirty="0" smtClean="0">
                <a:ln>
                  <a:noFill/>
                </a:ln>
                <a:solidFill>
                  <a:schemeClr val="tx1"/>
                </a:solidFill>
                <a:effectLst/>
                <a:uLnTx/>
                <a:uFillTx/>
                <a:latin typeface="+mn-lt"/>
                <a:ea typeface="+mn-ea"/>
                <a:cs typeface="+mn-cs"/>
              </a:rPr>
              <a:t>Útil para la determinación de la distribución de la contaminación por hidrocarburos en el subsuelo.</a:t>
            </a:r>
          </a:p>
          <a:p>
            <a:pPr marL="448056"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MX" sz="3000" b="0" i="0" u="none" strike="noStrike" kern="1200" cap="none" spc="0" normalizeH="0" baseline="0" noProof="0" dirty="0" smtClean="0">
                <a:ln>
                  <a:noFill/>
                </a:ln>
                <a:solidFill>
                  <a:schemeClr val="tx1"/>
                </a:solidFill>
                <a:effectLst/>
                <a:uLnTx/>
                <a:uFillTx/>
                <a:latin typeface="+mn-lt"/>
                <a:ea typeface="+mn-ea"/>
                <a:cs typeface="+mn-cs"/>
              </a:rPr>
              <a:t>Se han predicho sismo gracias a las concentraciones del gas como sucedió en el terremoto de Galicia, España en 1997 y en terremoto en Italia en el 2009.</a:t>
            </a:r>
            <a:endParaRPr kumimoji="0" lang="es-MX"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05tab01a"/>
          <p:cNvPicPr>
            <a:picLocks noChangeAspect="1" noChangeArrowheads="1"/>
          </p:cNvPicPr>
          <p:nvPr/>
        </p:nvPicPr>
        <p:blipFill>
          <a:blip r:embed="rId2" cstate="print"/>
          <a:srcRect/>
          <a:stretch>
            <a:fillRect/>
          </a:stretch>
        </p:blipFill>
        <p:spPr bwMode="auto">
          <a:xfrm>
            <a:off x="0" y="0"/>
            <a:ext cx="9096375"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Un poco de historia…</a:t>
            </a:r>
            <a:endParaRPr lang="es-MX" dirty="0"/>
          </a:p>
        </p:txBody>
      </p:sp>
      <p:sp>
        <p:nvSpPr>
          <p:cNvPr id="3" name="Content Placeholder 2"/>
          <p:cNvSpPr>
            <a:spLocks noGrp="1"/>
          </p:cNvSpPr>
          <p:nvPr>
            <p:ph idx="1"/>
          </p:nvPr>
        </p:nvSpPr>
        <p:spPr>
          <a:xfrm>
            <a:off x="428596" y="1428736"/>
            <a:ext cx="8229600" cy="2500330"/>
          </a:xfrm>
        </p:spPr>
        <p:txBody>
          <a:bodyPr>
            <a:normAutofit lnSpcReduction="10000"/>
          </a:bodyPr>
          <a:lstStyle/>
          <a:p>
            <a:pPr algn="just"/>
            <a:r>
              <a:rPr lang="es-MX" sz="3200" dirty="0" smtClean="0">
                <a:latin typeface="Times New Roman" pitchFamily="18" charset="0"/>
                <a:cs typeface="Times New Roman" pitchFamily="18" charset="0"/>
              </a:rPr>
              <a:t>Se les ha llamado “nobles” debido a su inercia química, dicha clasificación fue aplicada por los antiguos alquimistas a ciertos metales como el oro, pues no se combina con </a:t>
            </a:r>
            <a:r>
              <a:rPr lang="es-MX" sz="3200" dirty="0" smtClean="0">
                <a:latin typeface="Times New Roman" pitchFamily="18" charset="0"/>
                <a:cs typeface="Times New Roman" pitchFamily="18" charset="0"/>
              </a:rPr>
              <a:t>oxígeno </a:t>
            </a:r>
            <a:r>
              <a:rPr lang="es-MX" sz="3200" dirty="0" smtClean="0">
                <a:latin typeface="Times New Roman" pitchFamily="18" charset="0"/>
                <a:cs typeface="Times New Roman" pitchFamily="18" charset="0"/>
              </a:rPr>
              <a:t>al calentarse al aire. </a:t>
            </a:r>
          </a:p>
          <a:p>
            <a:endParaRPr lang="es-MX" dirty="0"/>
          </a:p>
        </p:txBody>
      </p:sp>
      <p:pic>
        <p:nvPicPr>
          <p:cNvPr id="4" name="Picture 2" descr="C:\Documents and Settings\JeNjEn\Escritorio\los-gases-nobles.jpg"/>
          <p:cNvPicPr>
            <a:picLocks noChangeAspect="1" noChangeArrowheads="1"/>
          </p:cNvPicPr>
          <p:nvPr/>
        </p:nvPicPr>
        <p:blipFill>
          <a:blip r:embed="rId2" cstate="print"/>
          <a:srcRect/>
          <a:stretch>
            <a:fillRect/>
          </a:stretch>
        </p:blipFill>
        <p:spPr bwMode="auto">
          <a:xfrm>
            <a:off x="2285984" y="3643314"/>
            <a:ext cx="4381500" cy="2952750"/>
          </a:xfrm>
          <a:prstGeom prst="rect">
            <a:avLst/>
          </a:prstGeom>
          <a:noFill/>
          <a:effectLst>
            <a:softEdge rad="1270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8600"/>
            <a:ext cx="8458200" cy="4525963"/>
          </a:xfrm>
        </p:spPr>
        <p:txBody>
          <a:bodyPr>
            <a:normAutofit/>
          </a:bodyPr>
          <a:lstStyle/>
          <a:p>
            <a:pPr algn="just"/>
            <a:r>
              <a:rPr lang="es-MX" sz="2600" dirty="0" smtClean="0">
                <a:latin typeface="Times New Roman" pitchFamily="18" charset="0"/>
                <a:cs typeface="Times New Roman" pitchFamily="18" charset="0"/>
              </a:rPr>
              <a:t>En 1898 sir William Ramsay (Nobel 1904), profesor de química del University College de Londres, al hacer reaccionar: </a:t>
            </a:r>
            <a:r>
              <a:rPr lang="es-MX" sz="2800" dirty="0" smtClean="0">
                <a:latin typeface="Times New Roman" pitchFamily="18" charset="0"/>
                <a:cs typeface="Times New Roman" pitchFamily="18" charset="0"/>
              </a:rPr>
              <a:t>3Mg</a:t>
            </a:r>
            <a:r>
              <a:rPr lang="es-ES" sz="2800" baseline="-25000" dirty="0" smtClean="0"/>
              <a:t>(g</a:t>
            </a:r>
            <a:r>
              <a:rPr lang="es-ES" sz="2800" baseline="-25000" dirty="0" smtClean="0"/>
              <a:t>)</a:t>
            </a:r>
            <a:r>
              <a:rPr lang="es-MX" sz="2800" dirty="0" smtClean="0">
                <a:latin typeface="Times New Roman" pitchFamily="18" charset="0"/>
                <a:cs typeface="Times New Roman" pitchFamily="18" charset="0"/>
              </a:rPr>
              <a:t> </a:t>
            </a:r>
            <a:r>
              <a:rPr lang="es-MX" sz="2800" dirty="0" smtClean="0">
                <a:latin typeface="Times New Roman" pitchFamily="18" charset="0"/>
                <a:cs typeface="Times New Roman" pitchFamily="18" charset="0"/>
              </a:rPr>
              <a:t>+ </a:t>
            </a:r>
            <a:r>
              <a:rPr lang="es-MX" sz="2800" dirty="0" smtClean="0">
                <a:latin typeface="Times New Roman" pitchFamily="18" charset="0"/>
                <a:cs typeface="Times New Roman" pitchFamily="18" charset="0"/>
              </a:rPr>
              <a:t>N</a:t>
            </a:r>
            <a:r>
              <a:rPr lang="es-MX" sz="1400" dirty="0" smtClean="0">
                <a:latin typeface="Times New Roman" pitchFamily="18" charset="0"/>
                <a:cs typeface="Times New Roman" pitchFamily="18" charset="0"/>
              </a:rPr>
              <a:t>2</a:t>
            </a:r>
            <a:r>
              <a:rPr lang="es-ES" sz="2800" baseline="-25000" dirty="0" smtClean="0"/>
              <a:t>(g)</a:t>
            </a:r>
            <a:r>
              <a:rPr lang="es-MX" sz="2800" dirty="0" smtClean="0">
                <a:latin typeface="Times New Roman" pitchFamily="18" charset="0"/>
                <a:cs typeface="Times New Roman" pitchFamily="18" charset="0"/>
              </a:rPr>
              <a:t>        Mg</a:t>
            </a:r>
            <a:r>
              <a:rPr lang="es-MX" sz="1400" dirty="0" smtClean="0">
                <a:latin typeface="Times New Roman" pitchFamily="18" charset="0"/>
                <a:cs typeface="Times New Roman" pitchFamily="18" charset="0"/>
              </a:rPr>
              <a:t>3</a:t>
            </a:r>
            <a:r>
              <a:rPr lang="es-MX" sz="2800" dirty="0" smtClean="0">
                <a:latin typeface="Times New Roman" pitchFamily="18" charset="0"/>
                <a:cs typeface="Times New Roman" pitchFamily="18" charset="0"/>
              </a:rPr>
              <a:t>N</a:t>
            </a:r>
            <a:r>
              <a:rPr lang="es-MX" sz="1400" dirty="0" smtClean="0">
                <a:latin typeface="Times New Roman" pitchFamily="18" charset="0"/>
                <a:cs typeface="Times New Roman" pitchFamily="18" charset="0"/>
              </a:rPr>
              <a:t>2</a:t>
            </a:r>
            <a:r>
              <a:rPr lang="es-ES" sz="2800" baseline="-25000" dirty="0" smtClean="0"/>
              <a:t>(s)</a:t>
            </a:r>
            <a:endParaRPr lang="es-MX" sz="2800" dirty="0" smtClean="0">
              <a:latin typeface="Times New Roman" pitchFamily="18" charset="0"/>
              <a:cs typeface="Times New Roman" pitchFamily="18" charset="0"/>
            </a:endParaRPr>
          </a:p>
          <a:p>
            <a:pPr algn="just">
              <a:buNone/>
            </a:pPr>
            <a:r>
              <a:rPr lang="es-MX" sz="2800" dirty="0" smtClean="0">
                <a:latin typeface="Times New Roman" pitchFamily="18" charset="0"/>
                <a:cs typeface="Times New Roman" pitchFamily="18" charset="0"/>
              </a:rPr>
              <a:t>    encontró </a:t>
            </a:r>
            <a:r>
              <a:rPr lang="es-MX" sz="2800" dirty="0" smtClean="0">
                <a:latin typeface="Times New Roman" pitchFamily="18" charset="0"/>
                <a:cs typeface="Times New Roman" pitchFamily="18" charset="0"/>
              </a:rPr>
              <a:t>un gas sin reaccionar, comprobó que era un nuevo elemento al determinar su espectro  de emisión, lo nombro Argón que significa “el perezoso”.</a:t>
            </a:r>
            <a:endParaRPr lang="es-MX" sz="2800" dirty="0">
              <a:latin typeface="Times New Roman" pitchFamily="18" charset="0"/>
              <a:cs typeface="Times New Roman" pitchFamily="18" charset="0"/>
            </a:endParaRPr>
          </a:p>
        </p:txBody>
      </p:sp>
      <p:pic>
        <p:nvPicPr>
          <p:cNvPr id="3074" name="Picture 2" descr="http://physicsforme.files.wordpress.com/2011/06/argon.jpg"/>
          <p:cNvPicPr>
            <a:picLocks noChangeAspect="1" noChangeArrowheads="1"/>
          </p:cNvPicPr>
          <p:nvPr/>
        </p:nvPicPr>
        <p:blipFill>
          <a:blip r:embed="rId2" cstate="print"/>
          <a:srcRect/>
          <a:stretch>
            <a:fillRect/>
          </a:stretch>
        </p:blipFill>
        <p:spPr bwMode="auto">
          <a:xfrm>
            <a:off x="1272755" y="3522563"/>
            <a:ext cx="6611613" cy="2498725"/>
          </a:xfrm>
          <a:prstGeom prst="flowChartTerminator">
            <a:avLst/>
          </a:prstGeom>
          <a:noFill/>
          <a:effectLst>
            <a:softEdge rad="127000"/>
          </a:effectLst>
        </p:spPr>
      </p:pic>
      <p:cxnSp>
        <p:nvCxnSpPr>
          <p:cNvPr id="5" name="4 Conector recto de flecha"/>
          <p:cNvCxnSpPr/>
          <p:nvPr/>
        </p:nvCxnSpPr>
        <p:spPr>
          <a:xfrm>
            <a:off x="4572000" y="1268760"/>
            <a:ext cx="504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685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04800"/>
            <a:ext cx="8305800" cy="4525963"/>
          </a:xfrm>
        </p:spPr>
        <p:txBody>
          <a:bodyPr>
            <a:normAutofit/>
          </a:bodyPr>
          <a:lstStyle/>
          <a:p>
            <a:pPr algn="just"/>
            <a:r>
              <a:rPr lang="es-MX" sz="2400" dirty="0" smtClean="0">
                <a:latin typeface="Times New Roman" pitchFamily="18" charset="0"/>
                <a:cs typeface="Times New Roman" pitchFamily="18" charset="0"/>
              </a:rPr>
              <a:t>El mismo Ramsay aisló He a partir de minerales de Uranio y junto  a un estudiante, Morris Travers, mediante destilación fraccionada del aire, identificaron a Ne, Kr y Xe en tan </a:t>
            </a:r>
            <a:r>
              <a:rPr lang="es-MX" sz="2400" dirty="0" smtClean="0">
                <a:latin typeface="Times New Roman" pitchFamily="18" charset="0"/>
                <a:cs typeface="Times New Roman" pitchFamily="18" charset="0"/>
              </a:rPr>
              <a:t>sólo </a:t>
            </a:r>
            <a:r>
              <a:rPr lang="es-MX" sz="2400" dirty="0" smtClean="0">
                <a:latin typeface="Times New Roman" pitchFamily="18" charset="0"/>
                <a:cs typeface="Times New Roman" pitchFamily="18" charset="0"/>
              </a:rPr>
              <a:t>3 meses.</a:t>
            </a:r>
          </a:p>
          <a:p>
            <a:pPr algn="just"/>
            <a:r>
              <a:rPr lang="es-MX" sz="2400" dirty="0" smtClean="0">
                <a:latin typeface="Times New Roman" pitchFamily="18" charset="0"/>
                <a:cs typeface="Times New Roman" pitchFamily="18" charset="0"/>
              </a:rPr>
              <a:t>Radón lo descubrió Frederick Dorn en 1900.</a:t>
            </a:r>
            <a:endParaRPr lang="es-MX"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1187624" y="2420888"/>
            <a:ext cx="6861148" cy="3886200"/>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xmlns="" val="3612095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8229600" cy="2214578"/>
          </a:xfrm>
        </p:spPr>
        <p:txBody>
          <a:bodyPr>
            <a:normAutofit fontScale="92500" lnSpcReduction="10000"/>
          </a:bodyPr>
          <a:lstStyle/>
          <a:p>
            <a:pPr algn="just"/>
            <a:r>
              <a:rPr lang="es-MX" sz="3200" dirty="0" smtClean="0">
                <a:latin typeface="Times New Roman" pitchFamily="18" charset="0"/>
                <a:cs typeface="Times New Roman" pitchFamily="18" charset="0"/>
              </a:rPr>
              <a:t>Nadie había podido preparar compuestos que contuvieran alguno de estos elementos, hasta que Neil Bartlett en 1963 expuso el xenón frente al hexafluoruro de platino (oxidante), sucediendo la siguiente reacción: </a:t>
            </a:r>
          </a:p>
        </p:txBody>
      </p:sp>
      <p:pic>
        <p:nvPicPr>
          <p:cNvPr id="4" name="Picture 4"/>
          <p:cNvPicPr>
            <a:picLocks noChangeAspect="1" noChangeArrowheads="1"/>
          </p:cNvPicPr>
          <p:nvPr/>
        </p:nvPicPr>
        <p:blipFill>
          <a:blip r:embed="rId2" cstate="print"/>
          <a:srcRect r="4082"/>
          <a:stretch>
            <a:fillRect/>
          </a:stretch>
        </p:blipFill>
        <p:spPr bwMode="auto">
          <a:xfrm>
            <a:off x="428596" y="3643314"/>
            <a:ext cx="3581400" cy="533400"/>
          </a:xfrm>
          <a:prstGeom prst="rect">
            <a:avLst/>
          </a:prstGeom>
          <a:noFill/>
          <a:ln w="9525">
            <a:noFill/>
            <a:miter lim="800000"/>
            <a:headEnd/>
            <a:tailEnd/>
          </a:ln>
        </p:spPr>
      </p:pic>
      <p:pic>
        <p:nvPicPr>
          <p:cNvPr id="5" name="Picture 2" descr="C:\Documents and Settings\JeNjEn\Escritorio\DSC_0047.jpg"/>
          <p:cNvPicPr>
            <a:picLocks noChangeAspect="1" noChangeArrowheads="1"/>
          </p:cNvPicPr>
          <p:nvPr/>
        </p:nvPicPr>
        <p:blipFill>
          <a:blip r:embed="rId3" cstate="print">
            <a:lum contrast="10000"/>
          </a:blip>
          <a:srcRect/>
          <a:stretch>
            <a:fillRect/>
          </a:stretch>
        </p:blipFill>
        <p:spPr bwMode="auto">
          <a:xfrm>
            <a:off x="4071934" y="3000372"/>
            <a:ext cx="4724400" cy="3451776"/>
          </a:xfrm>
          <a:prstGeom prst="rect">
            <a:avLst/>
          </a:prstGeom>
          <a:noFill/>
          <a:effectLst>
            <a:softEdge rad="1270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514</TotalTime>
  <Words>2551</Words>
  <Application>Microsoft Office PowerPoint</Application>
  <PresentationFormat>Presentación en pantalla (4:3)</PresentationFormat>
  <Paragraphs>390</Paragraphs>
  <Slides>49</Slides>
  <Notes>0</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Verve</vt:lpstr>
      <vt:lpstr>Familia 18 Gases Nobles</vt:lpstr>
      <vt:lpstr>Gases Nobles</vt:lpstr>
      <vt:lpstr>Características</vt:lpstr>
      <vt:lpstr>Diapositiva 4</vt:lpstr>
      <vt:lpstr>Diapositiva 5</vt:lpstr>
      <vt:lpstr>Un poco de historia…</vt:lpstr>
      <vt:lpstr>Diapositiva 7</vt:lpstr>
      <vt:lpstr>Diapositiva 8</vt:lpstr>
      <vt:lpstr>Diapositiva 9</vt:lpstr>
      <vt:lpstr>Diapositiva 10</vt:lpstr>
      <vt:lpstr>Diapositiva 11</vt:lpstr>
      <vt:lpstr>Casos especiales</vt:lpstr>
      <vt:lpstr>Helio</vt:lpstr>
      <vt:lpstr>Diapositiva 14</vt:lpstr>
      <vt:lpstr>Un poco de historia…</vt:lpstr>
      <vt:lpstr>Isótopos</vt:lpstr>
      <vt:lpstr>Métodos de obtención</vt:lpstr>
      <vt:lpstr>Reacciones</vt:lpstr>
      <vt:lpstr>Diapositiva 19</vt:lpstr>
      <vt:lpstr>Diapositiva 20</vt:lpstr>
      <vt:lpstr>Diapositiva 21</vt:lpstr>
      <vt:lpstr>Generalidades</vt:lpstr>
      <vt:lpstr>Generalidades</vt:lpstr>
      <vt:lpstr>Diapositiva 24</vt:lpstr>
      <vt:lpstr>Aplicaciones</vt:lpstr>
      <vt:lpstr>Curiosidades</vt:lpstr>
      <vt:lpstr>Diapositiva 27</vt:lpstr>
      <vt:lpstr>Diapositiva 28</vt:lpstr>
      <vt:lpstr>Diapositiva 29</vt:lpstr>
      <vt:lpstr>Diapositiva 30</vt:lpstr>
      <vt:lpstr>Diapositiva 31</vt:lpstr>
      <vt:lpstr>Aplicaciones</vt:lpstr>
      <vt:lpstr>Datos Curiosos</vt:lpstr>
      <vt:lpstr>Kriptón</vt:lpstr>
      <vt:lpstr>Generalidades</vt:lpstr>
      <vt:lpstr>Isótopos</vt:lpstr>
      <vt:lpstr>Aplicaciones</vt:lpstr>
      <vt:lpstr>Datos curiosos</vt:lpstr>
      <vt:lpstr>Xenón</vt:lpstr>
      <vt:lpstr>Diapositiva 40</vt:lpstr>
      <vt:lpstr>Obtención y Compuestos</vt:lpstr>
      <vt:lpstr>Aplicaciones</vt:lpstr>
      <vt:lpstr>Curiosidades</vt:lpstr>
      <vt:lpstr>Diapositiva 44</vt:lpstr>
      <vt:lpstr>Generalidades</vt:lpstr>
      <vt:lpstr>Isótopos</vt:lpstr>
      <vt:lpstr>Radón</vt:lpstr>
      <vt:lpstr>Diapositiva 48</vt:lpstr>
      <vt:lpstr>Diapositiva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Familia 18</dc:title>
  <dc:creator>administrador</dc:creator>
  <cp:lastModifiedBy>DANIEL</cp:lastModifiedBy>
  <cp:revision>58</cp:revision>
  <dcterms:created xsi:type="dcterms:W3CDTF">2012-10-26T03:10:15Z</dcterms:created>
  <dcterms:modified xsi:type="dcterms:W3CDTF">2012-11-05T03:31:03Z</dcterms:modified>
</cp:coreProperties>
</file>