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40"/>
  </p:notesMasterIdLst>
  <p:sldIdLst>
    <p:sldId id="256" r:id="rId2"/>
    <p:sldId id="257" r:id="rId3"/>
    <p:sldId id="287" r:id="rId4"/>
    <p:sldId id="288" r:id="rId5"/>
    <p:sldId id="301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60" r:id="rId14"/>
    <p:sldId id="276" r:id="rId15"/>
    <p:sldId id="277" r:id="rId16"/>
    <p:sldId id="278" r:id="rId17"/>
    <p:sldId id="283" r:id="rId18"/>
    <p:sldId id="261" r:id="rId19"/>
    <p:sldId id="273" r:id="rId20"/>
    <p:sldId id="274" r:id="rId21"/>
    <p:sldId id="275" r:id="rId22"/>
    <p:sldId id="262" r:id="rId23"/>
    <p:sldId id="263" r:id="rId24"/>
    <p:sldId id="264" r:id="rId25"/>
    <p:sldId id="279" r:id="rId26"/>
    <p:sldId id="280" r:id="rId27"/>
    <p:sldId id="281" r:id="rId28"/>
    <p:sldId id="285" r:id="rId29"/>
    <p:sldId id="297" r:id="rId30"/>
    <p:sldId id="298" r:id="rId31"/>
    <p:sldId id="299" r:id="rId32"/>
    <p:sldId id="300" r:id="rId33"/>
    <p:sldId id="265" r:id="rId34"/>
    <p:sldId id="270" r:id="rId35"/>
    <p:sldId id="271" r:id="rId36"/>
    <p:sldId id="272" r:id="rId37"/>
    <p:sldId id="266" r:id="rId38"/>
    <p:sldId id="267" r:id="rId3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47B84-E197-4704-B388-15311C5868FF}" type="datetimeFigureOut">
              <a:rPr lang="es-MX" smtClean="0"/>
              <a:pPr/>
              <a:t>17/10/2012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A4183-9D94-4AE6-B285-80E8BC736EB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3749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D5955-AC73-4979-B646-A2F3D9BD60EE}" type="slidenum">
              <a:rPr lang="es-ES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0338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D5955-AC73-4979-B646-A2F3D9BD60EE}" type="slidenum">
              <a:rPr lang="es-ES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4514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D5955-AC73-4979-B646-A2F3D9BD60EE}" type="slidenum">
              <a:rPr lang="es-ES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9430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D5955-AC73-4979-B646-A2F3D9BD60EE}" type="slidenum">
              <a:rPr lang="es-ES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3996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D5955-AC73-4979-B646-A2F3D9BD60EE}" type="slidenum">
              <a:rPr lang="es-ES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8592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D5955-AC73-4979-B646-A2F3D9BD60EE}" type="slidenum">
              <a:rPr lang="es-ES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95283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D5955-AC73-4979-B646-A2F3D9BD60EE}" type="slidenum">
              <a:rPr lang="es-ES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36714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D5955-AC73-4979-B646-A2F3D9BD60EE}" type="slidenum">
              <a:rPr lang="es-ES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0807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DBB00-A947-429E-AB16-1418D691E44D}" type="datetimeFigureOut">
              <a:rPr lang="es-MX" smtClean="0"/>
              <a:pPr/>
              <a:t>17/10/2012</a:t>
            </a:fld>
            <a:endParaRPr lang="es-MX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A09D3-ADAF-4B96-B7C3-E92D3403F80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DBB00-A947-429E-AB16-1418D691E44D}" type="datetimeFigureOut">
              <a:rPr lang="es-MX" smtClean="0"/>
              <a:pPr/>
              <a:t>17/10/2012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A09D3-ADAF-4B96-B7C3-E92D3403F8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DBB00-A947-429E-AB16-1418D691E44D}" type="datetimeFigureOut">
              <a:rPr lang="es-MX" smtClean="0"/>
              <a:pPr/>
              <a:t>17/10/2012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A09D3-ADAF-4B96-B7C3-E92D3403F8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DBB00-A947-429E-AB16-1418D691E44D}" type="datetimeFigureOut">
              <a:rPr lang="es-MX" smtClean="0"/>
              <a:pPr/>
              <a:t>17/10/2012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A09D3-ADAF-4B96-B7C3-E92D3403F8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DBB00-A947-429E-AB16-1418D691E44D}" type="datetimeFigureOut">
              <a:rPr lang="es-MX" smtClean="0"/>
              <a:pPr/>
              <a:t>17/10/2012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A09D3-ADAF-4B96-B7C3-E92D3403F80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DBB00-A947-429E-AB16-1418D691E44D}" type="datetimeFigureOut">
              <a:rPr lang="es-MX" smtClean="0"/>
              <a:pPr/>
              <a:t>17/10/2012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A09D3-ADAF-4B96-B7C3-E92D3403F8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DBB00-A947-429E-AB16-1418D691E44D}" type="datetimeFigureOut">
              <a:rPr lang="es-MX" smtClean="0"/>
              <a:pPr/>
              <a:t>17/10/2012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A09D3-ADAF-4B96-B7C3-E92D3403F8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DBB00-A947-429E-AB16-1418D691E44D}" type="datetimeFigureOut">
              <a:rPr lang="es-MX" smtClean="0"/>
              <a:pPr/>
              <a:t>17/10/2012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A09D3-ADAF-4B96-B7C3-E92D3403F8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DBB00-A947-429E-AB16-1418D691E44D}" type="datetimeFigureOut">
              <a:rPr lang="es-MX" smtClean="0"/>
              <a:pPr/>
              <a:t>17/10/2012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A09D3-ADAF-4B96-B7C3-E92D3403F80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DBB00-A947-429E-AB16-1418D691E44D}" type="datetimeFigureOut">
              <a:rPr lang="es-MX" smtClean="0"/>
              <a:pPr/>
              <a:t>17/10/2012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A09D3-ADAF-4B96-B7C3-E92D3403F8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DBB00-A947-429E-AB16-1418D691E44D}" type="datetimeFigureOut">
              <a:rPr lang="es-MX" smtClean="0"/>
              <a:pPr/>
              <a:t>17/10/2012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A09D3-ADAF-4B96-B7C3-E92D3403F80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2DBB00-A947-429E-AB16-1418D691E44D}" type="datetimeFigureOut">
              <a:rPr lang="es-MX" smtClean="0"/>
              <a:pPr/>
              <a:t>17/10/2012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EAA09D3-ADAF-4B96-B7C3-E92D3403F80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Intercambio_i%C3%B3nic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s.wikipedia.org/wiki/Calcio" TargetMode="External"/><Relationship Id="rId4" Type="http://schemas.openxmlformats.org/officeDocument/2006/relationships/hyperlink" Target="http://es.wikipedia.org/wiki/Fluorur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524768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es-MX" sz="7200" dirty="0" smtClean="0">
                <a:latin typeface="AR CHRISTY" pitchFamily="2" charset="0"/>
              </a:rPr>
              <a:t>Tabla Periódica</a:t>
            </a:r>
            <a:br>
              <a:rPr lang="es-MX" sz="7200" dirty="0" smtClean="0">
                <a:latin typeface="AR CHRISTY" pitchFamily="2" charset="0"/>
              </a:rPr>
            </a:br>
            <a:r>
              <a:rPr lang="es-MX" sz="7200" dirty="0" smtClean="0">
                <a:latin typeface="AR CHRISTY" pitchFamily="2" charset="0"/>
              </a:rPr>
              <a:t>Grupos 3 y 4</a:t>
            </a:r>
            <a:endParaRPr lang="es-MX" sz="7200" dirty="0">
              <a:latin typeface="AR CHRISTY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836640"/>
            <a:ext cx="7406640" cy="1752600"/>
          </a:xfrm>
        </p:spPr>
        <p:txBody>
          <a:bodyPr>
            <a:noAutofit/>
          </a:bodyPr>
          <a:lstStyle/>
          <a:p>
            <a:pPr algn="ctr"/>
            <a:r>
              <a:rPr lang="es-MX" sz="6000" dirty="0" smtClean="0">
                <a:latin typeface="AR CARTER" pitchFamily="2" charset="0"/>
              </a:rPr>
              <a:t>Bloque d: Metales de transición</a:t>
            </a:r>
            <a:endParaRPr lang="es-MX" sz="6000" dirty="0">
              <a:latin typeface="AR CARTER" pitchFamily="2" charset="0"/>
            </a:endParaRPr>
          </a:p>
          <a:p>
            <a:pPr algn="ctr"/>
            <a:r>
              <a:rPr lang="es-MX" sz="6000" dirty="0" smtClean="0">
                <a:latin typeface="AR CARTER" pitchFamily="2" charset="0"/>
              </a:rPr>
              <a:t>Equipo: </a:t>
            </a:r>
            <a:r>
              <a:rPr lang="es-MX" sz="6000" dirty="0" err="1" smtClean="0">
                <a:latin typeface="AR CARTER" pitchFamily="2" charset="0"/>
              </a:rPr>
              <a:t>Cocoritas</a:t>
            </a:r>
            <a:endParaRPr lang="es-MX" sz="6000" dirty="0">
              <a:latin typeface="AR CAR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1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latin typeface="Algerian" pitchFamily="82" charset="0"/>
                <a:cs typeface="David" pitchFamily="2" charset="-79"/>
              </a:rPr>
              <a:t>Obtención: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es-MX" b="1" u="sng" dirty="0" smtClean="0">
                <a:solidFill>
                  <a:srgbClr val="58A6AC"/>
                </a:solidFill>
              </a:rPr>
              <a:t>Los metales raros pueden ser extraídos por medio de solventes o a partir de métodos de </a:t>
            </a:r>
            <a:r>
              <a:rPr lang="es-MX" b="1" u="sng" dirty="0" smtClean="0">
                <a:solidFill>
                  <a:srgbClr val="58A6AC"/>
                </a:solidFill>
                <a:hlinkClick r:id="rId3"/>
              </a:rPr>
              <a:t>intercambio iónico</a:t>
            </a:r>
            <a:r>
              <a:rPr lang="es-MX" b="1" u="sng" dirty="0" smtClean="0">
                <a:solidFill>
                  <a:srgbClr val="58A6AC"/>
                </a:solidFill>
              </a:rPr>
              <a:t>. El itrio puro comercial se separa de otras tierras raras por medio de intercambio iónico; el metal del itrio se obtiene por reducción del </a:t>
            </a:r>
            <a:r>
              <a:rPr lang="es-MX" b="1" u="sng" dirty="0" smtClean="0">
                <a:solidFill>
                  <a:srgbClr val="58A6AC"/>
                </a:solidFill>
                <a:hlinkClick r:id="rId4"/>
              </a:rPr>
              <a:t>fluoruro</a:t>
            </a:r>
            <a:r>
              <a:rPr lang="es-MX" b="1" u="sng" dirty="0" smtClean="0">
                <a:solidFill>
                  <a:srgbClr val="58A6AC"/>
                </a:solidFill>
              </a:rPr>
              <a:t> con </a:t>
            </a:r>
            <a:r>
              <a:rPr lang="es-MX" b="1" u="sng" dirty="0" smtClean="0">
                <a:solidFill>
                  <a:srgbClr val="58A6AC"/>
                </a:solidFill>
                <a:hlinkClick r:id="rId5"/>
              </a:rPr>
              <a:t>calcio</a:t>
            </a:r>
            <a:r>
              <a:rPr lang="es-MX" b="1" u="sng" dirty="0" smtClean="0">
                <a:solidFill>
                  <a:srgbClr val="58A6AC"/>
                </a:solidFill>
              </a:rPr>
              <a:t>. </a:t>
            </a:r>
          </a:p>
          <a:p>
            <a:pPr algn="ctr"/>
            <a:endParaRPr lang="es-MX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es-MX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es-MX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5400">
                <a:solidFill>
                  <a:srgbClr val="00B0F0"/>
                </a:solidFill>
                <a:latin typeface="Constantia"/>
              </a:rPr>
              <a:t>Compuestos y aplicaciones: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ES" sz="2400" dirty="0"/>
              <a:t>El óxido de itrio se utiliza como material de partida común en ciencia de materiales, así como para obtener compuestos inorgánicos.</a:t>
            </a:r>
            <a:br>
              <a:rPr lang="es-ES" sz="2400" dirty="0"/>
            </a:br>
            <a:r>
              <a:rPr lang="es-ES" sz="2400" dirty="0"/>
              <a:t>2Y</a:t>
            </a:r>
            <a:r>
              <a:rPr lang="es-ES" sz="1800" dirty="0"/>
              <a:t>3+</a:t>
            </a:r>
            <a:r>
              <a:rPr lang="es-ES" sz="2400" dirty="0"/>
              <a:t>+3O</a:t>
            </a:r>
            <a:r>
              <a:rPr lang="es-ES" sz="2400" baseline="30000" dirty="0"/>
              <a:t>2-</a:t>
            </a:r>
            <a:r>
              <a:rPr lang="es-ES" sz="2400" dirty="0"/>
              <a:t>→ Y</a:t>
            </a:r>
            <a:r>
              <a:rPr lang="es-ES" sz="2400" baseline="-25000" dirty="0"/>
              <a:t>2</a:t>
            </a:r>
            <a:r>
              <a:rPr lang="es-ES" sz="2400" dirty="0"/>
              <a:t>O</a:t>
            </a:r>
            <a:r>
              <a:rPr lang="es-ES" sz="2400" baseline="-25000" dirty="0"/>
              <a:t>3 </a:t>
            </a:r>
            <a:endParaRPr lang="es-ES" sz="2400" dirty="0"/>
          </a:p>
          <a:p>
            <a:pPr marL="109728" indent="0">
              <a:buNone/>
            </a:pPr>
            <a:r>
              <a:rPr lang="es-ES" sz="2400" dirty="0"/>
              <a:t>Y</a:t>
            </a:r>
            <a:r>
              <a:rPr lang="es-ES" sz="2400" baseline="-25000" dirty="0"/>
              <a:t>2</a:t>
            </a:r>
            <a:r>
              <a:rPr lang="es-ES" sz="2400" dirty="0"/>
              <a:t>O</a:t>
            </a:r>
            <a:r>
              <a:rPr lang="es-ES" sz="2400" baseline="-25000" dirty="0"/>
              <a:t>3</a:t>
            </a:r>
            <a:r>
              <a:rPr lang="es-ES" sz="2400" dirty="0"/>
              <a:t> se utiliza también para elaborar el superconductor de alta temperatura YBa</a:t>
            </a:r>
            <a:r>
              <a:rPr lang="es-ES" sz="2400" baseline="-25000" dirty="0"/>
              <a:t>2</a:t>
            </a:r>
            <a:r>
              <a:rPr lang="es-ES" sz="2400" dirty="0"/>
              <a:t>Cu</a:t>
            </a:r>
            <a:r>
              <a:rPr lang="es-ES" sz="2400" baseline="-25000" dirty="0"/>
              <a:t>3</a:t>
            </a:r>
            <a:r>
              <a:rPr lang="es-ES" sz="2400" dirty="0"/>
              <a:t>O</a:t>
            </a:r>
            <a:r>
              <a:rPr lang="es-ES" sz="2400" baseline="-25000" dirty="0"/>
              <a:t>7</a:t>
            </a:r>
            <a:r>
              <a:rPr lang="es-ES" sz="2400" dirty="0"/>
              <a:t>, conocido como "1-2-3" para indicar la relación entre sus componentes metálicos:</a:t>
            </a:r>
          </a:p>
          <a:p>
            <a:pPr marL="109728" indent="0">
              <a:buNone/>
            </a:pPr>
            <a:r>
              <a:rPr lang="es-ES" sz="2400" dirty="0"/>
              <a:t>2 Y</a:t>
            </a:r>
            <a:r>
              <a:rPr lang="es-ES" sz="2400" baseline="-25000" dirty="0"/>
              <a:t>2</a:t>
            </a:r>
            <a:r>
              <a:rPr lang="es-ES" sz="2400" dirty="0"/>
              <a:t>O</a:t>
            </a:r>
            <a:r>
              <a:rPr lang="es-ES" sz="2400" baseline="-25000" dirty="0"/>
              <a:t>3</a:t>
            </a:r>
            <a:r>
              <a:rPr lang="es-ES" sz="2400" dirty="0"/>
              <a:t> + 8 </a:t>
            </a:r>
            <a:r>
              <a:rPr lang="es-ES" sz="2400" dirty="0" err="1"/>
              <a:t>BaO</a:t>
            </a:r>
            <a:r>
              <a:rPr lang="es-ES" sz="2400" dirty="0"/>
              <a:t> + 12 </a:t>
            </a:r>
            <a:r>
              <a:rPr lang="es-ES" sz="2400" dirty="0" err="1"/>
              <a:t>CuO</a:t>
            </a:r>
            <a:r>
              <a:rPr lang="es-ES" sz="2400" dirty="0"/>
              <a:t> + O</a:t>
            </a:r>
            <a:r>
              <a:rPr lang="es-ES" sz="2400" baseline="-25000" dirty="0"/>
              <a:t>2</a:t>
            </a:r>
            <a:r>
              <a:rPr lang="es-ES" sz="2400" dirty="0"/>
              <a:t> → 4 YBa</a:t>
            </a:r>
            <a:r>
              <a:rPr lang="es-ES" sz="2400" baseline="-25000" dirty="0"/>
              <a:t>2</a:t>
            </a:r>
            <a:r>
              <a:rPr lang="es-ES" sz="2400" dirty="0"/>
              <a:t>Cu</a:t>
            </a:r>
            <a:r>
              <a:rPr lang="es-ES" sz="2400" baseline="-25000" dirty="0"/>
              <a:t>3</a:t>
            </a:r>
            <a:r>
              <a:rPr lang="es-ES" sz="2400" dirty="0"/>
              <a:t>O</a:t>
            </a:r>
            <a:r>
              <a:rPr lang="es-ES" sz="2400" baseline="-25000" dirty="0"/>
              <a:t>7</a:t>
            </a:r>
            <a:r>
              <a:rPr lang="es-ES" sz="2400" dirty="0"/>
              <a:t> Esta síntesis se realiza típicamente a 800 °C.</a:t>
            </a:r>
          </a:p>
          <a:p>
            <a:pPr marL="109728" indent="0">
              <a:buNone/>
            </a:pPr>
            <a:endParaRPr lang="es-ES" dirty="0"/>
          </a:p>
          <a:p>
            <a:pPr marL="109728" indent="0">
              <a:buNone/>
            </a:pPr>
            <a:endParaRPr lang="es-ES" dirty="0">
              <a:solidFill>
                <a:srgbClr val="000000"/>
              </a:solidFill>
              <a:latin typeface="Georgia"/>
            </a:endParaRPr>
          </a:p>
          <a:p>
            <a:endParaRPr lang="es-ES" dirty="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3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rgbClr val="00B0F0"/>
                </a:solidFill>
                <a:latin typeface="Constantia"/>
              </a:rPr>
              <a:t>Más aplicaciones: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>
                <a:solidFill>
                  <a:srgbClr val="000000"/>
                </a:solidFill>
              </a:rPr>
              <a:t>El </a:t>
            </a:r>
            <a:r>
              <a:rPr lang="es-ES" dirty="0"/>
              <a:t>óxido de itrio y el vanadato de itrio, activados con europio, forman el componente rojo de los receptores de televisión a color.</a:t>
            </a:r>
          </a:p>
          <a:p>
            <a:r>
              <a:rPr lang="es-ES" dirty="0"/>
              <a:t>El óxido también se emplea para producir granates de itrio-hierro, muy efectivo para fabricar filtros de microondas. También se emplean en la transmisión y transducción acústica.</a:t>
            </a:r>
          </a:p>
          <a:p>
            <a:r>
              <a:rPr lang="es-ES" dirty="0"/>
              <a:t>Los granates itrio-hierro, itrio-aluminio, itrio-gadolinio tienen interesantes propiedades magnéticas. El de aluminio se emplea como piedra preciosa (similar al diamante).</a:t>
            </a:r>
          </a:p>
          <a:p>
            <a:r>
              <a:rPr lang="es-ES" dirty="0"/>
              <a:t>El óxido se emplea para obtener cerámicas y vidrio, ya que posee un alto punto de fusión, gran resistencia al choque y baja dilatación.</a:t>
            </a:r>
          </a:p>
          <a:p>
            <a:r>
              <a:rPr lang="es-ES" dirty="0"/>
              <a:t>También se ha aplicado en láseres y como catalizador para la polimerización del etileno.</a:t>
            </a:r>
            <a:endParaRPr lang="es-MX" dirty="0"/>
          </a:p>
          <a:p>
            <a:pPr marL="109728" indent="0">
              <a:buNone/>
            </a:pPr>
            <a:endParaRPr lang="es-MX" b="1" u="sng" dirty="0">
              <a:solidFill>
                <a:srgbClr val="63AB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-9939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Lantano (La)</a:t>
            </a:r>
            <a:endParaRPr lang="es-MX" sz="4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198941"/>
              </p:ext>
            </p:extLst>
          </p:nvPr>
        </p:nvGraphicFramePr>
        <p:xfrm>
          <a:off x="1187624" y="1735836"/>
          <a:ext cx="3816424" cy="493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394"/>
                <a:gridCol w="2002030"/>
              </a:tblGrid>
              <a:tr h="411127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solidFill>
                            <a:schemeClr val="bg1"/>
                          </a:solidFill>
                        </a:rPr>
                        <a:t>Número Atómico</a:t>
                      </a:r>
                      <a:endParaRPr lang="es-MX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bg1"/>
                          </a:solidFill>
                        </a:rPr>
                        <a:t> 57</a:t>
                      </a:r>
                      <a:endParaRPr lang="es-MX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1127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Masa Atómica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/>
                        <a:t>138.90547 u</a:t>
                      </a:r>
                      <a:endParaRPr lang="es-MX" sz="1400" b="0" dirty="0"/>
                    </a:p>
                  </a:txBody>
                  <a:tcPr/>
                </a:tc>
              </a:tr>
              <a:tr h="411127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Punto de</a:t>
                      </a:r>
                      <a:r>
                        <a:rPr lang="es-MX" sz="1400" b="1" baseline="0" dirty="0" smtClean="0"/>
                        <a:t> Fusión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/>
                        <a:t>1193 K</a:t>
                      </a:r>
                      <a:endParaRPr lang="es-MX" sz="1400" b="0" dirty="0"/>
                    </a:p>
                  </a:txBody>
                  <a:tcPr/>
                </a:tc>
              </a:tr>
              <a:tr h="411127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P. Ebullición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/>
                        <a:t>3737 K</a:t>
                      </a:r>
                      <a:endParaRPr lang="es-MX" sz="1400" b="0" dirty="0"/>
                    </a:p>
                  </a:txBody>
                  <a:tcPr/>
                </a:tc>
              </a:tr>
              <a:tr h="411127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C. </a:t>
                      </a:r>
                      <a:r>
                        <a:rPr lang="es-MX" sz="1400" b="1" baseline="0" dirty="0" smtClean="0"/>
                        <a:t> Electrónica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/>
                        <a:t>[Xe]5d</a:t>
                      </a:r>
                      <a:r>
                        <a:rPr lang="es-MX" sz="1400" b="0" baseline="30000" dirty="0" smtClean="0"/>
                        <a:t>1</a:t>
                      </a:r>
                      <a:r>
                        <a:rPr lang="es-MX" sz="1400" b="0" dirty="0" smtClean="0"/>
                        <a:t>6s</a:t>
                      </a:r>
                      <a:r>
                        <a:rPr lang="es-MX" sz="1400" b="0" baseline="30000" dirty="0" smtClean="0"/>
                        <a:t>2</a:t>
                      </a:r>
                      <a:endParaRPr lang="es-MX" sz="1400" b="0" baseline="30000" dirty="0"/>
                    </a:p>
                  </a:txBody>
                  <a:tcPr/>
                </a:tc>
              </a:tr>
              <a:tr h="411127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Estados de </a:t>
                      </a:r>
                      <a:r>
                        <a:rPr lang="es-MX" sz="1400" b="1" dirty="0" err="1" smtClean="0"/>
                        <a:t>Ox</a:t>
                      </a:r>
                      <a:r>
                        <a:rPr lang="es-MX" sz="1400" b="1" dirty="0" smtClean="0"/>
                        <a:t>.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0" u="sng" dirty="0" smtClean="0"/>
                        <a:t>3</a:t>
                      </a:r>
                      <a:r>
                        <a:rPr lang="es-MX" sz="1400" b="0" dirty="0" smtClean="0"/>
                        <a:t>, 2</a:t>
                      </a:r>
                      <a:endParaRPr lang="es-MX" sz="1400" b="0" dirty="0"/>
                    </a:p>
                  </a:txBody>
                  <a:tcPr/>
                </a:tc>
              </a:tr>
              <a:tr h="411127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Isótopos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0" baseline="30000" dirty="0" smtClean="0"/>
                        <a:t>137</a:t>
                      </a:r>
                      <a:r>
                        <a:rPr lang="es-MX" sz="1400" b="0" dirty="0" smtClean="0"/>
                        <a:t>La, </a:t>
                      </a:r>
                      <a:r>
                        <a:rPr lang="es-MX" sz="1400" b="0" baseline="30000" dirty="0" smtClean="0"/>
                        <a:t>138</a:t>
                      </a:r>
                      <a:r>
                        <a:rPr lang="es-MX" sz="1400" b="0" dirty="0" smtClean="0"/>
                        <a:t>La, </a:t>
                      </a:r>
                      <a:r>
                        <a:rPr lang="es-MX" sz="1400" b="0" u="none" baseline="30000" dirty="0" smtClean="0"/>
                        <a:t>139</a:t>
                      </a:r>
                      <a:r>
                        <a:rPr lang="es-MX" sz="1400" b="0" u="none" dirty="0" smtClean="0"/>
                        <a:t>La</a:t>
                      </a:r>
                      <a:endParaRPr lang="es-MX" sz="1400" b="0" u="none" dirty="0"/>
                    </a:p>
                  </a:txBody>
                  <a:tcPr/>
                </a:tc>
              </a:tr>
              <a:tr h="411127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Estructura</a:t>
                      </a:r>
                      <a:r>
                        <a:rPr lang="es-MX" sz="1400" b="1" baseline="0" dirty="0" smtClean="0"/>
                        <a:t> </a:t>
                      </a:r>
                      <a:r>
                        <a:rPr lang="es-MX" sz="1400" b="1" baseline="0" dirty="0" err="1" smtClean="0"/>
                        <a:t>Crist</a:t>
                      </a:r>
                      <a:r>
                        <a:rPr lang="es-MX" sz="1400" b="1" baseline="0" dirty="0" smtClean="0"/>
                        <a:t>.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/>
                        <a:t>Hexagonal</a:t>
                      </a:r>
                      <a:endParaRPr lang="es-MX" sz="1400" b="0" dirty="0"/>
                    </a:p>
                  </a:txBody>
                  <a:tcPr/>
                </a:tc>
              </a:tr>
              <a:tr h="411127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Densidad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/>
                        <a:t>6.162 g/cm</a:t>
                      </a:r>
                      <a:r>
                        <a:rPr lang="es-MX" sz="1400" b="0" baseline="30000" dirty="0" smtClean="0"/>
                        <a:t>3</a:t>
                      </a:r>
                      <a:endParaRPr lang="es-MX" sz="1400" b="0" baseline="30000" dirty="0"/>
                    </a:p>
                  </a:txBody>
                  <a:tcPr/>
                </a:tc>
              </a:tr>
              <a:tr h="411127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Etimología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/>
                        <a:t>Gr. “</a:t>
                      </a:r>
                      <a:r>
                        <a:rPr lang="es-MX" sz="1400" b="0" i="1" dirty="0" smtClean="0"/>
                        <a:t>escondido</a:t>
                      </a:r>
                      <a:r>
                        <a:rPr lang="es-MX" sz="1400" b="0" dirty="0" smtClean="0"/>
                        <a:t>”</a:t>
                      </a:r>
                      <a:endParaRPr lang="es-MX" sz="1400" b="0" dirty="0"/>
                    </a:p>
                  </a:txBody>
                  <a:tcPr/>
                </a:tc>
              </a:tr>
              <a:tr h="411127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Mena(s)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0" dirty="0" err="1" smtClean="0"/>
                        <a:t>Monacita</a:t>
                      </a:r>
                      <a:r>
                        <a:rPr lang="es-MX" sz="1400" b="0" dirty="0" smtClean="0"/>
                        <a:t>,</a:t>
                      </a:r>
                      <a:r>
                        <a:rPr lang="es-MX" sz="1400" b="0" baseline="0" dirty="0" smtClean="0"/>
                        <a:t> </a:t>
                      </a:r>
                      <a:r>
                        <a:rPr lang="es-MX" sz="1400" b="0" baseline="0" dirty="0" err="1" smtClean="0"/>
                        <a:t>bastnasita</a:t>
                      </a:r>
                      <a:endParaRPr lang="es-MX" sz="1400" b="0" dirty="0"/>
                    </a:p>
                  </a:txBody>
                  <a:tcPr/>
                </a:tc>
              </a:tr>
              <a:tr h="411127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Descubridor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/>
                        <a:t>1839, C.</a:t>
                      </a:r>
                      <a:r>
                        <a:rPr lang="es-MX" sz="1400" b="0" baseline="0" dirty="0" smtClean="0"/>
                        <a:t> G. </a:t>
                      </a:r>
                      <a:r>
                        <a:rPr lang="es-MX" sz="1400" b="0" baseline="0" dirty="0" err="1" smtClean="0"/>
                        <a:t>Mosander</a:t>
                      </a:r>
                      <a:endParaRPr lang="es-MX" sz="14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6 Marcador de contenido" descr="L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2276872"/>
            <a:ext cx="3096344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1043608" y="980728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>
                <a:latin typeface="Algerian" pitchFamily="82" charset="0"/>
                <a:cs typeface="David" pitchFamily="2" charset="-79"/>
              </a:rPr>
              <a:t>Propiedades generales</a:t>
            </a:r>
            <a:r>
              <a:rPr lang="es-MX" sz="3200" dirty="0" smtClean="0"/>
              <a:t>: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xmlns="" val="9715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98080" cy="1143000"/>
          </a:xfrm>
        </p:spPr>
        <p:txBody>
          <a:bodyPr/>
          <a:lstStyle/>
          <a:p>
            <a:pPr algn="ctr"/>
            <a:r>
              <a:rPr lang="es-MX" b="1" dirty="0">
                <a:latin typeface="Algerian" pitchFamily="82" charset="0"/>
                <a:cs typeface="David" pitchFamily="2" charset="-79"/>
              </a:rPr>
              <a:t>Obtención: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2400" dirty="0">
                <a:cs typeface="Aharoni" pitchFamily="2" charset="-79"/>
              </a:rPr>
              <a:t>El elemento lantano se puede encontrar en el nitrato de cerio impuro. </a:t>
            </a:r>
          </a:p>
          <a:p>
            <a:pPr algn="just"/>
            <a:r>
              <a:rPr lang="es-MX" sz="2400" dirty="0">
                <a:cs typeface="Aharoni" pitchFamily="2" charset="-79"/>
              </a:rPr>
              <a:t>También se puede obtener a partir de la </a:t>
            </a:r>
            <a:r>
              <a:rPr lang="es-MX" sz="2400" dirty="0" err="1">
                <a:cs typeface="Aharoni" pitchFamily="2" charset="-79"/>
              </a:rPr>
              <a:t>monacita</a:t>
            </a:r>
            <a:r>
              <a:rPr lang="es-MX" sz="2400" dirty="0">
                <a:cs typeface="Aharoni" pitchFamily="2" charset="-79"/>
              </a:rPr>
              <a:t> y la </a:t>
            </a:r>
            <a:r>
              <a:rPr lang="es-MX" sz="2400" dirty="0" err="1" smtClean="0">
                <a:cs typeface="Aharoni" pitchFamily="2" charset="-79"/>
              </a:rPr>
              <a:t>bastnasita</a:t>
            </a:r>
            <a:r>
              <a:rPr lang="es-MX" sz="2400" dirty="0" smtClean="0">
                <a:cs typeface="Aharoni" pitchFamily="2" charset="-79"/>
              </a:rPr>
              <a:t>.</a:t>
            </a:r>
            <a:endParaRPr lang="es-MX" sz="2400" dirty="0">
              <a:cs typeface="Aharoni" pitchFamily="2" charset="-79"/>
            </a:endParaRPr>
          </a:p>
          <a:p>
            <a:pPr algn="just"/>
            <a:r>
              <a:rPr lang="es-MX" sz="2400" dirty="0" smtClean="0">
                <a:cs typeface="Aharoni" pitchFamily="2" charset="-79"/>
              </a:rPr>
              <a:t>Otros </a:t>
            </a:r>
            <a:r>
              <a:rPr lang="es-MX" sz="2400" dirty="0">
                <a:cs typeface="Aharoni" pitchFamily="2" charset="-79"/>
              </a:rPr>
              <a:t>elementos lantánidos fueron descubiertos en impurezas de minerales de itrio y de </a:t>
            </a:r>
            <a:r>
              <a:rPr lang="es-MX" sz="2400" dirty="0" smtClean="0">
                <a:cs typeface="Aharoni" pitchFamily="2" charset="-79"/>
              </a:rPr>
              <a:t>cerio.</a:t>
            </a:r>
            <a:endParaRPr lang="es-MX" sz="2400" dirty="0">
              <a:cs typeface="Aharoni" pitchFamily="2" charset="-79"/>
            </a:endParaRPr>
          </a:p>
          <a:p>
            <a:endParaRPr lang="es-MX" dirty="0"/>
          </a:p>
        </p:txBody>
      </p:sp>
      <p:pic>
        <p:nvPicPr>
          <p:cNvPr id="4" name="Picture 2" descr="http://t3.gstatic.com/images?q=tbn:ANd9GcTI1UKP6BrGFT9Ph8nqw8jPHSTDxGUa1w0rthaxzryEUViLFQJ4XNURY_9n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66221"/>
            <a:ext cx="2301999" cy="241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00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2392" y="3417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atin typeface="Algerian" pitchFamily="82" charset="0"/>
                <a:cs typeface="David" pitchFamily="2" charset="-79"/>
              </a:rPr>
              <a:t>Reacciones características: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796752"/>
            <a:ext cx="7498080" cy="4800600"/>
          </a:xfrm>
        </p:spPr>
        <p:txBody>
          <a:bodyPr/>
          <a:lstStyle/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800" dirty="0"/>
              <a:t>Formación de </a:t>
            </a:r>
            <a:r>
              <a:rPr lang="es-MX" sz="2800" dirty="0" smtClean="0"/>
              <a:t>ó</a:t>
            </a:r>
            <a:r>
              <a:rPr lang="es-MX" sz="2800" dirty="0" smtClean="0"/>
              <a:t>xido </a:t>
            </a:r>
            <a:r>
              <a:rPr lang="es-MX" sz="2800" dirty="0"/>
              <a:t>de </a:t>
            </a:r>
            <a:r>
              <a:rPr lang="es-MX" sz="2800" dirty="0" smtClean="0"/>
              <a:t>lantano </a:t>
            </a:r>
            <a:r>
              <a:rPr lang="es-MX" sz="2800" dirty="0"/>
              <a:t>(III)</a:t>
            </a:r>
          </a:p>
          <a:p>
            <a:pPr marL="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s-MX" sz="2800" dirty="0"/>
              <a:t>4La + 3O</a:t>
            </a:r>
            <a:r>
              <a:rPr lang="es-MX" sz="2800" baseline="-25000" dirty="0"/>
              <a:t>2</a:t>
            </a:r>
            <a:r>
              <a:rPr lang="es-MX" sz="2800" dirty="0"/>
              <a:t> </a:t>
            </a:r>
            <a:r>
              <a:rPr lang="es-MX" sz="2800" dirty="0">
                <a:sym typeface="Wingdings" pitchFamily="2" charset="2"/>
              </a:rPr>
              <a:t> 2La</a:t>
            </a:r>
            <a:r>
              <a:rPr lang="es-MX" sz="2800" baseline="-25000" dirty="0">
                <a:sym typeface="Wingdings" pitchFamily="2" charset="2"/>
              </a:rPr>
              <a:t>2</a:t>
            </a:r>
            <a:r>
              <a:rPr lang="es-MX" sz="2800" dirty="0">
                <a:sym typeface="Wingdings" pitchFamily="2" charset="2"/>
              </a:rPr>
              <a:t>O</a:t>
            </a:r>
            <a:r>
              <a:rPr lang="es-MX" sz="2800" baseline="-25000" dirty="0">
                <a:sym typeface="Wingdings" pitchFamily="2" charset="2"/>
              </a:rPr>
              <a:t>3</a:t>
            </a:r>
            <a:endParaRPr lang="es-MX" sz="2800" baseline="-25000" dirty="0"/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800" dirty="0"/>
              <a:t>Formación de </a:t>
            </a:r>
            <a:r>
              <a:rPr lang="es-MX" sz="2800" dirty="0" smtClean="0"/>
              <a:t>hidróxido </a:t>
            </a:r>
            <a:r>
              <a:rPr lang="es-MX" sz="2800" dirty="0"/>
              <a:t>de </a:t>
            </a:r>
            <a:r>
              <a:rPr lang="es-MX" sz="2800" dirty="0" smtClean="0"/>
              <a:t>lantano </a:t>
            </a:r>
            <a:r>
              <a:rPr lang="es-MX" sz="2800" dirty="0"/>
              <a:t>(III)</a:t>
            </a:r>
          </a:p>
          <a:p>
            <a:pPr marL="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s-MX" sz="2800" dirty="0"/>
              <a:t>2La + 3H</a:t>
            </a:r>
            <a:r>
              <a:rPr lang="es-MX" sz="2800" baseline="-25000" dirty="0"/>
              <a:t>2</a:t>
            </a:r>
            <a:r>
              <a:rPr lang="es-MX" sz="2800" dirty="0"/>
              <a:t>O </a:t>
            </a:r>
            <a:r>
              <a:rPr lang="es-MX" sz="2800" dirty="0">
                <a:sym typeface="Wingdings" pitchFamily="2" charset="2"/>
              </a:rPr>
              <a:t> 2La(OH)</a:t>
            </a:r>
            <a:r>
              <a:rPr lang="es-MX" sz="2800" baseline="-25000" dirty="0">
                <a:sym typeface="Wingdings" pitchFamily="2" charset="2"/>
              </a:rPr>
              <a:t>3</a:t>
            </a:r>
            <a:r>
              <a:rPr lang="es-MX" sz="2800" dirty="0">
                <a:sym typeface="Wingdings" pitchFamily="2" charset="2"/>
              </a:rPr>
              <a:t> + 3H</a:t>
            </a:r>
            <a:r>
              <a:rPr lang="es-MX" sz="2800" baseline="-25000" dirty="0">
                <a:sym typeface="Wingdings" pitchFamily="2" charset="2"/>
              </a:rPr>
              <a:t>2</a:t>
            </a:r>
            <a:endParaRPr lang="es-MX" sz="2800" baseline="-25000" dirty="0"/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800" dirty="0"/>
              <a:t>Formación de sales con halógenos:</a:t>
            </a:r>
          </a:p>
          <a:p>
            <a:pPr marL="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s-MX" sz="2800" dirty="0"/>
              <a:t>2La + 3X</a:t>
            </a:r>
            <a:r>
              <a:rPr lang="es-MX" sz="2800" baseline="-25000" dirty="0"/>
              <a:t>2</a:t>
            </a:r>
            <a:r>
              <a:rPr lang="es-MX" sz="2800" dirty="0"/>
              <a:t> </a:t>
            </a:r>
            <a:r>
              <a:rPr lang="es-MX" sz="2800" dirty="0">
                <a:sym typeface="Wingdings" pitchFamily="2" charset="2"/>
              </a:rPr>
              <a:t> 2LaX</a:t>
            </a:r>
            <a:r>
              <a:rPr lang="es-MX" sz="2800" baseline="-25000" dirty="0">
                <a:sym typeface="Wingdings" pitchFamily="2" charset="2"/>
              </a:rPr>
              <a:t>3</a:t>
            </a:r>
            <a:endParaRPr lang="es-MX" sz="2800" baseline="-25000" dirty="0"/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800" dirty="0"/>
              <a:t>Puede formar sales binarias con N, C, S, P, Se, Si, As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8904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1143000"/>
          </a:xfrm>
        </p:spPr>
        <p:txBody>
          <a:bodyPr/>
          <a:lstStyle/>
          <a:p>
            <a:pPr algn="ctr"/>
            <a:r>
              <a:rPr lang="es-MX" b="1" dirty="0">
                <a:latin typeface="Algerian" pitchFamily="82" charset="0"/>
                <a:cs typeface="David" pitchFamily="2" charset="-79"/>
              </a:rPr>
              <a:t>aplicaciones: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124744"/>
            <a:ext cx="5760640" cy="5040560"/>
          </a:xfrm>
        </p:spPr>
        <p:txBody>
          <a:bodyPr>
            <a:normAutofit fontScale="92500" lnSpcReduction="20000"/>
          </a:bodyPr>
          <a:lstStyle/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600" dirty="0" smtClean="0"/>
              <a:t>Semiconductores.</a:t>
            </a:r>
            <a:endParaRPr lang="es-MX" sz="2600" dirty="0"/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600" dirty="0"/>
              <a:t>Aumenta la resistencia de vidrio a los </a:t>
            </a:r>
            <a:r>
              <a:rPr lang="es-MX" sz="2600" dirty="0" smtClean="0"/>
              <a:t>álcalis.</a:t>
            </a:r>
            <a:endParaRPr lang="es-MX" sz="2600" dirty="0"/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600" dirty="0"/>
              <a:t>Aumenta la </a:t>
            </a:r>
            <a:r>
              <a:rPr lang="es-MX" sz="2600" dirty="0" err="1"/>
              <a:t>transmitancia</a:t>
            </a:r>
            <a:r>
              <a:rPr lang="es-MX" sz="2600" dirty="0"/>
              <a:t> en dispositivos ópticos (IR</a:t>
            </a:r>
            <a:r>
              <a:rPr lang="es-MX" sz="2600" dirty="0" smtClean="0"/>
              <a:t>).</a:t>
            </a:r>
            <a:endParaRPr lang="es-MX" sz="2600" dirty="0"/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600" dirty="0"/>
              <a:t>Aumenta la ductilidad y maleabilidad de </a:t>
            </a:r>
            <a:r>
              <a:rPr lang="es-MX" sz="2600" dirty="0" smtClean="0"/>
              <a:t>acero.</a:t>
            </a:r>
            <a:endParaRPr lang="es-MX" sz="2600" dirty="0"/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600" dirty="0"/>
              <a:t>Se usa en lámparas de </a:t>
            </a:r>
            <a:r>
              <a:rPr lang="es-MX" sz="2600" dirty="0" smtClean="0"/>
              <a:t>arco.</a:t>
            </a:r>
            <a:endParaRPr lang="es-MX" sz="2600" dirty="0"/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600" dirty="0"/>
              <a:t>Se usa en </a:t>
            </a:r>
            <a:r>
              <a:rPr lang="es-MX" sz="2600" dirty="0" smtClean="0"/>
              <a:t>electrodos.</a:t>
            </a:r>
            <a:endParaRPr lang="es-MX" sz="2600" dirty="0"/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600" dirty="0"/>
              <a:t>Se usa para disminuir niveles de </a:t>
            </a:r>
            <a:r>
              <a:rPr lang="es-MX" sz="2600" dirty="0" smtClean="0"/>
              <a:t>fósforo.</a:t>
            </a:r>
            <a:endParaRPr lang="es-MX" sz="2600" dirty="0"/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600" dirty="0"/>
              <a:t>Aleado con cerio, neodimio, praseodimio, gadolinio e iterbio forma la aleación llamada </a:t>
            </a:r>
            <a:r>
              <a:rPr lang="es-MX" sz="2600" i="1" dirty="0" err="1"/>
              <a:t>mischmetal</a:t>
            </a:r>
            <a:r>
              <a:rPr lang="es-MX" sz="2600" dirty="0"/>
              <a:t>, utilizada para fabricar piedras de encendedor.</a:t>
            </a:r>
          </a:p>
          <a:p>
            <a:endParaRPr lang="es-MX" dirty="0"/>
          </a:p>
        </p:txBody>
      </p:sp>
      <p:pic>
        <p:nvPicPr>
          <p:cNvPr id="4" name="Picture 2" descr="http://nuevosmetodos.files.wordpress.com/2010/12/im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4235" y="2636912"/>
            <a:ext cx="2496277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5163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haroni" pitchFamily="2" charset="-79"/>
                <a:cs typeface="Aharoni" pitchFamily="2" charset="-79"/>
              </a:rPr>
              <a:t>-Datos curiosos-</a:t>
            </a:r>
            <a:endParaRPr lang="es-MX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/>
              <a:t>Tanto el elemento como sus compuestos son tóxicos</a:t>
            </a:r>
            <a:r>
              <a:rPr lang="es-MX" dirty="0" smtClean="0"/>
              <a:t>.</a:t>
            </a:r>
          </a:p>
          <a:p>
            <a:r>
              <a:rPr lang="es-MX" dirty="0"/>
              <a:t>Constituye el 3,9x10</a:t>
            </a:r>
            <a:r>
              <a:rPr lang="es-MX" baseline="30000" dirty="0"/>
              <a:t>-3</a:t>
            </a:r>
            <a:r>
              <a:rPr lang="es-MX" dirty="0"/>
              <a:t>% en peso de la superficie </a:t>
            </a:r>
            <a:r>
              <a:rPr lang="es-MX" dirty="0" smtClean="0"/>
              <a:t>terrestre</a:t>
            </a:r>
          </a:p>
          <a:p>
            <a:r>
              <a:rPr lang="es-MX" dirty="0"/>
              <a:t>Es uno de los metales de transición interna más </a:t>
            </a:r>
            <a:r>
              <a:rPr lang="es-MX" dirty="0" smtClean="0"/>
              <a:t>reactivos</a:t>
            </a:r>
          </a:p>
          <a:p>
            <a:r>
              <a:rPr lang="es-MX" dirty="0"/>
              <a:t>El lantano es el segundo elemento más abundante del grupo de las tierras raras, es un metal</a:t>
            </a:r>
            <a:r>
              <a:rPr lang="es-MX" dirty="0" smtClean="0"/>
              <a:t>.</a:t>
            </a:r>
          </a:p>
          <a:p>
            <a:r>
              <a:rPr lang="es-MX" dirty="0"/>
              <a:t>Otros elementos lantánidos fueron descubiertos en impurezas de minerales de itrio y de cerio</a:t>
            </a:r>
            <a:r>
              <a:rPr lang="es-MX" dirty="0" smtClean="0"/>
              <a:t>.</a:t>
            </a:r>
          </a:p>
          <a:p>
            <a:r>
              <a:rPr lang="es-MX" dirty="0"/>
              <a:t>Es utilizado como componente de las pantallas intensificadoras de las unidades de rayos X.</a:t>
            </a: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1143000"/>
          </a:xfrm>
        </p:spPr>
        <p:txBody>
          <a:bodyPr/>
          <a:lstStyle/>
          <a:p>
            <a:pPr algn="ctr"/>
            <a:r>
              <a:rPr lang="es-E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Actinio (Ac)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3560" y="1905744"/>
            <a:ext cx="5368640" cy="4187552"/>
          </a:xfrm>
        </p:spPr>
        <p:txBody>
          <a:bodyPr/>
          <a:lstStyle/>
          <a:p>
            <a:pPr algn="just"/>
            <a:r>
              <a:rPr lang="es-MX" sz="2400" dirty="0"/>
              <a:t>Número atómico:89</a:t>
            </a:r>
          </a:p>
          <a:p>
            <a:pPr algn="just"/>
            <a:r>
              <a:rPr lang="es-MX" sz="2400" dirty="0"/>
              <a:t>Grupo:3</a:t>
            </a:r>
          </a:p>
          <a:p>
            <a:pPr algn="just"/>
            <a:r>
              <a:rPr lang="es-MX" sz="2400" dirty="0"/>
              <a:t>Periodo:7</a:t>
            </a:r>
          </a:p>
          <a:p>
            <a:pPr algn="just"/>
            <a:r>
              <a:rPr lang="es-MX" sz="2400" dirty="0"/>
              <a:t>Configuración electrónica:[Rn] 6d</a:t>
            </a:r>
            <a:r>
              <a:rPr lang="es-MX" sz="2400" baseline="30000" dirty="0"/>
              <a:t>1</a:t>
            </a:r>
            <a:r>
              <a:rPr lang="es-MX" sz="2400" dirty="0"/>
              <a:t> 7s</a:t>
            </a:r>
            <a:r>
              <a:rPr lang="es-MX" sz="2400" baseline="30000" dirty="0"/>
              <a:t>2</a:t>
            </a:r>
            <a:endParaRPr lang="es-MX" sz="2400" dirty="0"/>
          </a:p>
          <a:p>
            <a:pPr algn="just"/>
            <a:r>
              <a:rPr lang="es-MX" sz="2400" dirty="0"/>
              <a:t>Estados de oxidación:+3</a:t>
            </a:r>
          </a:p>
          <a:p>
            <a:pPr algn="just"/>
            <a:r>
              <a:rPr lang="es-MX" sz="2400" dirty="0"/>
              <a:t>Electronegatividad: 1.1</a:t>
            </a:r>
          </a:p>
          <a:p>
            <a:pPr algn="just"/>
            <a:r>
              <a:rPr lang="es-MX" sz="2400" dirty="0"/>
              <a:t>Radio atómico / pm:  188</a:t>
            </a:r>
          </a:p>
          <a:p>
            <a:pPr algn="just"/>
            <a:r>
              <a:rPr lang="es-MX" sz="2400" dirty="0"/>
              <a:t>Masa atómica relativa:  [227]</a:t>
            </a:r>
          </a:p>
          <a:p>
            <a:endParaRPr lang="es-MX" dirty="0"/>
          </a:p>
        </p:txBody>
      </p:sp>
      <p:pic>
        <p:nvPicPr>
          <p:cNvPr id="4" name="Picture 4" descr="http://www.periodictable.com/Samples/089.4/s12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2736304" cy="27363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43608" y="1124744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>
                <a:latin typeface="Algerian" pitchFamily="82" charset="0"/>
                <a:cs typeface="David" pitchFamily="2" charset="-79"/>
              </a:rPr>
              <a:t>Propiedades generales</a:t>
            </a:r>
            <a:r>
              <a:rPr lang="es-MX" sz="3200" dirty="0" smtClean="0"/>
              <a:t>: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xmlns="" val="10437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845840"/>
            <a:ext cx="7498080" cy="1143000"/>
          </a:xfrm>
        </p:spPr>
        <p:txBody>
          <a:bodyPr/>
          <a:lstStyle/>
          <a:p>
            <a:pPr algn="ctr"/>
            <a:r>
              <a:rPr lang="es-MX" b="1" dirty="0">
                <a:latin typeface="Algerian" pitchFamily="82" charset="0"/>
                <a:cs typeface="David" pitchFamily="2" charset="-79"/>
              </a:rPr>
              <a:t>Obtención: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2444824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/>
              <a:t>Se </a:t>
            </a:r>
            <a:r>
              <a:rPr lang="es-ES" sz="2400" dirty="0"/>
              <a:t>obtiene mediante la reducción del fluoruro de actinio con vapor de </a:t>
            </a:r>
            <a:r>
              <a:rPr lang="es-ES" sz="2400" dirty="0" smtClean="0"/>
              <a:t>litio, magnesio </a:t>
            </a:r>
            <a:r>
              <a:rPr lang="es-ES" sz="2400" dirty="0"/>
              <a:t>o </a:t>
            </a:r>
            <a:r>
              <a:rPr lang="es-ES" sz="2400" dirty="0" smtClean="0"/>
              <a:t>calcio </a:t>
            </a:r>
            <a:r>
              <a:rPr lang="es-ES" sz="2400" dirty="0"/>
              <a:t>a 1100–1300 </a:t>
            </a:r>
            <a:r>
              <a:rPr lang="es-ES" sz="2400" dirty="0" smtClean="0"/>
              <a:t>°C. </a:t>
            </a:r>
            <a:r>
              <a:rPr lang="es-ES" sz="2400" dirty="0"/>
              <a:t>El actinio también se obtiene de la desintegración de </a:t>
            </a:r>
            <a:r>
              <a:rPr lang="es-ES" sz="2400" baseline="30000" dirty="0"/>
              <a:t>235</a:t>
            </a:r>
            <a:r>
              <a:rPr lang="es-ES" sz="2400" dirty="0"/>
              <a:t>U, así como de la </a:t>
            </a:r>
            <a:r>
              <a:rPr lang="es-ES" sz="2400" dirty="0" err="1" smtClean="0"/>
              <a:t>uranitita</a:t>
            </a:r>
            <a:r>
              <a:rPr lang="es-ES" sz="2400" dirty="0" smtClean="0"/>
              <a:t> </a:t>
            </a:r>
            <a:r>
              <a:rPr lang="es-ES" sz="2400" dirty="0"/>
              <a:t>(U</a:t>
            </a:r>
            <a:r>
              <a:rPr lang="es-ES" sz="2400" baseline="-25000" dirty="0"/>
              <a:t>3</a:t>
            </a:r>
            <a:r>
              <a:rPr lang="es-ES" sz="2400" dirty="0"/>
              <a:t>O</a:t>
            </a:r>
            <a:r>
              <a:rPr lang="es-ES" sz="2400" baseline="-25000" dirty="0"/>
              <a:t>8</a:t>
            </a:r>
            <a:r>
              <a:rPr lang="es-ES" sz="2400" dirty="0"/>
              <a:t>), uno de los principales minerales de uranio.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xmlns="" val="28055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0384" y="2012776"/>
            <a:ext cx="7498080" cy="4800600"/>
          </a:xfrm>
        </p:spPr>
        <p:txBody>
          <a:bodyPr/>
          <a:lstStyle/>
          <a:p>
            <a:pPr algn="just"/>
            <a:r>
              <a:rPr lang="es-MX" sz="2800" dirty="0" smtClean="0">
                <a:latin typeface="Comic Sans MS" pitchFamily="66" charset="0"/>
              </a:rPr>
              <a:t>Tienen tres</a:t>
            </a:r>
            <a:r>
              <a:rPr lang="es-MX" sz="2800" dirty="0">
                <a:latin typeface="Comic Sans MS" pitchFamily="66" charset="0"/>
              </a:rPr>
              <a:t> electrones de valencia.</a:t>
            </a:r>
          </a:p>
          <a:p>
            <a:pPr algn="just"/>
            <a:r>
              <a:rPr lang="es-MX" sz="2800" dirty="0" smtClean="0">
                <a:latin typeface="Comic Sans MS" pitchFamily="66" charset="0"/>
              </a:rPr>
              <a:t>Menos </a:t>
            </a:r>
            <a:r>
              <a:rPr lang="es-MX" sz="2800" dirty="0">
                <a:latin typeface="Comic Sans MS" pitchFamily="66" charset="0"/>
              </a:rPr>
              <a:t>nobles que </a:t>
            </a:r>
            <a:r>
              <a:rPr lang="es-MX" sz="2800" dirty="0" smtClean="0">
                <a:latin typeface="Comic Sans MS" pitchFamily="66" charset="0"/>
              </a:rPr>
              <a:t>el </a:t>
            </a:r>
            <a:r>
              <a:rPr lang="es-MX" sz="2800" dirty="0">
                <a:latin typeface="Comic Sans MS" pitchFamily="66" charset="0"/>
              </a:rPr>
              <a:t>grupo 13, esto disminuye al aumentar el número atómico.</a:t>
            </a:r>
          </a:p>
          <a:p>
            <a:pPr algn="just"/>
            <a:r>
              <a:rPr lang="es-MX" sz="2800" dirty="0">
                <a:latin typeface="Comic Sans MS" pitchFamily="66" charset="0"/>
              </a:rPr>
              <a:t>Estado de oxidación 3+.</a:t>
            </a:r>
          </a:p>
          <a:p>
            <a:pPr algn="just"/>
            <a:r>
              <a:rPr lang="es-MX" sz="2800" dirty="0">
                <a:latin typeface="Comic Sans MS" pitchFamily="66" charset="0"/>
              </a:rPr>
              <a:t>Sus óxidos reaccionan con el agua formando </a:t>
            </a:r>
            <a:r>
              <a:rPr lang="es-MX" sz="2800" dirty="0" smtClean="0">
                <a:latin typeface="Comic Sans MS" pitchFamily="66" charset="0"/>
              </a:rPr>
              <a:t>hidróxidos</a:t>
            </a:r>
          </a:p>
          <a:p>
            <a:pPr algn="just"/>
            <a:r>
              <a:rPr lang="es-MX" sz="2800" dirty="0" smtClean="0">
                <a:latin typeface="Comic Sans MS" pitchFamily="66" charset="0"/>
              </a:rPr>
              <a:t>Su </a:t>
            </a:r>
            <a:r>
              <a:rPr lang="es-MX" sz="2800" dirty="0">
                <a:latin typeface="Comic Sans MS" pitchFamily="66" charset="0"/>
              </a:rPr>
              <a:t>fortaleza aumenta con el número atómico.</a:t>
            </a:r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122903" y="332656"/>
            <a:ext cx="7986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Grupo 3 (Familia IIIB)</a:t>
            </a:r>
            <a:endParaRPr lang="es-MX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6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dirty="0">
                <a:latin typeface="Algerian" pitchFamily="82" charset="0"/>
                <a:cs typeface="David" pitchFamily="2" charset="-79"/>
              </a:rPr>
              <a:t>Reacciones características:</a:t>
            </a:r>
            <a:endParaRPr lang="es-MX" sz="3600" dirty="0"/>
          </a:p>
        </p:txBody>
      </p:sp>
      <p:sp>
        <p:nvSpPr>
          <p:cNvPr id="5" name="4 Marcador de contenido"/>
          <p:cNvSpPr txBox="1">
            <a:spLocks noGrp="1"/>
          </p:cNvSpPr>
          <p:nvPr>
            <p:ph idx="1"/>
          </p:nvPr>
        </p:nvSpPr>
        <p:spPr>
          <a:xfrm>
            <a:off x="4356100" y="1844675"/>
            <a:ext cx="90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s-MX" dirty="0" smtClean="0">
                <a:sym typeface="Wingdings" pitchFamily="2" charset="2"/>
              </a:rPr>
              <a:t> 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427984" y="206084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3F</a:t>
            </a:r>
            <a:r>
              <a:rPr lang="es-MX" sz="3600" baseline="-25000" dirty="0" smtClean="0"/>
              <a:t>2</a:t>
            </a:r>
            <a:r>
              <a:rPr lang="es-MX" sz="3600" dirty="0" smtClean="0"/>
              <a:t> </a:t>
            </a:r>
            <a:r>
              <a:rPr lang="es-MX" sz="3600" dirty="0" smtClean="0">
                <a:sym typeface="Wingdings" pitchFamily="2" charset="2"/>
              </a:rPr>
              <a:t> 2AcF</a:t>
            </a:r>
            <a:r>
              <a:rPr lang="es-MX" sz="3600" dirty="0" smtClean="0">
                <a:cs typeface="Calibri"/>
                <a:sym typeface="Wingdings" pitchFamily="2" charset="2"/>
              </a:rPr>
              <a:t>₃</a:t>
            </a:r>
          </a:p>
          <a:p>
            <a:r>
              <a:rPr lang="es-MX" dirty="0" smtClean="0">
                <a:sym typeface="Wingdings" pitchFamily="2" charset="2"/>
              </a:rPr>
              <a:t>  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4427984" y="3429000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3Cl</a:t>
            </a:r>
            <a:r>
              <a:rPr lang="es-MX" sz="3200" baseline="-25000" dirty="0" smtClean="0"/>
              <a:t>2</a:t>
            </a:r>
            <a:r>
              <a:rPr lang="es-MX" sz="3200" dirty="0" smtClean="0"/>
              <a:t> </a:t>
            </a:r>
            <a:r>
              <a:rPr lang="es-MX" sz="3200" dirty="0" smtClean="0">
                <a:sym typeface="Wingdings" pitchFamily="2" charset="2"/>
              </a:rPr>
              <a:t> 2AcCl</a:t>
            </a:r>
            <a:r>
              <a:rPr lang="es-MX" sz="3200" dirty="0" smtClean="0">
                <a:cs typeface="Calibri"/>
                <a:sym typeface="Wingdings" pitchFamily="2" charset="2"/>
              </a:rPr>
              <a:t>₃</a:t>
            </a:r>
          </a:p>
          <a:p>
            <a:endParaRPr lang="es-MX" sz="3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499992" y="4725144"/>
            <a:ext cx="3457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3Br</a:t>
            </a:r>
            <a:r>
              <a:rPr lang="es-MX" sz="3200" baseline="-25000" dirty="0" smtClean="0"/>
              <a:t>2</a:t>
            </a:r>
            <a:r>
              <a:rPr lang="es-MX" sz="3200" dirty="0" smtClean="0"/>
              <a:t> </a:t>
            </a:r>
            <a:r>
              <a:rPr lang="es-MX" sz="3200" dirty="0" smtClean="0">
                <a:sym typeface="Wingdings" pitchFamily="2" charset="2"/>
              </a:rPr>
              <a:t> 2AcBr</a:t>
            </a:r>
            <a:r>
              <a:rPr lang="es-MX" sz="3200" dirty="0" smtClean="0">
                <a:cs typeface="Calibri"/>
                <a:sym typeface="Wingdings" pitchFamily="2" charset="2"/>
              </a:rPr>
              <a:t>₃</a:t>
            </a:r>
          </a:p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2339752" y="3420289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2Ac +</a:t>
            </a:r>
            <a:endParaRPr lang="es-MX" sz="3200" dirty="0"/>
          </a:p>
        </p:txBody>
      </p:sp>
      <p:sp>
        <p:nvSpPr>
          <p:cNvPr id="10" name="9 Abrir llave"/>
          <p:cNvSpPr/>
          <p:nvPr/>
        </p:nvSpPr>
        <p:spPr>
          <a:xfrm>
            <a:off x="3707904" y="1844824"/>
            <a:ext cx="576064" cy="37444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710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latin typeface="Algerian" pitchFamily="82" charset="0"/>
                <a:cs typeface="David" pitchFamily="2" charset="-79"/>
              </a:rPr>
              <a:t>aplicaciones: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508720"/>
            <a:ext cx="7498080" cy="4800600"/>
          </a:xfrm>
        </p:spPr>
        <p:txBody>
          <a:bodyPr/>
          <a:lstStyle/>
          <a:p>
            <a:pPr algn="just"/>
            <a:r>
              <a:rPr lang="es-ES" sz="2800" dirty="0"/>
              <a:t>El </a:t>
            </a:r>
            <a:r>
              <a:rPr lang="es-ES" sz="2800" baseline="30000" dirty="0"/>
              <a:t>225</a:t>
            </a:r>
            <a:r>
              <a:rPr lang="es-ES" sz="2800" dirty="0"/>
              <a:t>Ac se emplea en </a:t>
            </a:r>
            <a:r>
              <a:rPr lang="es-ES" sz="2800" dirty="0" smtClean="0"/>
              <a:t>medicina </a:t>
            </a:r>
            <a:r>
              <a:rPr lang="es-ES" sz="2800" dirty="0"/>
              <a:t>en la producción de </a:t>
            </a:r>
            <a:r>
              <a:rPr lang="es-ES" sz="2800" dirty="0" smtClean="0"/>
              <a:t>Bi-213 </a:t>
            </a:r>
            <a:r>
              <a:rPr lang="es-ES" sz="2800" dirty="0"/>
              <a:t>utilizado en </a:t>
            </a:r>
            <a:r>
              <a:rPr lang="es-ES" sz="2800" dirty="0" smtClean="0"/>
              <a:t>radioterapia.</a:t>
            </a:r>
            <a:endParaRPr lang="es-ES" sz="2800" baseline="30000" dirty="0"/>
          </a:p>
          <a:p>
            <a:pPr algn="just"/>
            <a:r>
              <a:rPr lang="es-ES" sz="2800" dirty="0"/>
              <a:t>El uso del actinio es casi exclusivo para investigaciones científicas. </a:t>
            </a:r>
            <a:endParaRPr lang="es-MX" sz="2800" dirty="0"/>
          </a:p>
          <a:p>
            <a:endParaRPr lang="es-MX" dirty="0"/>
          </a:p>
        </p:txBody>
      </p:sp>
      <p:pic>
        <p:nvPicPr>
          <p:cNvPr id="4" name="Picture 2" descr="http://t0.gstatic.com/images?q=tbn:ANd9GcQXnAYCtsWkFIL_61gI5j3duGZw_gw2qEYfRAXQ_pzs02wuMpxov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18645"/>
            <a:ext cx="2232248" cy="2762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80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940768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>
                <a:latin typeface="Comic Sans MS" pitchFamily="66" charset="0"/>
              </a:rPr>
              <a:t>Tienen cuatro </a:t>
            </a:r>
            <a:r>
              <a:rPr lang="es-MX" sz="2400" dirty="0">
                <a:latin typeface="Comic Sans MS" pitchFamily="66" charset="0"/>
              </a:rPr>
              <a:t>electrones de valencia.</a:t>
            </a:r>
          </a:p>
          <a:p>
            <a:pPr algn="just"/>
            <a:r>
              <a:rPr lang="es-MX" sz="2400" dirty="0">
                <a:latin typeface="Comic Sans MS" pitchFamily="66" charset="0"/>
              </a:rPr>
              <a:t>Presentan número de oxidación 4+, 3+ y/o 2+.</a:t>
            </a:r>
          </a:p>
          <a:p>
            <a:pPr algn="just"/>
            <a:r>
              <a:rPr lang="es-MX" sz="2400" dirty="0">
                <a:latin typeface="Comic Sans MS" pitchFamily="66" charset="0"/>
              </a:rPr>
              <a:t>La estabilidad </a:t>
            </a:r>
            <a:r>
              <a:rPr lang="es-MX" sz="2400" dirty="0" smtClean="0">
                <a:latin typeface="Comic Sans MS" pitchFamily="66" charset="0"/>
              </a:rPr>
              <a:t>disminuye al </a:t>
            </a:r>
            <a:r>
              <a:rPr lang="es-MX" sz="2400" dirty="0">
                <a:latin typeface="Comic Sans MS" pitchFamily="66" charset="0"/>
              </a:rPr>
              <a:t>bajar en el grupo.</a:t>
            </a:r>
          </a:p>
          <a:p>
            <a:pPr algn="just"/>
            <a:r>
              <a:rPr lang="es-MX" sz="2400" dirty="0">
                <a:latin typeface="Comic Sans MS" pitchFamily="66" charset="0"/>
              </a:rPr>
              <a:t>Tienen alto punto de fusión y ebullición.</a:t>
            </a:r>
          </a:p>
          <a:p>
            <a:pPr algn="just"/>
            <a:r>
              <a:rPr lang="es-MX" sz="2400" dirty="0">
                <a:latin typeface="Comic Sans MS" pitchFamily="66" charset="0"/>
              </a:rPr>
              <a:t>Sólo reaccionan </a:t>
            </a:r>
            <a:r>
              <a:rPr lang="es-MX" sz="2400" dirty="0" smtClean="0">
                <a:latin typeface="Comic Sans MS" pitchFamily="66" charset="0"/>
              </a:rPr>
              <a:t>con no </a:t>
            </a:r>
            <a:r>
              <a:rPr lang="es-MX" sz="2400" dirty="0">
                <a:latin typeface="Comic Sans MS" pitchFamily="66" charset="0"/>
              </a:rPr>
              <a:t>metales a altas temperaturas. </a:t>
            </a:r>
          </a:p>
          <a:p>
            <a:pPr algn="just"/>
            <a:r>
              <a:rPr lang="es-MX" sz="2400" dirty="0">
                <a:latin typeface="Comic Sans MS" pitchFamily="66" charset="0"/>
              </a:rPr>
              <a:t>El carácter básico de los dióxidos crece según aumenta el número atómico.</a:t>
            </a:r>
          </a:p>
          <a:p>
            <a:pPr algn="just"/>
            <a:r>
              <a:rPr lang="es-MX" sz="2400" dirty="0" smtClean="0">
                <a:latin typeface="Comic Sans MS" pitchFamily="66" charset="0"/>
              </a:rPr>
              <a:t>Buenos </a:t>
            </a:r>
            <a:r>
              <a:rPr lang="es-MX" sz="2400" dirty="0">
                <a:latin typeface="Comic Sans MS" pitchFamily="66" charset="0"/>
              </a:rPr>
              <a:t>conductores de electricidad y calor.</a:t>
            </a:r>
          </a:p>
          <a:p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92396" y="384473"/>
            <a:ext cx="778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Grupo 4 (Familia IVB)</a:t>
            </a:r>
            <a:endParaRPr lang="es-MX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3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Titanio (Ti)</a:t>
            </a:r>
            <a:endParaRPr lang="es-MX" sz="5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2204692"/>
              </p:ext>
            </p:extLst>
          </p:nvPr>
        </p:nvGraphicFramePr>
        <p:xfrm>
          <a:off x="1219076" y="1938992"/>
          <a:ext cx="4433044" cy="46583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84772"/>
                <a:gridCol w="24482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+mn-lt"/>
                        </a:rPr>
                        <a:t>Número Atómico</a:t>
                      </a:r>
                      <a:endParaRPr lang="es-MX" sz="16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+mn-lt"/>
                        </a:rPr>
                        <a:t>Masa Atómica</a:t>
                      </a:r>
                      <a:endParaRPr lang="es-MX" sz="16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47,867 u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+mn-lt"/>
                        </a:rPr>
                        <a:t>Punto de</a:t>
                      </a:r>
                      <a:r>
                        <a:rPr lang="es-MX" sz="1600" baseline="0" dirty="0" smtClean="0">
                          <a:latin typeface="+mn-lt"/>
                        </a:rPr>
                        <a:t> Fusión</a:t>
                      </a:r>
                      <a:endParaRPr lang="es-MX" sz="16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1668 °</a:t>
                      </a: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+mn-lt"/>
                        </a:rPr>
                        <a:t>P. Ebullición</a:t>
                      </a:r>
                      <a:endParaRPr lang="es-MX" sz="16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3260 °C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+mn-lt"/>
                        </a:rPr>
                        <a:t>C. </a:t>
                      </a:r>
                      <a:r>
                        <a:rPr lang="es-MX" sz="1600" baseline="0" dirty="0" smtClean="0">
                          <a:latin typeface="+mn-lt"/>
                        </a:rPr>
                        <a:t> Electrónica</a:t>
                      </a:r>
                      <a:endParaRPr lang="es-MX" sz="16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[Ar]3d</a:t>
                      </a:r>
                      <a:r>
                        <a:rPr kumimoji="0" lang="es-MX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4s</a:t>
                      </a:r>
                      <a:r>
                        <a:rPr kumimoji="0" lang="es-MX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+mn-lt"/>
                        </a:rPr>
                        <a:t>Estados de </a:t>
                      </a:r>
                      <a:r>
                        <a:rPr lang="es-MX" sz="1600" dirty="0" err="1" smtClean="0">
                          <a:latin typeface="+mn-lt"/>
                        </a:rPr>
                        <a:t>Ox</a:t>
                      </a:r>
                      <a:r>
                        <a:rPr lang="es-MX" sz="1600" dirty="0" smtClean="0">
                          <a:latin typeface="+mn-lt"/>
                        </a:rPr>
                        <a:t>.</a:t>
                      </a:r>
                      <a:endParaRPr lang="es-MX" sz="16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-1,0,1,2,3,4 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+mn-lt"/>
                        </a:rPr>
                        <a:t>Isótopos</a:t>
                      </a:r>
                      <a:endParaRPr lang="es-MX" sz="16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46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Ti, 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47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Ti, 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48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Ti, 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49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Ti y 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50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Ti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+mn-lt"/>
                        </a:rPr>
                        <a:t>Estructura</a:t>
                      </a:r>
                      <a:r>
                        <a:rPr lang="es-MX" sz="1600" baseline="0" dirty="0" smtClean="0">
                          <a:latin typeface="+mn-lt"/>
                        </a:rPr>
                        <a:t> </a:t>
                      </a:r>
                      <a:r>
                        <a:rPr lang="es-MX" sz="1600" baseline="0" dirty="0" err="1" smtClean="0">
                          <a:latin typeface="+mn-lt"/>
                        </a:rPr>
                        <a:t>Crist</a:t>
                      </a:r>
                      <a:r>
                        <a:rPr lang="es-MX" sz="1600" baseline="0" dirty="0" smtClean="0">
                          <a:latin typeface="+mn-lt"/>
                        </a:rPr>
                        <a:t>.</a:t>
                      </a:r>
                      <a:endParaRPr lang="es-MX" sz="16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Hexagonal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+mn-lt"/>
                        </a:rPr>
                        <a:t>Densidad</a:t>
                      </a:r>
                      <a:endParaRPr lang="es-MX" sz="16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4,51 g/ml 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+mn-lt"/>
                        </a:rPr>
                        <a:t>Etimología</a:t>
                      </a:r>
                      <a:endParaRPr lang="es-MX" sz="16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“Titanes”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+mn-lt"/>
                        </a:rPr>
                        <a:t>Mena(s)</a:t>
                      </a:r>
                      <a:endParaRPr lang="es-MX" sz="16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Ilmenita (FeTiO</a:t>
                      </a:r>
                      <a:r>
                        <a:rPr kumimoji="0" lang="es-E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) y rutilo (TiO</a:t>
                      </a:r>
                      <a:r>
                        <a:rPr kumimoji="0" lang="es-E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+mn-lt"/>
                        </a:rPr>
                        <a:t>Descubridor</a:t>
                      </a:r>
                      <a:endParaRPr lang="es-MX" sz="16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William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Gregor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en 1791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5" name="6 Marcador de contenido" descr="T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40152" y="2636912"/>
            <a:ext cx="2814464" cy="281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1115616" y="1268760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>
                <a:latin typeface="Algerian" pitchFamily="82" charset="0"/>
                <a:cs typeface="David" pitchFamily="2" charset="-79"/>
              </a:rPr>
              <a:t>Propiedades generales</a:t>
            </a:r>
            <a:r>
              <a:rPr lang="es-MX" sz="3200" dirty="0" smtClean="0"/>
              <a:t>: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xmlns="" val="15360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latin typeface="Algerian" pitchFamily="82" charset="0"/>
                <a:cs typeface="David" pitchFamily="2" charset="-79"/>
              </a:rPr>
              <a:t>Obtención: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484784"/>
            <a:ext cx="7498080" cy="48006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2400" i="1" u="sng" dirty="0"/>
              <a:t>Método de </a:t>
            </a:r>
            <a:r>
              <a:rPr lang="es-ES" sz="2400" i="1" u="sng" dirty="0" err="1"/>
              <a:t>Kroll</a:t>
            </a:r>
            <a:endParaRPr lang="es-ES" sz="2400" i="1" u="sng" dirty="0"/>
          </a:p>
          <a:p>
            <a:pPr algn="just">
              <a:lnSpc>
                <a:spcPct val="90000"/>
              </a:lnSpc>
              <a:buNone/>
            </a:pPr>
            <a:r>
              <a:rPr lang="es-ES" sz="2400" dirty="0"/>
              <a:t>    Consiste en la reducción de tetracloruro de titanio con magnesio, en una atmósfera de argón que impide su oxidación. El proceso es el siguiente:</a:t>
            </a:r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es-ES" sz="2400" dirty="0"/>
              <a:t>-Obtención de tetracloruro de titanio por cloración a 800 °C, en presencia de carbono, según la reacción: 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es-ES" sz="2400" dirty="0"/>
              <a:t>2 FeTiO</a:t>
            </a:r>
            <a:r>
              <a:rPr lang="es-ES" sz="2400" baseline="-25000" dirty="0"/>
              <a:t>3</a:t>
            </a:r>
            <a:r>
              <a:rPr lang="es-ES" sz="2400" dirty="0"/>
              <a:t> + 7 Cl</a:t>
            </a:r>
            <a:r>
              <a:rPr lang="es-ES" sz="2400" baseline="-25000" dirty="0"/>
              <a:t>2</a:t>
            </a:r>
            <a:r>
              <a:rPr lang="es-ES" sz="2400" dirty="0"/>
              <a:t> + 6 C → 2 TiCl</a:t>
            </a:r>
            <a:r>
              <a:rPr lang="es-ES" sz="2400" baseline="-25000" dirty="0"/>
              <a:t>4</a:t>
            </a:r>
            <a:r>
              <a:rPr lang="es-ES" sz="2400" dirty="0"/>
              <a:t> + 2 FeCl</a:t>
            </a:r>
            <a:r>
              <a:rPr lang="es-ES" sz="2400" baseline="-25000" dirty="0"/>
              <a:t>3</a:t>
            </a:r>
            <a:r>
              <a:rPr lang="es-ES" sz="2400" dirty="0"/>
              <a:t> + 6 CO </a:t>
            </a:r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es-ES" sz="2400" dirty="0"/>
              <a:t>-Se reduce el TiCl</a:t>
            </a:r>
            <a:r>
              <a:rPr lang="es-ES" sz="2400" baseline="-25000" dirty="0"/>
              <a:t>4</a:t>
            </a:r>
            <a:r>
              <a:rPr lang="es-ES" sz="2400" dirty="0"/>
              <a:t> con magnesio o sodio molido en atmósfera inerte según: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s-ES" sz="2400" dirty="0"/>
              <a:t>TiCl</a:t>
            </a:r>
            <a:r>
              <a:rPr lang="es-ES" sz="2400" baseline="-25000" dirty="0"/>
              <a:t>4</a:t>
            </a:r>
            <a:r>
              <a:rPr lang="es-ES" sz="2400" dirty="0"/>
              <a:t> + 4 </a:t>
            </a:r>
            <a:r>
              <a:rPr lang="es-ES" sz="2400" dirty="0" err="1"/>
              <a:t>Na</a:t>
            </a:r>
            <a:r>
              <a:rPr lang="es-ES" sz="2400" dirty="0"/>
              <a:t> → 4NaCl + Ti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s-ES" sz="2400" dirty="0"/>
              <a:t>TiCl</a:t>
            </a:r>
            <a:r>
              <a:rPr lang="es-ES" sz="2400" baseline="-25000" dirty="0"/>
              <a:t>4</a:t>
            </a:r>
            <a:r>
              <a:rPr lang="es-ES" sz="2400" dirty="0"/>
              <a:t> + 2 Mg → Ti + 2 MgCl</a:t>
            </a:r>
            <a:r>
              <a:rPr lang="es-ES" sz="2400" baseline="-25000" dirty="0"/>
              <a:t>2</a:t>
            </a:r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6835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196752"/>
            <a:ext cx="7498080" cy="4800600"/>
          </a:xfrm>
        </p:spPr>
        <p:txBody>
          <a:bodyPr/>
          <a:lstStyle/>
          <a:p>
            <a:pPr algn="just"/>
            <a:r>
              <a:rPr lang="es-MX" sz="2400" dirty="0"/>
              <a:t>Está presente en </a:t>
            </a:r>
            <a:r>
              <a:rPr lang="es-MX" sz="2400" dirty="0" err="1"/>
              <a:t>titanatos</a:t>
            </a:r>
            <a:r>
              <a:rPr lang="es-MX" sz="2400" dirty="0"/>
              <a:t> (</a:t>
            </a:r>
            <a:r>
              <a:rPr lang="es-MX" sz="2400" dirty="0" err="1"/>
              <a:t>perowskita</a:t>
            </a:r>
            <a:r>
              <a:rPr lang="es-MX" sz="2400" dirty="0"/>
              <a:t>), silicatos (</a:t>
            </a:r>
            <a:r>
              <a:rPr lang="es-MX" sz="2400" dirty="0" err="1"/>
              <a:t>benitoíta</a:t>
            </a:r>
            <a:r>
              <a:rPr lang="es-MX" sz="2400" dirty="0"/>
              <a:t> [</a:t>
            </a:r>
            <a:r>
              <a:rPr lang="es-MX" sz="2400" dirty="0" err="1"/>
              <a:t>BaTi</a:t>
            </a:r>
            <a:r>
              <a:rPr lang="es-MX" sz="2400" dirty="0"/>
              <a:t>(Si</a:t>
            </a:r>
            <a:r>
              <a:rPr lang="es-MX" sz="2400" baseline="-25000" dirty="0"/>
              <a:t>3</a:t>
            </a:r>
            <a:r>
              <a:rPr lang="es-MX" sz="2400" dirty="0"/>
              <a:t>O</a:t>
            </a:r>
            <a:r>
              <a:rPr lang="es-MX" sz="2400" baseline="-25000" dirty="0"/>
              <a:t>9</a:t>
            </a:r>
            <a:r>
              <a:rPr lang="es-MX" sz="2400" dirty="0"/>
              <a:t>), </a:t>
            </a:r>
            <a:r>
              <a:rPr lang="es-MX" sz="2400" dirty="0" err="1"/>
              <a:t>thortveitita</a:t>
            </a:r>
            <a:r>
              <a:rPr lang="es-MX" sz="2400" dirty="0"/>
              <a:t> (Sc</a:t>
            </a:r>
            <a:r>
              <a:rPr lang="es-MX" sz="2400" baseline="-25000" dirty="0"/>
              <a:t>2</a:t>
            </a:r>
            <a:r>
              <a:rPr lang="es-MX" sz="2400" dirty="0"/>
              <a:t>Y</a:t>
            </a:r>
            <a:r>
              <a:rPr lang="es-MX" sz="2400" baseline="-25000" dirty="0"/>
              <a:t>2</a:t>
            </a:r>
            <a:r>
              <a:rPr lang="es-MX" sz="2400" dirty="0"/>
              <a:t>Si</a:t>
            </a:r>
            <a:r>
              <a:rPr lang="es-MX" sz="2400" baseline="-25000" dirty="0"/>
              <a:t>2</a:t>
            </a:r>
            <a:r>
              <a:rPr lang="es-MX" sz="2400" dirty="0"/>
              <a:t>O</a:t>
            </a:r>
            <a:r>
              <a:rPr lang="es-MX" sz="2400" baseline="-25000" dirty="0"/>
              <a:t>7</a:t>
            </a:r>
            <a:r>
              <a:rPr lang="es-MX" sz="2400" dirty="0"/>
              <a:t>)], </a:t>
            </a:r>
            <a:r>
              <a:rPr lang="es-MX" sz="2400" dirty="0" err="1"/>
              <a:t>neptunita</a:t>
            </a:r>
            <a:r>
              <a:rPr lang="es-MX" sz="2400" dirty="0"/>
              <a:t> [(</a:t>
            </a:r>
            <a:r>
              <a:rPr lang="es-MX" sz="2400" dirty="0" err="1"/>
              <a:t>Na,K</a:t>
            </a:r>
            <a:r>
              <a:rPr lang="es-MX" sz="2400" dirty="0"/>
              <a:t>)</a:t>
            </a:r>
            <a:r>
              <a:rPr lang="es-MX" sz="2400" baseline="-25000" dirty="0"/>
              <a:t>2</a:t>
            </a:r>
            <a:r>
              <a:rPr lang="es-MX" sz="2400" dirty="0"/>
              <a:t>Ti(</a:t>
            </a:r>
            <a:r>
              <a:rPr lang="es-MX" sz="2400" dirty="0" err="1"/>
              <a:t>Fe,Mn</a:t>
            </a:r>
            <a:r>
              <a:rPr lang="es-MX" sz="2400" dirty="0"/>
              <a:t>)(Si</a:t>
            </a:r>
            <a:r>
              <a:rPr lang="es-MX" sz="2400" baseline="-25000" dirty="0"/>
              <a:t>4</a:t>
            </a:r>
            <a:r>
              <a:rPr lang="es-MX" sz="2400" dirty="0"/>
              <a:t>O</a:t>
            </a:r>
            <a:r>
              <a:rPr lang="es-MX" sz="2400" baseline="-25000" dirty="0"/>
              <a:t>12</a:t>
            </a:r>
            <a:r>
              <a:rPr lang="es-MX" sz="2400" dirty="0"/>
              <a:t>)], </a:t>
            </a:r>
            <a:r>
              <a:rPr lang="es-MX" sz="2400" dirty="0" err="1"/>
              <a:t>euxenita</a:t>
            </a:r>
            <a:r>
              <a:rPr lang="es-MX" sz="2400" dirty="0"/>
              <a:t> o </a:t>
            </a:r>
            <a:r>
              <a:rPr lang="es-MX" sz="2400" dirty="0" err="1"/>
              <a:t>policrasa</a:t>
            </a:r>
            <a:r>
              <a:rPr lang="es-MX" sz="2400" dirty="0"/>
              <a:t> ((</a:t>
            </a:r>
            <a:r>
              <a:rPr lang="es-MX" sz="2400" dirty="0" err="1"/>
              <a:t>Y,Ce,Er,U,Th,Ca</a:t>
            </a:r>
            <a:r>
              <a:rPr lang="es-MX" sz="2400" dirty="0"/>
              <a:t>)(</a:t>
            </a:r>
            <a:r>
              <a:rPr lang="es-MX" sz="2400" dirty="0" err="1"/>
              <a:t>Nb,Ta,Ti,Fe</a:t>
            </a:r>
            <a:r>
              <a:rPr lang="es-MX" sz="2400" dirty="0"/>
              <a:t>)</a:t>
            </a:r>
            <a:r>
              <a:rPr lang="es-MX" sz="2400" baseline="-25000" dirty="0"/>
              <a:t>2</a:t>
            </a:r>
            <a:r>
              <a:rPr lang="es-MX" sz="2400" dirty="0"/>
              <a:t>O</a:t>
            </a:r>
            <a:r>
              <a:rPr lang="es-MX" sz="2400" baseline="-25000" dirty="0"/>
              <a:t>6</a:t>
            </a:r>
            <a:r>
              <a:rPr lang="es-MX" sz="2400" dirty="0"/>
              <a:t>]) y en muchos minerales de hierro (ilmenita).</a:t>
            </a:r>
          </a:p>
          <a:p>
            <a:endParaRPr lang="es-MX" dirty="0"/>
          </a:p>
        </p:txBody>
      </p:sp>
      <p:pic>
        <p:nvPicPr>
          <p:cNvPr id="4" name="Picture 4" descr="http://img2.etsystatic.com/000/0/6251634/il_fullxfull.226465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429000"/>
            <a:ext cx="2952328" cy="22162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6" descr="http://www.fotominer.com/FOTOMINER/RECOPILATORI2/FOTOS/ILMENITA/KRAGERO/ILMENIT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73016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66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dirty="0">
                <a:latin typeface="Algerian" pitchFamily="82" charset="0"/>
                <a:cs typeface="David" pitchFamily="2" charset="-79"/>
              </a:rPr>
              <a:t>Reacciones características: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22392" y="1508720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 2" pitchFamily="18" charset="2"/>
              <a:buNone/>
            </a:pPr>
            <a:r>
              <a:rPr lang="es-MX" sz="3000" dirty="0"/>
              <a:t>Se combina directamente con la mayoría de los no metales, a temperaturas elevadas, por ejemplo:</a:t>
            </a:r>
          </a:p>
          <a:p>
            <a:pPr algn="just"/>
            <a:r>
              <a:rPr lang="es-MX" sz="3000" dirty="0"/>
              <a:t>Formación de </a:t>
            </a:r>
            <a:r>
              <a:rPr lang="es-MX" sz="3000" dirty="0" smtClean="0"/>
              <a:t>óxido </a:t>
            </a:r>
            <a:r>
              <a:rPr lang="es-MX" sz="3000" dirty="0"/>
              <a:t>de </a:t>
            </a:r>
            <a:r>
              <a:rPr lang="es-MX" sz="3000" dirty="0" smtClean="0"/>
              <a:t>titanio </a:t>
            </a:r>
            <a:r>
              <a:rPr lang="es-MX" sz="3000" dirty="0"/>
              <a:t>(IV)</a:t>
            </a:r>
          </a:p>
          <a:p>
            <a:pPr algn="ctr">
              <a:buFont typeface="Wingdings 2" pitchFamily="18" charset="2"/>
              <a:buNone/>
            </a:pPr>
            <a:r>
              <a:rPr lang="es-MX" sz="3000" dirty="0"/>
              <a:t>Ti + O</a:t>
            </a:r>
            <a:r>
              <a:rPr lang="es-MX" sz="3000" baseline="-25000" dirty="0"/>
              <a:t>2</a:t>
            </a:r>
            <a:r>
              <a:rPr lang="es-MX" sz="3000" dirty="0"/>
              <a:t> </a:t>
            </a:r>
            <a:r>
              <a:rPr lang="es-MX" sz="3000" dirty="0">
                <a:sym typeface="Wingdings" pitchFamily="2" charset="2"/>
              </a:rPr>
              <a:t> TiO</a:t>
            </a:r>
            <a:r>
              <a:rPr lang="es-MX" sz="3000" baseline="-25000" dirty="0">
                <a:sym typeface="Wingdings" pitchFamily="2" charset="2"/>
              </a:rPr>
              <a:t>2</a:t>
            </a:r>
            <a:endParaRPr lang="es-MX" sz="3000" baseline="-25000" dirty="0"/>
          </a:p>
          <a:p>
            <a:pPr algn="just"/>
            <a:r>
              <a:rPr lang="es-MX" sz="3000" dirty="0"/>
              <a:t>Formación de </a:t>
            </a:r>
            <a:r>
              <a:rPr lang="es-MX" sz="3000" dirty="0" smtClean="0"/>
              <a:t>nitruro </a:t>
            </a:r>
            <a:r>
              <a:rPr lang="es-MX" sz="3000" dirty="0"/>
              <a:t>de </a:t>
            </a:r>
            <a:r>
              <a:rPr lang="es-MX" sz="3000" dirty="0" smtClean="0"/>
              <a:t>titanio </a:t>
            </a:r>
            <a:r>
              <a:rPr lang="es-MX" sz="3000" dirty="0"/>
              <a:t>(III)</a:t>
            </a:r>
          </a:p>
          <a:p>
            <a:pPr algn="ctr">
              <a:buFont typeface="Wingdings 2" pitchFamily="18" charset="2"/>
              <a:buNone/>
            </a:pPr>
            <a:r>
              <a:rPr lang="es-MX" sz="3000" dirty="0"/>
              <a:t>2Ti + N</a:t>
            </a:r>
            <a:r>
              <a:rPr lang="es-MX" sz="3000" baseline="-25000" dirty="0">
                <a:sym typeface="Wingdings" pitchFamily="2" charset="2"/>
              </a:rPr>
              <a:t>2</a:t>
            </a:r>
            <a:r>
              <a:rPr lang="es-MX" sz="3000" dirty="0"/>
              <a:t> </a:t>
            </a:r>
            <a:r>
              <a:rPr lang="es-MX" sz="3000" dirty="0">
                <a:sym typeface="Wingdings" pitchFamily="2" charset="2"/>
              </a:rPr>
              <a:t> 2TiN</a:t>
            </a:r>
            <a:endParaRPr lang="es-MX" sz="3000" baseline="-25000" dirty="0"/>
          </a:p>
          <a:p>
            <a:pPr algn="just"/>
            <a:r>
              <a:rPr lang="es-MX" sz="3000" dirty="0"/>
              <a:t>Formación de sales con halógenos:</a:t>
            </a:r>
          </a:p>
          <a:p>
            <a:pPr algn="ctr">
              <a:buFont typeface="Wingdings 2" pitchFamily="18" charset="2"/>
              <a:buNone/>
            </a:pPr>
            <a:r>
              <a:rPr lang="es-MX" sz="3000" dirty="0"/>
              <a:t>Ti + 2X</a:t>
            </a:r>
            <a:r>
              <a:rPr lang="es-MX" sz="3000" baseline="-25000" dirty="0"/>
              <a:t>2</a:t>
            </a:r>
            <a:r>
              <a:rPr lang="es-MX" sz="3000" dirty="0"/>
              <a:t> </a:t>
            </a:r>
            <a:r>
              <a:rPr lang="es-MX" sz="3000" dirty="0">
                <a:sym typeface="Wingdings" pitchFamily="2" charset="2"/>
              </a:rPr>
              <a:t> TiX</a:t>
            </a:r>
            <a:r>
              <a:rPr lang="es-MX" sz="3000" baseline="-25000" dirty="0">
                <a:sym typeface="Wingdings" pitchFamily="2" charset="2"/>
              </a:rPr>
              <a:t>4</a:t>
            </a:r>
            <a:endParaRPr lang="es-MX" sz="3000" baseline="-25000" dirty="0"/>
          </a:p>
          <a:p>
            <a:pPr algn="just"/>
            <a:r>
              <a:rPr lang="es-MX" sz="3000" dirty="0"/>
              <a:t> Formación sales binarias con C, B, Si, 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235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latin typeface="Algerian" pitchFamily="82" charset="0"/>
                <a:cs typeface="David" pitchFamily="2" charset="-79"/>
              </a:rPr>
              <a:t>aplicaciones: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124744"/>
            <a:ext cx="4968552" cy="5544616"/>
          </a:xfrm>
        </p:spPr>
        <p:txBody>
          <a:bodyPr>
            <a:normAutofit fontScale="92500" lnSpcReduction="20000"/>
          </a:bodyPr>
          <a:lstStyle/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600" dirty="0" smtClean="0"/>
              <a:t>Aleaciones.</a:t>
            </a:r>
            <a:endParaRPr lang="es-MX" sz="2600" dirty="0"/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600" dirty="0"/>
              <a:t>Turbinas y equipos químicos industriales de aviación,  y marinos.</a:t>
            </a:r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600" dirty="0"/>
              <a:t>Aeronáutica y </a:t>
            </a:r>
            <a:r>
              <a:rPr lang="es-MX" sz="2600" dirty="0" smtClean="0"/>
              <a:t>espacial.</a:t>
            </a:r>
            <a:endParaRPr lang="es-MX" sz="2600" dirty="0"/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600" dirty="0"/>
              <a:t>Pigmento blanco (</a:t>
            </a:r>
            <a:r>
              <a:rPr lang="es-MX" sz="2600" dirty="0" err="1"/>
              <a:t>TiO</a:t>
            </a:r>
            <a:r>
              <a:rPr lang="es-ES" sz="2600" baseline="-25000" dirty="0"/>
              <a:t>2</a:t>
            </a:r>
            <a:r>
              <a:rPr lang="es-ES" sz="2600" dirty="0" smtClean="0"/>
              <a:t>).</a:t>
            </a:r>
            <a:endParaRPr lang="es-ES" sz="2600" dirty="0"/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ES" sz="2600" dirty="0"/>
              <a:t>El tetracloruro de titanio (TiCl</a:t>
            </a:r>
            <a:r>
              <a:rPr lang="es-ES" sz="2600" baseline="-25000" dirty="0"/>
              <a:t>4</a:t>
            </a:r>
            <a:r>
              <a:rPr lang="es-ES" sz="2600" dirty="0"/>
              <a:t>) se usa para irisar el vidrio, cortinas de humo.</a:t>
            </a:r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600" dirty="0" smtClean="0"/>
              <a:t>Herramientas.</a:t>
            </a:r>
            <a:endParaRPr lang="es-ES" sz="2600" dirty="0"/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600" dirty="0" smtClean="0"/>
              <a:t>Biomédicas.</a:t>
            </a:r>
            <a:endParaRPr lang="es-ES" sz="2600" dirty="0"/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MX" sz="2600" dirty="0"/>
              <a:t>Por su buena resistencia al agua del mar se utiliza en ejes de propulsión, aparejos y otras partes que estén expuestas al agua salada.</a:t>
            </a:r>
          </a:p>
          <a:p>
            <a:endParaRPr lang="es-MX" dirty="0"/>
          </a:p>
        </p:txBody>
      </p:sp>
      <p:pic>
        <p:nvPicPr>
          <p:cNvPr id="4" name="Picture 2" descr="http://www.barcosyatesveleros.com/wp-content/uploads/barco-mas-rapi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492896"/>
            <a:ext cx="3141244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684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haroni" pitchFamily="2" charset="-79"/>
                <a:cs typeface="Aharoni" pitchFamily="2" charset="-79"/>
              </a:rPr>
              <a:t>-Curiosidades-</a:t>
            </a:r>
            <a:endParaRPr lang="es-MX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b="1" dirty="0" smtClean="0"/>
              <a:t>Origen del nombre: </a:t>
            </a:r>
            <a:r>
              <a:rPr lang="es-MX" dirty="0" smtClean="0"/>
              <a:t>Por los Titanes, hijos de Urano (el cielo) y gea (la tierra). Eran inmortales y prácticamente indestructibles.</a:t>
            </a:r>
          </a:p>
          <a:p>
            <a:r>
              <a:rPr lang="es-MX" dirty="0" smtClean="0"/>
              <a:t>El </a:t>
            </a:r>
            <a:r>
              <a:rPr lang="es-MX" dirty="0"/>
              <a:t>titanio se encuentra en meteoritos y en el Sol</a:t>
            </a:r>
            <a:r>
              <a:rPr lang="es-MX" dirty="0" smtClean="0"/>
              <a:t>.</a:t>
            </a:r>
          </a:p>
          <a:p>
            <a:r>
              <a:rPr lang="es-MX" dirty="0"/>
              <a:t>Rocas obtenidas durante la misión lunar Apolo XVII contenían 12,1% de TiO</a:t>
            </a:r>
            <a:r>
              <a:rPr lang="es-MX" baseline="-25000" dirty="0"/>
              <a:t>2</a:t>
            </a:r>
            <a:r>
              <a:rPr lang="es-MX" dirty="0"/>
              <a:t>; en las traídas en misiones anteriores el contenido era menor</a:t>
            </a:r>
            <a:r>
              <a:rPr lang="es-MX" dirty="0" smtClean="0"/>
              <a:t>.</a:t>
            </a:r>
          </a:p>
          <a:p>
            <a:r>
              <a:rPr lang="es-MX" dirty="0"/>
              <a:t>Se encuentra en cenizas de carbón, en las plantas y en el cuerpo humano</a:t>
            </a:r>
            <a:r>
              <a:rPr lang="es-MX" dirty="0" smtClean="0"/>
              <a:t>.</a:t>
            </a:r>
          </a:p>
          <a:p>
            <a:r>
              <a:rPr lang="es-MX" dirty="0"/>
              <a:t> El titanio es </a:t>
            </a:r>
            <a:r>
              <a:rPr lang="es-MX" dirty="0" smtClean="0"/>
              <a:t>mas duro que </a:t>
            </a:r>
            <a:r>
              <a:rPr lang="es-MX" dirty="0"/>
              <a:t>el acero, pero un 45% más ligero</a:t>
            </a:r>
            <a:r>
              <a:rPr lang="es-MX" dirty="0" smtClean="0"/>
              <a:t>.</a:t>
            </a:r>
          </a:p>
          <a:p>
            <a:r>
              <a:rPr lang="es-MX" dirty="0"/>
              <a:t>Es un 60% más pesado que el aluminio, pero dos veces mas fuerte.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>
                <a:solidFill>
                  <a:srgbClr val="83BBC1"/>
                </a:solidFill>
                <a:latin typeface="PMingLiU"/>
                <a:ea typeface="PMingLiU"/>
              </a:rPr>
              <a:t>Zirconio (Zr)</a:t>
            </a:r>
          </a:p>
        </p:txBody>
      </p:sp>
      <p:pic>
        <p:nvPicPr>
          <p:cNvPr id="5" name="Marcador de contenido 4" descr="s12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728" indent="0">
              <a:buNone/>
            </a:pP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722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339752" y="2492896"/>
            <a:ext cx="4368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ESCANDIO</a:t>
            </a:r>
            <a:endParaRPr lang="es-E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6 Imagen" descr="titan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789040"/>
            <a:ext cx="3132117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220px-Scandium_sublimed_dendritic_and_1cm3_cu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04664"/>
            <a:ext cx="2999576" cy="1840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5400" b="1">
                <a:solidFill>
                  <a:srgbClr val="00B0F0"/>
                </a:solidFill>
                <a:latin typeface="Constantia"/>
              </a:rPr>
              <a:t>Obtención: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sz="2600" dirty="0"/>
              <a:t>El metal se obtiene principalmente mediante una cloración reductiva a través del denominado proceso de </a:t>
            </a:r>
            <a:r>
              <a:rPr lang="es-ES" sz="2600" dirty="0" err="1"/>
              <a:t>Kroll</a:t>
            </a:r>
            <a:r>
              <a:rPr lang="es-ES" sz="2600" dirty="0"/>
              <a:t>: primero se prepara el cloruro, para después reducirlo</a:t>
            </a:r>
            <a:r>
              <a:rPr lang="es-ES" dirty="0"/>
              <a:t> </a:t>
            </a:r>
            <a:r>
              <a:rPr lang="es-ES" sz="2600" dirty="0"/>
              <a:t>con magnesio. En procesos </a:t>
            </a:r>
            <a:r>
              <a:rPr lang="es-ES" sz="2600" dirty="0" err="1"/>
              <a:t>semi</a:t>
            </a:r>
            <a:r>
              <a:rPr lang="es-ES" sz="2600" dirty="0"/>
              <a:t>-industriales se puede realizar la electrólisis de sales fundidas, obteniéndose el circonio en polvo que puede utilizarse posteriormente en </a:t>
            </a:r>
            <a:r>
              <a:rPr lang="es-ES" sz="2600" dirty="0" err="1"/>
              <a:t>pulvimetalurgia</a:t>
            </a:r>
            <a:r>
              <a:rPr lang="es-ES" sz="2600" dirty="0"/>
              <a:t>.</a:t>
            </a:r>
          </a:p>
          <a:p>
            <a:pPr algn="ctr"/>
            <a:r>
              <a:rPr lang="es-ES" sz="2600" dirty="0"/>
              <a:t> Purificación por el método de Van </a:t>
            </a:r>
            <a:r>
              <a:rPr lang="es-ES" sz="2600" dirty="0" err="1"/>
              <a:t>Arkel</a:t>
            </a:r>
            <a:r>
              <a:rPr lang="es-ES" sz="2600" dirty="0"/>
              <a:t>- de </a:t>
            </a:r>
            <a:r>
              <a:rPr lang="es-ES" sz="2600" dirty="0" err="1"/>
              <a:t>Boer</a:t>
            </a:r>
            <a:endParaRPr lang="es-ES" sz="2600" dirty="0"/>
          </a:p>
          <a:p>
            <a:pPr marL="109728" indent="0" algn="ctr">
              <a:buNone/>
            </a:pPr>
            <a:r>
              <a:rPr lang="es-ES" sz="2600" dirty="0"/>
              <a:t>Zr + I</a:t>
            </a:r>
            <a:r>
              <a:rPr lang="es-ES" sz="2000" dirty="0"/>
              <a:t>2</a:t>
            </a:r>
            <a:r>
              <a:rPr lang="es-ES" sz="2600" dirty="0"/>
              <a:t> </a:t>
            </a:r>
            <a:r>
              <a:rPr lang="es-ES" sz="2600" dirty="0" smtClean="0"/>
              <a:t>    </a:t>
            </a:r>
            <a:r>
              <a:rPr lang="es-ES" sz="2600" dirty="0"/>
              <a:t>ZrI</a:t>
            </a:r>
            <a:r>
              <a:rPr lang="es-ES" sz="1600" dirty="0"/>
              <a:t>4</a:t>
            </a:r>
            <a:endParaRPr lang="es-ES" sz="2600" dirty="0"/>
          </a:p>
          <a:p>
            <a:pPr marL="109728" indent="0" algn="ctr">
              <a:buNone/>
            </a:pPr>
            <a:endParaRPr lang="es-ES" dirty="0">
              <a:solidFill>
                <a:srgbClr val="326064"/>
              </a:solidFill>
              <a:latin typeface="Georgia"/>
            </a:endParaRPr>
          </a:p>
          <a:p>
            <a:pPr algn="ctr"/>
            <a:endParaRPr lang="es-ES" dirty="0">
              <a:solidFill>
                <a:srgbClr val="000000"/>
              </a:solidFill>
              <a:latin typeface="Georgia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5220072" y="551723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59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5400">
                <a:solidFill>
                  <a:srgbClr val="00B0F0"/>
                </a:solidFill>
                <a:latin typeface="Constantia"/>
              </a:rPr>
              <a:t>Compuestos y aplicaciones 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600" dirty="0"/>
              <a:t>El óxido de circonio (IV) (</a:t>
            </a:r>
            <a:r>
              <a:rPr lang="es-ES" sz="2600" dirty="0" err="1"/>
              <a:t>circonia</a:t>
            </a:r>
            <a:r>
              <a:rPr lang="es-ES" sz="2600" dirty="0"/>
              <a:t>) se </a:t>
            </a:r>
            <a:r>
              <a:rPr lang="es-ES" sz="2600" dirty="0" err="1"/>
              <a:t>útiliza</a:t>
            </a:r>
            <a:r>
              <a:rPr lang="es-ES" sz="2600" dirty="0"/>
              <a:t> como electrolito en pilas de combustible.</a:t>
            </a:r>
            <a:r>
              <a:rPr lang="es-ES" sz="1125" dirty="0">
                <a:solidFill>
                  <a:srgbClr val="A04DA3"/>
                </a:solidFill>
              </a:rPr>
              <a:t/>
            </a:r>
            <a:br>
              <a:rPr lang="es-ES" sz="1125" dirty="0">
                <a:solidFill>
                  <a:srgbClr val="A04DA3"/>
                </a:solidFill>
              </a:rPr>
            </a:br>
            <a:r>
              <a:rPr lang="es-ES" sz="2600" dirty="0" smtClean="0"/>
              <a:t>Zr </a:t>
            </a:r>
            <a:r>
              <a:rPr lang="es-ES" sz="2600" baseline="30000" dirty="0" smtClean="0"/>
              <a:t>4+</a:t>
            </a:r>
            <a:r>
              <a:rPr lang="es-ES" sz="2600" dirty="0" smtClean="0"/>
              <a:t> </a:t>
            </a:r>
            <a:r>
              <a:rPr lang="es-ES" sz="2600" dirty="0"/>
              <a:t>+ O</a:t>
            </a:r>
            <a:r>
              <a:rPr lang="es-ES" sz="2600" baseline="30000" dirty="0"/>
              <a:t>2-</a:t>
            </a:r>
            <a:r>
              <a:rPr lang="es-ES" sz="2600" dirty="0"/>
              <a:t> </a:t>
            </a:r>
            <a:r>
              <a:rPr lang="es-ES" sz="2600" dirty="0" smtClean="0"/>
              <a:t>              ZrO</a:t>
            </a:r>
            <a:r>
              <a:rPr lang="es-ES" sz="2000" dirty="0" smtClean="0"/>
              <a:t>2</a:t>
            </a:r>
            <a:endParaRPr lang="es-ES" sz="2600" dirty="0"/>
          </a:p>
          <a:p>
            <a:r>
              <a:rPr lang="es-ES" sz="2600" dirty="0"/>
              <a:t>El óxido de circonio se emplea como piedra preciosa imitación del diamante.</a:t>
            </a:r>
          </a:p>
          <a:p>
            <a:r>
              <a:rPr lang="es-ES" sz="2600" dirty="0"/>
              <a:t>El óxido de circonio impuro se usa para fabricar crisoles de laboratorio, que resisten grandes cambios de temperatura. También se emplea en el recubrimiento de hornos metalúrgicos y en la industria del vidrio y la cerámica como material refractario.</a:t>
            </a: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5436096" y="2492896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973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>
                <a:solidFill>
                  <a:srgbClr val="00B0F0"/>
                </a:solidFill>
                <a:latin typeface="Constantia"/>
              </a:rPr>
              <a:t>Otras aplicaciones: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/>
              <a:t>El circonio se emplea como revestimiento de elementos de combustible en la industria nuclear, debido a que tiene una sección de captura de neutrones térmicos muy baja.</a:t>
            </a:r>
          </a:p>
          <a:p>
            <a:r>
              <a:rPr lang="es-ES"/>
              <a:t>Aleado con níquel se utiliza en aquellos procesos industriales en que se trabaja con sustancias corrosivas, ya que esta aleación es muy resistente frente a ácidos y bases.</a:t>
            </a:r>
          </a:p>
          <a:p>
            <a:r>
              <a:rPr lang="es-ES"/>
              <a:t>Aleado con zinc se obtiene un material que es magnético por debajo de los 35 K.</a:t>
            </a:r>
          </a:p>
          <a:p>
            <a:r>
              <a:rPr lang="es-ES"/>
              <a:t>Aleado con niobio es un superconductor a bajas temperaturas y se utiliza para construir imanes superconductores.</a:t>
            </a:r>
          </a:p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626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s-E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Hafnio (Hf)</a:t>
            </a:r>
            <a:endParaRPr lang="es-MX" sz="60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0497341"/>
              </p:ext>
            </p:extLst>
          </p:nvPr>
        </p:nvGraphicFramePr>
        <p:xfrm>
          <a:off x="1331640" y="2132854"/>
          <a:ext cx="3528392" cy="446449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31737"/>
                <a:gridCol w="1396655"/>
              </a:tblGrid>
              <a:tr h="343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NOMBRE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HAFNIO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NÚMERO ATÓMICO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72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VALENCIA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2,3,4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9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ESTADO DE OXIDACIÓN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+4</a:t>
                      </a:r>
                      <a:endParaRPr lang="es-MX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ELECTRONEGATIVIDAD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1.3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RADIO IÓNICO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0.82 A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RADIO ATÓMICO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1.58 A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9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CONFIGURACIÓN ELECTRÓNICA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[Xe]4f¹⁴5d²6s²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MASA ATÓMICA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178.49g/mol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DENSIDAD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13.1g/ml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PUNTO DE EBULLICIÓN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5400°C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PUNTO DE FUSIÓN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2222°C</a:t>
                      </a:r>
                      <a:endParaRPr lang="es-MX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043608" y="126876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>
                <a:latin typeface="Algerian" pitchFamily="82" charset="0"/>
                <a:cs typeface="David" pitchFamily="2" charset="-79"/>
              </a:rPr>
              <a:t>Propiedades generales</a:t>
            </a:r>
            <a:r>
              <a:rPr lang="es-MX" sz="3200" dirty="0" smtClean="0"/>
              <a:t>:</a:t>
            </a:r>
            <a:endParaRPr lang="es-MX" sz="3200" dirty="0"/>
          </a:p>
        </p:txBody>
      </p:sp>
      <p:pic>
        <p:nvPicPr>
          <p:cNvPr id="7" name="Picture 4" descr="http://www.pastoyjardin.com/tablaperiodica/elementos/hafni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361" y="2492896"/>
            <a:ext cx="3717119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latin typeface="Algerian" pitchFamily="82" charset="0"/>
                <a:cs typeface="David" pitchFamily="2" charset="-79"/>
              </a:rPr>
              <a:t>Obtención: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580728"/>
            <a:ext cx="7498080" cy="4800600"/>
          </a:xfrm>
        </p:spPr>
        <p:txBody>
          <a:bodyPr>
            <a:noAutofit/>
          </a:bodyPr>
          <a:lstStyle/>
          <a:p>
            <a:pPr algn="just"/>
            <a:r>
              <a:rPr lang="es-ES" sz="2400" dirty="0"/>
              <a:t>Se encuentra </a:t>
            </a:r>
            <a:r>
              <a:rPr lang="es-ES" sz="2400" dirty="0" smtClean="0"/>
              <a:t>junto </a:t>
            </a:r>
            <a:r>
              <a:rPr lang="es-ES" sz="2400" dirty="0"/>
              <a:t>al circonio en sus </a:t>
            </a:r>
            <a:r>
              <a:rPr lang="es-ES" sz="2400" dirty="0" smtClean="0"/>
              <a:t>compuestos</a:t>
            </a:r>
            <a:r>
              <a:rPr lang="es-ES" sz="2400" dirty="0"/>
              <a:t>, pero no se encuentra como elemento libre en la naturaleza. Está presente, como mezclas, en los minerales de circonio, como el </a:t>
            </a:r>
            <a:r>
              <a:rPr lang="es-ES" sz="2400" dirty="0" smtClean="0"/>
              <a:t>circón </a:t>
            </a:r>
            <a:r>
              <a:rPr lang="es-ES" sz="2400" dirty="0"/>
              <a:t>(ZrSiO</a:t>
            </a:r>
            <a:r>
              <a:rPr lang="es-ES" sz="2400" baseline="-25000" dirty="0"/>
              <a:t>4</a:t>
            </a:r>
            <a:r>
              <a:rPr lang="es-ES" sz="2400" dirty="0"/>
              <a:t>) y otras variedades de éste (como la </a:t>
            </a:r>
            <a:r>
              <a:rPr lang="es-ES" sz="2400" dirty="0" smtClean="0"/>
              <a:t>alvita), </a:t>
            </a:r>
            <a:r>
              <a:rPr lang="es-ES" sz="2400" dirty="0"/>
              <a:t>conteniendo entre un 1 y un 5% de hafnio.</a:t>
            </a:r>
          </a:p>
          <a:p>
            <a:pPr algn="just"/>
            <a:r>
              <a:rPr lang="es-ES" sz="2400" dirty="0" smtClean="0"/>
              <a:t>Es </a:t>
            </a:r>
            <a:r>
              <a:rPr lang="es-ES" sz="2400" dirty="0"/>
              <a:t>muy difícil </a:t>
            </a:r>
            <a:r>
              <a:rPr lang="es-ES" sz="2400" dirty="0" smtClean="0"/>
              <a:t>separar el </a:t>
            </a:r>
            <a:r>
              <a:rPr lang="es-ES" sz="2400" dirty="0"/>
              <a:t>circonio y el hafnio</a:t>
            </a:r>
            <a:r>
              <a:rPr lang="es-ES" sz="2400" dirty="0" smtClean="0"/>
              <a:t>. </a:t>
            </a:r>
            <a:r>
              <a:rPr lang="es-ES" sz="2400" dirty="0"/>
              <a:t>Aproximadamente la mitad </a:t>
            </a:r>
            <a:r>
              <a:rPr lang="es-ES" sz="2400" dirty="0" smtClean="0"/>
              <a:t>del </a:t>
            </a:r>
            <a:r>
              <a:rPr lang="es-ES" sz="2400" dirty="0"/>
              <a:t>hafnio metálico </a:t>
            </a:r>
            <a:r>
              <a:rPr lang="es-ES" sz="2400" dirty="0" smtClean="0"/>
              <a:t>se </a:t>
            </a:r>
            <a:r>
              <a:rPr lang="es-ES" sz="2400" dirty="0"/>
              <a:t>obtiene como subproducto de la purificación del </a:t>
            </a:r>
            <a:r>
              <a:rPr lang="es-ES" sz="2400" dirty="0" smtClean="0"/>
              <a:t>circonio, reduciendo </a:t>
            </a:r>
            <a:r>
              <a:rPr lang="es-ES" sz="2400" dirty="0"/>
              <a:t>el tetracloruro de hafnio (HfCl</a:t>
            </a:r>
            <a:r>
              <a:rPr lang="es-ES" sz="2400" baseline="-25000" dirty="0"/>
              <a:t>4</a:t>
            </a:r>
            <a:r>
              <a:rPr lang="es-ES" sz="2400" dirty="0"/>
              <a:t>) con </a:t>
            </a:r>
            <a:r>
              <a:rPr lang="es-ES" sz="2400" dirty="0" smtClean="0"/>
              <a:t>magnesio </a:t>
            </a:r>
            <a:r>
              <a:rPr lang="es-ES" sz="2400" dirty="0"/>
              <a:t>o </a:t>
            </a:r>
            <a:r>
              <a:rPr lang="es-ES" sz="2400" dirty="0" smtClean="0"/>
              <a:t>sodio </a:t>
            </a:r>
            <a:r>
              <a:rPr lang="es-ES" sz="2400" dirty="0"/>
              <a:t>en el proceso de </a:t>
            </a:r>
            <a:r>
              <a:rPr lang="es-ES" sz="2400" dirty="0" err="1" smtClean="0"/>
              <a:t>Kroll</a:t>
            </a:r>
            <a:r>
              <a:rPr lang="es-ES" sz="2400" dirty="0" smtClean="0"/>
              <a:t>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xmlns="" val="14211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Algerian" pitchFamily="82" charset="0"/>
                <a:cs typeface="David" pitchFamily="2" charset="-79"/>
              </a:rPr>
              <a:t>Reacciones características: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447800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Es un elemento el cual reacciona con la humedad al igual que los metales alcalinos.</a:t>
            </a:r>
          </a:p>
          <a:p>
            <a:pPr marL="0" indent="0" algn="just">
              <a:buNone/>
            </a:pPr>
            <a:r>
              <a:rPr lang="es-MX" sz="2400" dirty="0"/>
              <a:t>  </a:t>
            </a:r>
          </a:p>
          <a:p>
            <a:pPr algn="just">
              <a:buFont typeface="Courier New" pitchFamily="49" charset="0"/>
              <a:buChar char="o"/>
            </a:pPr>
            <a:r>
              <a:rPr lang="es-MX" sz="2400" dirty="0"/>
              <a:t>   Hf + 2H</a:t>
            </a:r>
            <a:r>
              <a:rPr lang="es-MX" sz="2400" dirty="0">
                <a:cs typeface="Calibri"/>
              </a:rPr>
              <a:t>₂O→ </a:t>
            </a:r>
            <a:r>
              <a:rPr lang="es-MX" sz="2400" dirty="0" err="1">
                <a:cs typeface="Calibri"/>
              </a:rPr>
              <a:t>HfO</a:t>
            </a:r>
            <a:r>
              <a:rPr lang="es-MX" sz="2400" dirty="0">
                <a:cs typeface="Calibri"/>
              </a:rPr>
              <a:t>₂ +  2H₂</a:t>
            </a:r>
          </a:p>
          <a:p>
            <a:pPr marL="0" indent="0" algn="just">
              <a:buNone/>
            </a:pPr>
            <a:endParaRPr lang="es-MX" sz="2400" dirty="0">
              <a:cs typeface="Calibri"/>
            </a:endParaRPr>
          </a:p>
          <a:p>
            <a:pPr marL="0" indent="0" algn="just">
              <a:buNone/>
            </a:pPr>
            <a:r>
              <a:rPr lang="es-MX" sz="2400" dirty="0">
                <a:cs typeface="Calibri"/>
              </a:rPr>
              <a:t> SE ENCUENTRA COMO </a:t>
            </a:r>
            <a:r>
              <a:rPr lang="es-MX" sz="2400" dirty="0" err="1">
                <a:cs typeface="Calibri"/>
              </a:rPr>
              <a:t>HfCl</a:t>
            </a:r>
            <a:r>
              <a:rPr lang="es-MX" sz="2400" dirty="0">
                <a:cs typeface="Calibri"/>
              </a:rPr>
              <a:t>₄</a:t>
            </a:r>
          </a:p>
          <a:p>
            <a:pPr marL="0" indent="0" algn="just">
              <a:buNone/>
            </a:pPr>
            <a:endParaRPr lang="es-MX" sz="2400" dirty="0">
              <a:cs typeface="Calibri"/>
            </a:endParaRPr>
          </a:p>
          <a:p>
            <a:pPr algn="just">
              <a:buFont typeface="Courier New" pitchFamily="49" charset="0"/>
              <a:buChar char="o"/>
            </a:pPr>
            <a:r>
              <a:rPr lang="es-MX" sz="2400" dirty="0"/>
              <a:t>Hf + 2Cl2 </a:t>
            </a:r>
            <a:r>
              <a:rPr lang="es-MX" sz="2400" dirty="0">
                <a:cs typeface="Calibri"/>
              </a:rPr>
              <a:t>→ </a:t>
            </a:r>
            <a:r>
              <a:rPr lang="es-MX" sz="2400" dirty="0" err="1">
                <a:cs typeface="Calibri"/>
              </a:rPr>
              <a:t>HfCl</a:t>
            </a:r>
            <a:r>
              <a:rPr lang="es-MX" sz="2400" dirty="0">
                <a:cs typeface="Calibri"/>
              </a:rPr>
              <a:t>₄</a:t>
            </a:r>
          </a:p>
          <a:p>
            <a:pPr>
              <a:buFont typeface="Courier New" pitchFamily="49" charset="0"/>
              <a:buChar char="o"/>
            </a:pPr>
            <a:endParaRPr lang="es-MX" dirty="0"/>
          </a:p>
          <a:p>
            <a:endParaRPr lang="es-MX" dirty="0"/>
          </a:p>
        </p:txBody>
      </p:sp>
      <p:pic>
        <p:nvPicPr>
          <p:cNvPr id="4" name="Picture 4" descr="http://menteacida.com/wp-content/uploads/2011/10/hafnium_thumb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5683" b="4935"/>
          <a:stretch/>
        </p:blipFill>
        <p:spPr bwMode="auto">
          <a:xfrm>
            <a:off x="6588224" y="3645024"/>
            <a:ext cx="2007525" cy="22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41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latin typeface="Algerian" pitchFamily="82" charset="0"/>
                <a:cs typeface="David" pitchFamily="2" charset="-79"/>
              </a:rPr>
              <a:t>aplicaciones: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2776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Se emplea en barras de control de reactores de submarinos nucleares, ya que posee una buena sección de captura de neutrones térmicos, unas excelentes propiedades mecánicas y gran resistencia a la corrosión. </a:t>
            </a:r>
          </a:p>
          <a:p>
            <a:pPr algn="just"/>
            <a:r>
              <a:rPr lang="es-MX" sz="2400" dirty="0"/>
              <a:t>Se utiliza en lámparas de gas e incandescentes. </a:t>
            </a:r>
          </a:p>
          <a:p>
            <a:pPr algn="just"/>
            <a:r>
              <a:rPr lang="es-MX" sz="2400" dirty="0"/>
              <a:t>Se usa para eliminar oxígeno y nitrógeno de tubos de vacío. </a:t>
            </a:r>
          </a:p>
          <a:p>
            <a:pPr>
              <a:tabLst>
                <a:tab pos="804863" algn="l"/>
              </a:tabLst>
            </a:pPr>
            <a:endParaRPr lang="es-MX" dirty="0"/>
          </a:p>
        </p:txBody>
      </p:sp>
      <p:pic>
        <p:nvPicPr>
          <p:cNvPr id="4" name="Picture 2" descr="http://t1.gstatic.com/images?q=tbn:ANd9GcQAHA2qVwFX4n24pUQw_S4OJg7sPrBZKDGlpzBQCACETQ5J4dhSa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33056"/>
            <a:ext cx="1991866" cy="2659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46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94400" y="4858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Rutherfordio (Rf</a:t>
            </a: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s-MX" sz="5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50" t="43381" r="11723" b="7454"/>
          <a:stretch/>
        </p:blipFill>
        <p:spPr bwMode="auto">
          <a:xfrm>
            <a:off x="1363203" y="2204864"/>
            <a:ext cx="8393373" cy="3234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38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123rf.com/400wm/400/400/fambros/fambros1008/fambros100800009/7481494-rutherfordio-forma-tabla-periodica-de-los-elementos--board--3d-hecha-de-mader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15" t="6992" r="22121"/>
          <a:stretch/>
        </p:blipFill>
        <p:spPr bwMode="auto">
          <a:xfrm>
            <a:off x="1115616" y="333768"/>
            <a:ext cx="1584176" cy="2015112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71600" y="4509120"/>
            <a:ext cx="78786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136525" algn="just">
              <a:buFont typeface="Arial" pitchFamily="34" charset="0"/>
              <a:buChar char="•"/>
            </a:pPr>
            <a:r>
              <a:rPr lang="es-MX" sz="2000" dirty="0" smtClean="0">
                <a:latin typeface="Comic Sans MS" pitchFamily="66" charset="0"/>
              </a:rPr>
              <a:t> Se preparó por primera vez bombardeando plutonio-242 con iones de neón-22.</a:t>
            </a:r>
          </a:p>
          <a:p>
            <a:pPr marL="136525" indent="0">
              <a:buFont typeface="Wingdings 2" pitchFamily="18" charset="2"/>
              <a:buNone/>
            </a:pPr>
            <a:r>
              <a:rPr lang="es-MX" sz="2000" dirty="0" smtClean="0">
                <a:latin typeface="Comic Sans MS" pitchFamily="66" charset="0"/>
              </a:rPr>
              <a:t>  </a:t>
            </a:r>
          </a:p>
          <a:p>
            <a:pPr marL="136525" indent="0" algn="ctr">
              <a:buFont typeface="Wingdings 2" pitchFamily="18" charset="2"/>
              <a:buNone/>
            </a:pPr>
            <a:r>
              <a:rPr lang="es-MX" sz="2000" dirty="0" smtClean="0">
                <a:latin typeface="Comic Sans MS" pitchFamily="66" charset="0"/>
              </a:rPr>
              <a:t> </a:t>
            </a:r>
            <a:r>
              <a:rPr lang="fr-FR" sz="2000" baseline="30000" dirty="0" smtClean="0">
                <a:latin typeface="Comic Sans MS" pitchFamily="66" charset="0"/>
              </a:rPr>
              <a:t>22</a:t>
            </a:r>
            <a:r>
              <a:rPr lang="fr-FR" sz="2000" dirty="0" smtClean="0">
                <a:latin typeface="Comic Sans MS" pitchFamily="66" charset="0"/>
              </a:rPr>
              <a:t>Ne + </a:t>
            </a:r>
            <a:r>
              <a:rPr lang="fr-FR" sz="2000" baseline="30000" dirty="0" smtClean="0">
                <a:latin typeface="Comic Sans MS" pitchFamily="66" charset="0"/>
              </a:rPr>
              <a:t>242</a:t>
            </a:r>
            <a:r>
              <a:rPr lang="fr-FR" sz="2000" dirty="0" smtClean="0">
                <a:latin typeface="Comic Sans MS" pitchFamily="66" charset="0"/>
              </a:rPr>
              <a:t>Pu </a:t>
            </a:r>
            <a:r>
              <a:rPr lang="es-MX" sz="2000" dirty="0" smtClean="0">
                <a:latin typeface="Comic Sans MS" pitchFamily="66" charset="0"/>
              </a:rPr>
              <a:t>→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baseline="30000" dirty="0" smtClean="0">
                <a:latin typeface="Comic Sans MS" pitchFamily="66" charset="0"/>
              </a:rPr>
              <a:t>260</a:t>
            </a:r>
            <a:r>
              <a:rPr lang="fr-FR" sz="2000" dirty="0" smtClean="0">
                <a:latin typeface="Comic Sans MS" pitchFamily="66" charset="0"/>
              </a:rPr>
              <a:t>Rf + 4 </a:t>
            </a:r>
            <a:r>
              <a:rPr lang="fr-FR" sz="2000" baseline="30000" dirty="0" smtClean="0">
                <a:latin typeface="Comic Sans MS" pitchFamily="66" charset="0"/>
              </a:rPr>
              <a:t>1</a:t>
            </a:r>
            <a:r>
              <a:rPr lang="fr-FR" sz="2000" baseline="-25000" dirty="0" smtClean="0">
                <a:latin typeface="Comic Sans MS" pitchFamily="66" charset="0"/>
              </a:rPr>
              <a:t>0</a:t>
            </a:r>
            <a:r>
              <a:rPr lang="fr-FR" sz="2000" dirty="0" smtClean="0">
                <a:latin typeface="Comic Sans MS" pitchFamily="66" charset="0"/>
              </a:rPr>
              <a:t>n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15616" y="2780928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 smtClean="0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algn="just"/>
            <a:r>
              <a:rPr lang="es-MX" sz="20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 </a:t>
            </a:r>
          </a:p>
          <a:p>
            <a:pPr algn="just"/>
            <a:r>
              <a:rPr lang="es-MX" sz="2000" dirty="0">
                <a:latin typeface="Comic Sans MS" pitchFamily="66" charset="0"/>
              </a:rPr>
              <a:t> </a:t>
            </a:r>
            <a:r>
              <a:rPr lang="es-MX" sz="20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Los rusos lo obtuvieron mediante reacciones de colisión entre los isótopos </a:t>
            </a:r>
            <a:r>
              <a:rPr lang="es-MX" sz="2000" baseline="300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242</a:t>
            </a:r>
            <a:r>
              <a:rPr lang="es-MX" sz="20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Pu y </a:t>
            </a:r>
            <a:r>
              <a:rPr lang="es-MX" sz="2000" baseline="300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22</a:t>
            </a:r>
            <a:r>
              <a:rPr lang="es-MX" sz="20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Ne. Los americanos lo consiguieron por reacción de colisión entre </a:t>
            </a:r>
            <a:r>
              <a:rPr lang="es-MX" sz="2000" baseline="300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249</a:t>
            </a:r>
            <a:r>
              <a:rPr lang="es-MX" sz="20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Cf y </a:t>
            </a:r>
            <a:r>
              <a:rPr lang="es-MX" sz="2000" baseline="300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12</a:t>
            </a:r>
            <a:r>
              <a:rPr lang="es-MX" sz="20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C.</a:t>
            </a:r>
            <a:endParaRPr lang="es-MX" sz="2000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873569" y="476672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/>
              <a:buChar char="•"/>
            </a:pPr>
            <a:r>
              <a:rPr lang="es-MX" sz="2000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Descubridor y lugar de descubrimiento:</a:t>
            </a:r>
            <a:r>
              <a:rPr lang="es-MX" sz="20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 </a:t>
            </a:r>
          </a:p>
          <a:p>
            <a:pPr algn="just"/>
            <a:r>
              <a:rPr lang="es-MX" sz="20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Trabajadores del Instituto Nuclear de </a:t>
            </a:r>
            <a:r>
              <a:rPr lang="es-MX" sz="2000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Dubna</a:t>
            </a:r>
            <a:r>
              <a:rPr lang="es-MX" sz="20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y de la Universidad de California, Berkeley, USA.</a:t>
            </a:r>
            <a:r>
              <a:rPr lang="es-MX" sz="2000" b="1" dirty="0" smtClean="0">
                <a:latin typeface="Comic Sans MS" pitchFamily="66" charset="0"/>
              </a:rPr>
              <a:t> </a:t>
            </a:r>
            <a:endParaRPr lang="es-MX" sz="2000" dirty="0" smtClean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873568" y="1988840"/>
            <a:ext cx="54428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/>
              <a:buChar char="•"/>
            </a:pPr>
            <a:r>
              <a:rPr lang="es-MX" sz="2000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Año de descubrimiento:</a:t>
            </a:r>
            <a:r>
              <a:rPr lang="es-MX" sz="20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 1964.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187624" y="6053226"/>
            <a:ext cx="54428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/>
              <a:buChar char="•"/>
            </a:pPr>
            <a:r>
              <a:rPr lang="es-MX" sz="2000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Aplicaciones:</a:t>
            </a:r>
            <a:r>
              <a:rPr lang="es-MX" sz="20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 no tiene.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4460" y="2710661"/>
            <a:ext cx="3787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David" pitchFamily="2" charset="-79"/>
              </a:rPr>
              <a:t>Obtención:</a:t>
            </a:r>
            <a:endParaRPr lang="es-MX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0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3923928" y="1700808"/>
            <a:ext cx="1440160" cy="122413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Masa atómica:</a:t>
            </a:r>
          </a:p>
          <a:p>
            <a:pPr algn="ctr"/>
            <a:r>
              <a:rPr lang="es-ES" dirty="0" smtClean="0"/>
              <a:t>44.9559 uma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5652120" y="1700808"/>
            <a:ext cx="1224136" cy="12241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Número atómico:</a:t>
            </a:r>
          </a:p>
          <a:p>
            <a:pPr algn="ctr"/>
            <a:r>
              <a:rPr lang="es-ES" dirty="0" smtClean="0"/>
              <a:t>21</a:t>
            </a:r>
            <a:endParaRPr lang="en-US" dirty="0"/>
          </a:p>
        </p:txBody>
      </p:sp>
      <p:sp>
        <p:nvSpPr>
          <p:cNvPr id="14" name="13 Rectángulo"/>
          <p:cNvSpPr/>
          <p:nvPr/>
        </p:nvSpPr>
        <p:spPr>
          <a:xfrm>
            <a:off x="3923928" y="4869160"/>
            <a:ext cx="1368152" cy="10081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Punto de fusión:</a:t>
            </a:r>
          </a:p>
          <a:p>
            <a:pPr algn="ctr"/>
            <a:r>
              <a:rPr lang="es-ES" dirty="0" smtClean="0"/>
              <a:t>1541</a:t>
            </a:r>
            <a:r>
              <a:rPr lang="es-ES" dirty="0" smtClean="0">
                <a:latin typeface="Calibri"/>
                <a:cs typeface="Calibri"/>
              </a:rPr>
              <a:t>°C</a:t>
            </a:r>
            <a:endParaRPr lang="es-ES" dirty="0" smtClean="0"/>
          </a:p>
          <a:p>
            <a:pPr algn="ctr"/>
            <a:endParaRPr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6372200" y="4869160"/>
            <a:ext cx="1440160" cy="11521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Punto de </a:t>
            </a:r>
            <a:r>
              <a:rPr lang="es-ES" dirty="0" smtClean="0">
                <a:solidFill>
                  <a:schemeClr val="bg1"/>
                </a:solidFill>
              </a:rPr>
              <a:t>ebullición: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2830 °C</a:t>
            </a:r>
          </a:p>
          <a:p>
            <a:pPr algn="ctr"/>
            <a:endParaRPr lang="es-ES" dirty="0" smtClean="0"/>
          </a:p>
          <a:p>
            <a:pPr algn="ctr"/>
            <a:endParaRPr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6372200" y="3284984"/>
            <a:ext cx="2520280" cy="10801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Electronegatividad:</a:t>
            </a:r>
          </a:p>
          <a:p>
            <a:pPr algn="ctr"/>
            <a:r>
              <a:rPr lang="es-ES" dirty="0" smtClean="0"/>
              <a:t>1.36</a:t>
            </a:r>
            <a:endParaRPr lang="en-US" dirty="0"/>
          </a:p>
        </p:txBody>
      </p:sp>
      <p:pic>
        <p:nvPicPr>
          <p:cNvPr id="18" name="17 Imagen" descr="s1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852936"/>
            <a:ext cx="2880320" cy="2880320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755576" y="162880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Metal blando, y ligero, de color plateado</a:t>
            </a:r>
            <a:endParaRPr lang="en-US" b="1" dirty="0"/>
          </a:p>
        </p:txBody>
      </p:sp>
      <p:sp>
        <p:nvSpPr>
          <p:cNvPr id="22" name="21 Título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5688632" cy="504056"/>
          </a:xfrm>
        </p:spPr>
        <p:txBody>
          <a:bodyPr>
            <a:normAutofit fontScale="90000"/>
          </a:bodyPr>
          <a:lstStyle/>
          <a:p>
            <a:r>
              <a:rPr lang="es-ES" sz="2800" dirty="0" smtClean="0"/>
              <a:t>Propiedades</a:t>
            </a:r>
            <a:endParaRPr lang="en-US" sz="2800" dirty="0"/>
          </a:p>
        </p:txBody>
      </p:sp>
      <p:sp>
        <p:nvSpPr>
          <p:cNvPr id="19" name="18 Rectángulo"/>
          <p:cNvSpPr/>
          <p:nvPr/>
        </p:nvSpPr>
        <p:spPr>
          <a:xfrm>
            <a:off x="7236296" y="1700808"/>
            <a:ext cx="1512168" cy="14401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Niveles de oxidación:</a:t>
            </a:r>
          </a:p>
          <a:p>
            <a:pPr algn="ctr"/>
            <a:r>
              <a:rPr lang="es-ES" dirty="0" smtClean="0"/>
              <a:t>3</a:t>
            </a:r>
            <a:endParaRPr lang="en-US" dirty="0"/>
          </a:p>
        </p:txBody>
      </p:sp>
      <p:sp>
        <p:nvSpPr>
          <p:cNvPr id="21" name="20 Rectángulo"/>
          <p:cNvSpPr/>
          <p:nvPr/>
        </p:nvSpPr>
        <p:spPr>
          <a:xfrm>
            <a:off x="3779912" y="3284984"/>
            <a:ext cx="2376264" cy="12241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Configuración electrónica:</a:t>
            </a:r>
          </a:p>
          <a:p>
            <a:pPr algn="ctr"/>
            <a:r>
              <a:rPr lang="es-MX" dirty="0" smtClean="0"/>
              <a:t>[Ar] 4s</a:t>
            </a:r>
            <a:r>
              <a:rPr lang="es-MX" baseline="30000" dirty="0" smtClean="0"/>
              <a:t>2</a:t>
            </a:r>
            <a:r>
              <a:rPr lang="es-MX" dirty="0" smtClean="0"/>
              <a:t> 3d</a:t>
            </a:r>
            <a:r>
              <a:rPr lang="es-MX" baseline="30000" dirty="0" smtClean="0"/>
              <a:t>1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868144" y="980728"/>
            <a:ext cx="1296144" cy="11521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Isotopos:</a:t>
            </a:r>
          </a:p>
          <a:p>
            <a:pPr algn="ctr"/>
            <a:r>
              <a:rPr lang="es-ES" dirty="0" smtClean="0"/>
              <a:t>10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1259632" y="1124744"/>
            <a:ext cx="1728192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Estructura: </a:t>
            </a:r>
            <a:endParaRPr lang="en-US" dirty="0"/>
          </a:p>
        </p:txBody>
      </p:sp>
      <p:pic>
        <p:nvPicPr>
          <p:cNvPr id="8" name="7 Imagen" descr="3-1_3_HC%20at%20p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2924944"/>
            <a:ext cx="2688298" cy="2016224"/>
          </a:xfrm>
          <a:prstGeom prst="rect">
            <a:avLst/>
          </a:prstGeom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419872" y="2780928"/>
          <a:ext cx="5328594" cy="2537654"/>
        </p:xfrm>
        <a:graphic>
          <a:graphicData uri="http://schemas.openxmlformats.org/drawingml/2006/table">
            <a:tbl>
              <a:tblPr/>
              <a:tblGrid>
                <a:gridCol w="888099"/>
                <a:gridCol w="888099"/>
                <a:gridCol w="888099"/>
                <a:gridCol w="888099"/>
                <a:gridCol w="888099"/>
                <a:gridCol w="888099"/>
              </a:tblGrid>
              <a:tr h="467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Z</a:t>
                      </a:r>
                      <a:endParaRPr lang="en-US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Nombre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del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Núclido</a:t>
                      </a:r>
                      <a:endParaRPr lang="en-US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Vida Media</a:t>
                      </a:r>
                      <a:endParaRPr lang="en-US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Spin</a:t>
                      </a:r>
                      <a:endParaRPr lang="en-US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Abundancia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en-US" sz="9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(%)</a:t>
                      </a:r>
                      <a:endParaRPr lang="en-US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Masa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Atómica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en-US" sz="9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uma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)</a:t>
                      </a:r>
                      <a:endParaRPr lang="en-US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21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Escandio-44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3,927 horas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0,00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44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9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21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Escandio-45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Estable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7/2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100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44,9559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9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21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Escandio-46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83,81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dias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0,00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45,955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7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21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Escandio-46m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18,72 segundos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0,00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46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9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21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Escandio-47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3,349 dias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7/2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0,00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47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9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21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Escandio-48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43,67 horas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6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0,00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48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892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    21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Escandio-49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57,3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minutos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    7/2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   0,00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    49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59632" y="692696"/>
            <a:ext cx="1800200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Radiactividad </a:t>
            </a:r>
            <a:endParaRPr lang="en-US" dirty="0"/>
          </a:p>
        </p:txBody>
      </p:sp>
      <p:pic>
        <p:nvPicPr>
          <p:cNvPr id="1025" name="Picture 1" descr="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" cy="47625"/>
          </a:xfrm>
          <a:prstGeom prst="rect">
            <a:avLst/>
          </a:prstGeom>
          <a:noFill/>
        </p:spPr>
      </p:pic>
      <p:pic>
        <p:nvPicPr>
          <p:cNvPr id="1026" name="Picture 2" descr="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" cy="47625"/>
          </a:xfrm>
          <a:prstGeom prst="rect">
            <a:avLst/>
          </a:prstGeom>
          <a:noFill/>
        </p:spPr>
      </p:pic>
      <p:pic>
        <p:nvPicPr>
          <p:cNvPr id="1027" name="Picture 3" descr="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" cy="47625"/>
          </a:xfrm>
          <a:prstGeom prst="rect">
            <a:avLst/>
          </a:prstGeom>
          <a:noFill/>
        </p:spPr>
      </p:pic>
      <p:pic>
        <p:nvPicPr>
          <p:cNvPr id="1028" name="Picture 4" descr="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" cy="47625"/>
          </a:xfrm>
          <a:prstGeom prst="rect">
            <a:avLst/>
          </a:prstGeom>
          <a:noFill/>
        </p:spPr>
      </p:pic>
      <p:pic>
        <p:nvPicPr>
          <p:cNvPr id="1029" name="Picture 5" descr="esquina inferior izquier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25" cy="123825"/>
          </a:xfrm>
          <a:prstGeom prst="rect">
            <a:avLst/>
          </a:prstGeom>
          <a:noFill/>
        </p:spPr>
      </p:pic>
      <p:pic>
        <p:nvPicPr>
          <p:cNvPr id="1033" name="Imagen 11" descr="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" cy="47625"/>
          </a:xfrm>
          <a:prstGeom prst="rect">
            <a:avLst/>
          </a:prstGeom>
          <a:noFill/>
        </p:spPr>
      </p:pic>
      <p:pic>
        <p:nvPicPr>
          <p:cNvPr id="1032" name="Imagen 12" descr="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" cy="47625"/>
          </a:xfrm>
          <a:prstGeom prst="rect">
            <a:avLst/>
          </a:prstGeom>
          <a:noFill/>
        </p:spPr>
      </p:pic>
      <p:pic>
        <p:nvPicPr>
          <p:cNvPr id="1031" name="Imagen 13" descr="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" cy="47625"/>
          </a:xfrm>
          <a:prstGeom prst="rect">
            <a:avLst/>
          </a:prstGeom>
          <a:noFill/>
        </p:spPr>
      </p:pic>
      <p:pic>
        <p:nvPicPr>
          <p:cNvPr id="1030" name="Imagen 14" descr="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" cy="47625"/>
          </a:xfrm>
          <a:prstGeom prst="rect">
            <a:avLst/>
          </a:prstGeom>
          <a:noFill/>
        </p:spPr>
      </p:pic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827584" y="1700808"/>
          <a:ext cx="6096000" cy="8128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Con aire: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Vigorosa</a:t>
                      </a:r>
                      <a:r>
                        <a:rPr lang="en-US" sz="1050" dirty="0" smtClean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;         Sc</a:t>
                      </a:r>
                      <a:r>
                        <a:rPr lang="en-US" sz="1050" baseline="-25000" dirty="0" smtClean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50" dirty="0" smtClean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50" baseline="-25000" dirty="0" smtClean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50" dirty="0" smtClean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Con H</a:t>
                      </a:r>
                      <a:r>
                        <a:rPr lang="en-US" sz="1050" baseline="-25000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50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O: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Suave; </a:t>
                      </a:r>
                      <a:r>
                        <a:rPr lang="en-US" sz="1050" dirty="0" smtClean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      H</a:t>
                      </a:r>
                      <a:r>
                        <a:rPr lang="en-US" sz="1050" baseline="-25000" dirty="0" smtClean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50" dirty="0" smtClean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; Sc(OH)</a:t>
                      </a:r>
                      <a:r>
                        <a:rPr lang="en-US" sz="1050" baseline="-25000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50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Con HCl 6M: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Suave; </a:t>
                      </a:r>
                      <a:r>
                        <a:rPr lang="en-US" sz="1050" dirty="0" smtClean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    H</a:t>
                      </a:r>
                      <a:r>
                        <a:rPr lang="en-US" sz="1050" baseline="-25000" dirty="0" smtClean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50" dirty="0" smtClean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; ScCl</a:t>
                      </a:r>
                      <a:r>
                        <a:rPr lang="en-US" sz="1050" baseline="-25000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50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Con HNO</a:t>
                      </a:r>
                      <a:r>
                        <a:rPr lang="en-US" sz="1050" baseline="-25000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50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15M: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Suave; </a:t>
                      </a:r>
                      <a:r>
                        <a:rPr lang="en-US" sz="1050" dirty="0" smtClean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    Sc(NO</a:t>
                      </a:r>
                      <a:r>
                        <a:rPr lang="en-US" sz="1050" baseline="-25000" dirty="0" smtClean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50" dirty="0" smtClean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050" baseline="-25000" dirty="0" smtClean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50" dirty="0" smtClean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pic>
        <p:nvPicPr>
          <p:cNvPr id="1037" name="Imagen 11" descr="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" cy="47625"/>
          </a:xfrm>
          <a:prstGeom prst="rect">
            <a:avLst/>
          </a:prstGeom>
          <a:noFill/>
        </p:spPr>
      </p:pic>
      <p:pic>
        <p:nvPicPr>
          <p:cNvPr id="1036" name="Imagen 12" descr="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" cy="47625"/>
          </a:xfrm>
          <a:prstGeom prst="rect">
            <a:avLst/>
          </a:prstGeom>
          <a:noFill/>
        </p:spPr>
      </p:pic>
      <p:pic>
        <p:nvPicPr>
          <p:cNvPr id="1035" name="Imagen 13" descr="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" cy="47625"/>
          </a:xfrm>
          <a:prstGeom prst="rect">
            <a:avLst/>
          </a:prstGeom>
          <a:noFill/>
        </p:spPr>
      </p:pic>
      <p:pic>
        <p:nvPicPr>
          <p:cNvPr id="1034" name="Imagen 14" descr="fl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" cy="47625"/>
          </a:xfrm>
          <a:prstGeom prst="rect">
            <a:avLst/>
          </a:prstGeom>
          <a:noFill/>
        </p:spPr>
      </p:pic>
      <p:cxnSp>
        <p:nvCxnSpPr>
          <p:cNvPr id="22" name="21 Conector recto de flecha"/>
          <p:cNvCxnSpPr/>
          <p:nvPr/>
        </p:nvCxnSpPr>
        <p:spPr>
          <a:xfrm>
            <a:off x="4572000" y="17728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4572000" y="198884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4499992" y="220486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4499992" y="242088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899592" y="3501008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El escandio mediante inhalación puede provocar embolias pulmonares, especialmente durante largas exposiciones; puede ser una amenaza para el hígado cuando se acumula en al cuerpo humano.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En los animales acuáticos produce daños a las membranas celulares, lo que tiene diversas influencias negativas en la reproducción y en las funciones del sistema nervioso.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9" name="28 Rectángulo"/>
          <p:cNvSpPr/>
          <p:nvPr/>
        </p:nvSpPr>
        <p:spPr>
          <a:xfrm>
            <a:off x="1115616" y="2852936"/>
            <a:ext cx="4032448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Efectos en la salud y en el medio ambiente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76672"/>
            <a:ext cx="7992888" cy="936104"/>
          </a:xfrm>
        </p:spPr>
        <p:txBody>
          <a:bodyPr>
            <a:noAutofit/>
          </a:bodyPr>
          <a:lstStyle/>
          <a:p>
            <a:r>
              <a:rPr lang="es-ES" sz="2800" dirty="0" smtClean="0"/>
              <a:t>Métodos de obtención</a:t>
            </a:r>
            <a:br>
              <a:rPr lang="es-ES" sz="2800" dirty="0" smtClean="0"/>
            </a:br>
            <a:endParaRPr lang="en-U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268760"/>
            <a:ext cx="7704856" cy="388843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es-ES" sz="7200" dirty="0" smtClean="0"/>
              <a:t>  </a:t>
            </a:r>
          </a:p>
          <a:p>
            <a:pPr algn="just">
              <a:buNone/>
            </a:pPr>
            <a:r>
              <a:rPr lang="es-ES" sz="7200" dirty="0" smtClean="0">
                <a:latin typeface="Century Gothic" pitchFamily="34" charset="0"/>
              </a:rPr>
              <a:t>    Se obtiene tratando el fluoruro de escandio con calcio, por electrólisis de una mezcla fundida de cloruro de escandio y a partir del </a:t>
            </a:r>
            <a:r>
              <a:rPr lang="es-MX" sz="7200" dirty="0" smtClean="0">
                <a:latin typeface="Century Gothic" pitchFamily="34" charset="0"/>
              </a:rPr>
              <a:t>litio metálico y cloruro de escandio.</a:t>
            </a:r>
            <a:endParaRPr lang="es-ES" sz="7200" dirty="0" smtClean="0">
              <a:latin typeface="Century Gothic" pitchFamily="34" charset="0"/>
            </a:endParaRPr>
          </a:p>
          <a:p>
            <a:pPr algn="just">
              <a:buNone/>
            </a:pPr>
            <a:endParaRPr lang="es-ES" sz="7200" dirty="0" smtClean="0">
              <a:latin typeface="Century Gothic" pitchFamily="34" charset="0"/>
            </a:endParaRPr>
          </a:p>
          <a:p>
            <a:pPr algn="just">
              <a:buNone/>
            </a:pPr>
            <a:endParaRPr lang="es-ES" sz="72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s-MX" sz="7200" dirty="0" smtClean="0">
                <a:latin typeface="Century Gothic" pitchFamily="34" charset="0"/>
              </a:rPr>
              <a:t>a) 3Ca + 2 ScF</a:t>
            </a:r>
            <a:r>
              <a:rPr lang="es-MX" sz="7200" baseline="-25000" dirty="0" smtClean="0">
                <a:latin typeface="Century Gothic" pitchFamily="34" charset="0"/>
              </a:rPr>
              <a:t>3</a:t>
            </a:r>
            <a:r>
              <a:rPr lang="es-MX" sz="7200" dirty="0" smtClean="0">
                <a:latin typeface="Century Gothic" pitchFamily="34" charset="0"/>
              </a:rPr>
              <a:t>             2 Sc + 2CaF</a:t>
            </a:r>
            <a:r>
              <a:rPr lang="es-MX" sz="7200" baseline="-25000" dirty="0" smtClean="0">
                <a:latin typeface="Century Gothic" pitchFamily="34" charset="0"/>
              </a:rPr>
              <a:t>2</a:t>
            </a:r>
          </a:p>
          <a:p>
            <a:pPr algn="ctr">
              <a:buNone/>
            </a:pPr>
            <a:endParaRPr lang="es-MX" sz="7200" baseline="-25000" dirty="0" smtClean="0">
              <a:latin typeface="Century Gothic" pitchFamily="34" charset="0"/>
            </a:endParaRPr>
          </a:p>
          <a:p>
            <a:pPr algn="ctr"/>
            <a:endParaRPr lang="es-MX" sz="7200" dirty="0" smtClean="0">
              <a:latin typeface="Century Gothic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es-MX" sz="7200" dirty="0" smtClean="0">
                <a:latin typeface="Century Gothic" pitchFamily="34" charset="0"/>
              </a:rPr>
              <a:t>b) 3 Li + ScCl</a:t>
            </a:r>
            <a:r>
              <a:rPr lang="es-MX" sz="7200" dirty="0" smtClean="0">
                <a:latin typeface="Century Gothic" pitchFamily="34" charset="0"/>
                <a:cs typeface="Calibri"/>
              </a:rPr>
              <a:t>₃</a:t>
            </a:r>
            <a:r>
              <a:rPr lang="es-MX" sz="7200" dirty="0" smtClean="0">
                <a:latin typeface="Century Gothic" pitchFamily="34" charset="0"/>
              </a:rPr>
              <a:t>           Sc + 3 LiCl</a:t>
            </a:r>
          </a:p>
          <a:p>
            <a:pPr algn="just">
              <a:buNone/>
            </a:pPr>
            <a:endParaRPr lang="es-MX" sz="7200" b="1" baseline="-25000" dirty="0" smtClean="0">
              <a:latin typeface="Century Gothic" pitchFamily="34" charset="0"/>
            </a:endParaRPr>
          </a:p>
          <a:p>
            <a:pPr algn="just">
              <a:buNone/>
            </a:pPr>
            <a:endParaRPr lang="es-ES" sz="7200" dirty="0" smtClean="0">
              <a:latin typeface="Century Gothic" pitchFamily="34" charset="0"/>
            </a:endParaRPr>
          </a:p>
          <a:p>
            <a:pPr algn="just">
              <a:buNone/>
            </a:pPr>
            <a:r>
              <a:rPr lang="es-ES" sz="7200" dirty="0" smtClean="0">
                <a:latin typeface="Century Gothic" pitchFamily="34" charset="0"/>
              </a:rPr>
              <a:t>    Se encuentra en minerales poco abundantes de Escandinavia   y Madagascar como euxenita, gadolinita y thortveitita.</a:t>
            </a:r>
            <a:endParaRPr lang="es-MX" sz="7200" dirty="0" smtClean="0">
              <a:latin typeface="Century Gothic" pitchFamily="34" charset="0"/>
            </a:endParaRPr>
          </a:p>
          <a:p>
            <a:pPr algn="just">
              <a:buNone/>
            </a:pPr>
            <a:endParaRPr lang="es-MX" sz="3300" dirty="0" smtClean="0">
              <a:latin typeface="Century Gothic" pitchFamily="34" charset="0"/>
            </a:endParaRPr>
          </a:p>
          <a:p>
            <a:pPr>
              <a:buNone/>
            </a:pPr>
            <a:endParaRPr lang="en-US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499992" y="278092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4499992" y="35010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83880" cy="1051560"/>
          </a:xfrm>
        </p:spPr>
        <p:txBody>
          <a:bodyPr/>
          <a:lstStyle/>
          <a:p>
            <a:r>
              <a:rPr lang="es-ES" dirty="0" smtClean="0"/>
              <a:t>Aplicaciones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1628800"/>
            <a:ext cx="4968552" cy="3960440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>
                <a:latin typeface="Century Gothic" pitchFamily="34" charset="0"/>
              </a:rPr>
              <a:t>El óxido de escandio (Sc</a:t>
            </a:r>
            <a:r>
              <a:rPr lang="es-ES" baseline="-25000" dirty="0" smtClean="0">
                <a:latin typeface="Century Gothic" pitchFamily="34" charset="0"/>
              </a:rPr>
              <a:t>2</a:t>
            </a:r>
            <a:r>
              <a:rPr lang="es-ES" dirty="0" smtClean="0">
                <a:latin typeface="Century Gothic" pitchFamily="34" charset="0"/>
              </a:rPr>
              <a:t>O</a:t>
            </a:r>
            <a:r>
              <a:rPr lang="es-ES" baseline="-25000" dirty="0" smtClean="0">
                <a:latin typeface="Century Gothic" pitchFamily="34" charset="0"/>
              </a:rPr>
              <a:t>3</a:t>
            </a:r>
            <a:r>
              <a:rPr lang="es-ES" dirty="0" smtClean="0">
                <a:latin typeface="Century Gothic" pitchFamily="34" charset="0"/>
              </a:rPr>
              <a:t>) se utiliza en luces de alta intensidad y añadido yoduro de escandio en las lámparas de vapor de mercurio se consigue una luz solar artificial de muy alta calidad. </a:t>
            </a:r>
          </a:p>
          <a:p>
            <a:r>
              <a:rPr lang="es-ES" dirty="0" smtClean="0">
                <a:latin typeface="Century Gothic" pitchFamily="34" charset="0"/>
              </a:rPr>
              <a:t>El isótopo radiactivo Sc-46 se usa en el craqueo del petróleo como trazador.</a:t>
            </a:r>
          </a:p>
          <a:p>
            <a:r>
              <a:rPr lang="es-ES" dirty="0" smtClean="0">
                <a:latin typeface="Century Gothic" pitchFamily="34" charset="0"/>
              </a:rPr>
              <a:t>Se utiliza en la construcción de naves espaciales.</a:t>
            </a:r>
          </a:p>
          <a:p>
            <a:r>
              <a:rPr lang="es-ES" dirty="0" smtClean="0">
                <a:latin typeface="Century Gothic" pitchFamily="34" charset="0"/>
              </a:rPr>
              <a:t>El uso del escandio es adecuado para producir catalizadores y para pulir cristales.</a:t>
            </a:r>
          </a:p>
          <a:p>
            <a:endParaRPr lang="es-ES" dirty="0" smtClean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</p:txBody>
      </p:sp>
      <p:pic>
        <p:nvPicPr>
          <p:cNvPr id="4" name="3 Imagen" descr="s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2638425" cy="1733550"/>
          </a:xfrm>
          <a:prstGeom prst="rect">
            <a:avLst/>
          </a:prstGeom>
        </p:spPr>
      </p:pic>
      <p:pic>
        <p:nvPicPr>
          <p:cNvPr id="5" name="4 Imagen" descr="taza_del_blanco_del_elemento_21_escandio-p168209166274079812enw9p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717032"/>
            <a:ext cx="2232248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4315563-itrio-forma-tabla-periodica-de-los-elemento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60848"/>
            <a:ext cx="4401591" cy="3675329"/>
          </a:xfrm>
        </p:spPr>
      </p:pic>
      <p:sp>
        <p:nvSpPr>
          <p:cNvPr id="7" name="6 Rectángulo"/>
          <p:cNvSpPr/>
          <p:nvPr/>
        </p:nvSpPr>
        <p:spPr>
          <a:xfrm>
            <a:off x="827584" y="620688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Itrio (Y)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788024" y="1628800"/>
            <a:ext cx="4032448" cy="47525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72816"/>
            <a:ext cx="36004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506</TotalTime>
  <Words>1901</Words>
  <Application>Microsoft Office PowerPoint</Application>
  <PresentationFormat>Presentación en pantalla (4:3)</PresentationFormat>
  <Paragraphs>344</Paragraphs>
  <Slides>38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Solsticio</vt:lpstr>
      <vt:lpstr>Tabla Periódica Grupos 3 y 4</vt:lpstr>
      <vt:lpstr>Diapositiva 2</vt:lpstr>
      <vt:lpstr>Diapositiva 3</vt:lpstr>
      <vt:lpstr>Propiedades</vt:lpstr>
      <vt:lpstr>Diapositiva 5</vt:lpstr>
      <vt:lpstr>Diapositiva 6</vt:lpstr>
      <vt:lpstr>Métodos de obtención </vt:lpstr>
      <vt:lpstr>Aplicaciones</vt:lpstr>
      <vt:lpstr>Diapositiva 9</vt:lpstr>
      <vt:lpstr>Obtención: </vt:lpstr>
      <vt:lpstr>Compuestos y aplicaciones:</vt:lpstr>
      <vt:lpstr>Más aplicaciones:</vt:lpstr>
      <vt:lpstr>Lantano (La)</vt:lpstr>
      <vt:lpstr>Obtención:</vt:lpstr>
      <vt:lpstr>Reacciones características:</vt:lpstr>
      <vt:lpstr>aplicaciones:</vt:lpstr>
      <vt:lpstr>-Datos curiosos-</vt:lpstr>
      <vt:lpstr>Actinio (Ac)</vt:lpstr>
      <vt:lpstr>Obtención:</vt:lpstr>
      <vt:lpstr>Reacciones características:</vt:lpstr>
      <vt:lpstr>aplicaciones:</vt:lpstr>
      <vt:lpstr>Grupo 4 (Familia IVB)</vt:lpstr>
      <vt:lpstr>Titanio (Ti)</vt:lpstr>
      <vt:lpstr>Obtención:</vt:lpstr>
      <vt:lpstr>Diapositiva 25</vt:lpstr>
      <vt:lpstr>Reacciones características:</vt:lpstr>
      <vt:lpstr>aplicaciones:</vt:lpstr>
      <vt:lpstr>-Curiosidades-</vt:lpstr>
      <vt:lpstr>Zirconio (Zr)</vt:lpstr>
      <vt:lpstr>Obtención:</vt:lpstr>
      <vt:lpstr>Compuestos y aplicaciones :</vt:lpstr>
      <vt:lpstr>Otras aplicaciones:</vt:lpstr>
      <vt:lpstr>Hafnio (Hf)</vt:lpstr>
      <vt:lpstr>Obtención:</vt:lpstr>
      <vt:lpstr>Reacciones características:</vt:lpstr>
      <vt:lpstr>aplicaciones:</vt:lpstr>
      <vt:lpstr>Rutherfordio (Rf)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NaTiiTa</dc:creator>
  <cp:lastModifiedBy>Jonhy</cp:lastModifiedBy>
  <cp:revision>37</cp:revision>
  <dcterms:created xsi:type="dcterms:W3CDTF">2012-10-03T02:38:41Z</dcterms:created>
  <dcterms:modified xsi:type="dcterms:W3CDTF">2012-10-18T00:38:06Z</dcterms:modified>
</cp:coreProperties>
</file>