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comments/comment1.xml" ContentType="application/vnd.openxmlformats-officedocument.presentationml.comments+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57" r:id="rId3"/>
    <p:sldId id="258" r:id="rId4"/>
    <p:sldId id="259" r:id="rId5"/>
    <p:sldId id="260" r:id="rId6"/>
    <p:sldId id="261" r:id="rId7"/>
    <p:sldId id="262" r:id="rId8"/>
    <p:sldId id="263" r:id="rId9"/>
    <p:sldId id="289" r:id="rId10"/>
    <p:sldId id="290" r:id="rId11"/>
    <p:sldId id="291" r:id="rId12"/>
    <p:sldId id="293" r:id="rId13"/>
    <p:sldId id="294" r:id="rId14"/>
    <p:sldId id="331" r:id="rId15"/>
    <p:sldId id="296" r:id="rId16"/>
    <p:sldId id="332" r:id="rId17"/>
    <p:sldId id="297" r:id="rId18"/>
    <p:sldId id="298" r:id="rId19"/>
    <p:sldId id="299" r:id="rId20"/>
    <p:sldId id="300" r:id="rId21"/>
    <p:sldId id="301" r:id="rId22"/>
    <p:sldId id="312" r:id="rId23"/>
    <p:sldId id="306" r:id="rId24"/>
    <p:sldId id="307" r:id="rId25"/>
    <p:sldId id="308" r:id="rId26"/>
    <p:sldId id="309" r:id="rId27"/>
    <p:sldId id="310" r:id="rId28"/>
    <p:sldId id="311" r:id="rId29"/>
    <p:sldId id="313" r:id="rId30"/>
    <p:sldId id="314" r:id="rId31"/>
    <p:sldId id="315" r:id="rId32"/>
    <p:sldId id="333" r:id="rId33"/>
    <p:sldId id="316" r:id="rId34"/>
    <p:sldId id="317" r:id="rId35"/>
    <p:sldId id="318" r:id="rId36"/>
    <p:sldId id="319" r:id="rId37"/>
    <p:sldId id="320" r:id="rId38"/>
    <p:sldId id="321" r:id="rId39"/>
    <p:sldId id="322" r:id="rId40"/>
    <p:sldId id="324" r:id="rId41"/>
    <p:sldId id="325" r:id="rId42"/>
    <p:sldId id="288" r:id="rId43"/>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uzhya" initials="lun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FF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8" autoAdjust="0"/>
  </p:normalViewPr>
  <p:slideViewPr>
    <p:cSldViewPr>
      <p:cViewPr>
        <p:scale>
          <a:sx n="71" d="100"/>
          <a:sy n="71" d="100"/>
        </p:scale>
        <p:origin x="-366"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Office_Excel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MX"/>
  <c:chart>
    <c:autoTitleDeleted val="1"/>
    <c:plotArea>
      <c:layout/>
      <c:barChart>
        <c:barDir val="col"/>
        <c:grouping val="clustered"/>
        <c:ser>
          <c:idx val="0"/>
          <c:order val="0"/>
          <c:tx>
            <c:strRef>
              <c:f>Hoja1!$B$1</c:f>
              <c:strCache>
                <c:ptCount val="1"/>
                <c:pt idx="0">
                  <c:v>Pto. Fusión (°C)</c:v>
                </c:pt>
              </c:strCache>
            </c:strRef>
          </c:tx>
          <c:cat>
            <c:strRef>
              <c:f>Hoja1!$A$2:$A$5</c:f>
              <c:strCache>
                <c:ptCount val="4"/>
                <c:pt idx="0">
                  <c:v>Periodo 4</c:v>
                </c:pt>
                <c:pt idx="1">
                  <c:v>Periodo 5</c:v>
                </c:pt>
                <c:pt idx="2">
                  <c:v>Periodo 6</c:v>
                </c:pt>
                <c:pt idx="3">
                  <c:v>Periodo 7</c:v>
                </c:pt>
              </c:strCache>
            </c:strRef>
          </c:cat>
          <c:val>
            <c:numRef>
              <c:f>Hoja1!$B$2:$B$5</c:f>
              <c:numCache>
                <c:formatCode>General</c:formatCode>
                <c:ptCount val="4"/>
                <c:pt idx="0">
                  <c:v>1910</c:v>
                </c:pt>
                <c:pt idx="1">
                  <c:v>2477</c:v>
                </c:pt>
                <c:pt idx="2">
                  <c:v>3017</c:v>
                </c:pt>
                <c:pt idx="3">
                  <c:v>0</c:v>
                </c:pt>
              </c:numCache>
            </c:numRef>
          </c:val>
        </c:ser>
        <c:ser>
          <c:idx val="1"/>
          <c:order val="1"/>
          <c:tx>
            <c:strRef>
              <c:f>Hoja1!$C$1</c:f>
              <c:strCache>
                <c:ptCount val="1"/>
                <c:pt idx="0">
                  <c:v>Pto. Ebullición (°C)</c:v>
                </c:pt>
              </c:strCache>
            </c:strRef>
          </c:tx>
          <c:cat>
            <c:strRef>
              <c:f>Hoja1!$A$2:$A$5</c:f>
              <c:strCache>
                <c:ptCount val="4"/>
                <c:pt idx="0">
                  <c:v>Periodo 4</c:v>
                </c:pt>
                <c:pt idx="1">
                  <c:v>Periodo 5</c:v>
                </c:pt>
                <c:pt idx="2">
                  <c:v>Periodo 6</c:v>
                </c:pt>
                <c:pt idx="3">
                  <c:v>Periodo 7</c:v>
                </c:pt>
              </c:strCache>
            </c:strRef>
          </c:cat>
          <c:val>
            <c:numRef>
              <c:f>Hoja1!$C$2:$C$5</c:f>
              <c:numCache>
                <c:formatCode>General</c:formatCode>
                <c:ptCount val="4"/>
                <c:pt idx="0">
                  <c:v>3407</c:v>
                </c:pt>
                <c:pt idx="1">
                  <c:v>4744</c:v>
                </c:pt>
                <c:pt idx="2">
                  <c:v>5458</c:v>
                </c:pt>
                <c:pt idx="3">
                  <c:v>0</c:v>
                </c:pt>
              </c:numCache>
            </c:numRef>
          </c:val>
        </c:ser>
        <c:ser>
          <c:idx val="2"/>
          <c:order val="2"/>
          <c:tx>
            <c:strRef>
              <c:f>Hoja1!$D$1</c:f>
              <c:strCache>
                <c:ptCount val="1"/>
                <c:pt idx="0">
                  <c:v>Densidad (Kg/m3)</c:v>
                </c:pt>
              </c:strCache>
            </c:strRef>
          </c:tx>
          <c:spPr>
            <a:solidFill>
              <a:schemeClr val="accent6">
                <a:lumMod val="75000"/>
              </a:schemeClr>
            </a:solidFill>
          </c:spPr>
          <c:cat>
            <c:strRef>
              <c:f>Hoja1!$A$2:$A$5</c:f>
              <c:strCache>
                <c:ptCount val="4"/>
                <c:pt idx="0">
                  <c:v>Periodo 4</c:v>
                </c:pt>
                <c:pt idx="1">
                  <c:v>Periodo 5</c:v>
                </c:pt>
                <c:pt idx="2">
                  <c:v>Periodo 6</c:v>
                </c:pt>
                <c:pt idx="3">
                  <c:v>Periodo 7</c:v>
                </c:pt>
              </c:strCache>
            </c:strRef>
          </c:cat>
          <c:val>
            <c:numRef>
              <c:f>Hoja1!$D$2:$D$5</c:f>
              <c:numCache>
                <c:formatCode>General</c:formatCode>
                <c:ptCount val="4"/>
                <c:pt idx="0">
                  <c:v>6110</c:v>
                </c:pt>
                <c:pt idx="1">
                  <c:v>8570</c:v>
                </c:pt>
                <c:pt idx="2">
                  <c:v>16654</c:v>
                </c:pt>
                <c:pt idx="3">
                  <c:v>29000</c:v>
                </c:pt>
              </c:numCache>
            </c:numRef>
          </c:val>
        </c:ser>
        <c:gapWidth val="75"/>
        <c:overlap val="-25"/>
        <c:axId val="71830528"/>
        <c:axId val="78996224"/>
      </c:barChart>
      <c:catAx>
        <c:axId val="71830528"/>
        <c:scaling>
          <c:orientation val="minMax"/>
        </c:scaling>
        <c:axPos val="b"/>
        <c:majorTickMark val="none"/>
        <c:tickLblPos val="nextTo"/>
        <c:crossAx val="78996224"/>
        <c:crosses val="autoZero"/>
        <c:auto val="1"/>
        <c:lblAlgn val="ctr"/>
        <c:lblOffset val="100"/>
      </c:catAx>
      <c:valAx>
        <c:axId val="78996224"/>
        <c:scaling>
          <c:orientation val="minMax"/>
          <c:max val="30000"/>
        </c:scaling>
        <c:axPos val="l"/>
        <c:majorGridlines/>
        <c:numFmt formatCode="General" sourceLinked="1"/>
        <c:majorTickMark val="none"/>
        <c:tickLblPos val="nextTo"/>
        <c:spPr>
          <a:ln w="9525">
            <a:noFill/>
          </a:ln>
        </c:spPr>
        <c:crossAx val="71830528"/>
        <c:crosses val="autoZero"/>
        <c:crossBetween val="between"/>
      </c:valAx>
    </c:plotArea>
    <c:legend>
      <c:legendPos val="b"/>
      <c:layout>
        <c:manualLayout>
          <c:xMode val="edge"/>
          <c:yMode val="edge"/>
          <c:x val="3.6928455607172915E-2"/>
          <c:y val="0.72352018497687787"/>
          <c:w val="0.96307154439282705"/>
          <c:h val="0.2526702912135983"/>
        </c:manualLayout>
      </c:layout>
      <c:txPr>
        <a:bodyPr/>
        <a:lstStyle/>
        <a:p>
          <a:pPr>
            <a:defRPr sz="2200"/>
          </a:pPr>
          <a:endParaRPr lang="es-MX"/>
        </a:p>
      </c:txPr>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MX"/>
  <c:chart>
    <c:autoTitleDeleted val="1"/>
    <c:plotArea>
      <c:layout/>
      <c:barChart>
        <c:barDir val="col"/>
        <c:grouping val="clustered"/>
        <c:ser>
          <c:idx val="0"/>
          <c:order val="0"/>
          <c:tx>
            <c:strRef>
              <c:f>Hoja1!$B$1</c:f>
              <c:strCache>
                <c:ptCount val="1"/>
                <c:pt idx="0">
                  <c:v>Pto. Fusión (°C)</c:v>
                </c:pt>
              </c:strCache>
            </c:strRef>
          </c:tx>
          <c:cat>
            <c:strRef>
              <c:f>Hoja1!$A$2:$A$5</c:f>
              <c:strCache>
                <c:ptCount val="4"/>
                <c:pt idx="0">
                  <c:v>Periodo 4</c:v>
                </c:pt>
                <c:pt idx="1">
                  <c:v>Periodo 5</c:v>
                </c:pt>
                <c:pt idx="2">
                  <c:v>Periodo 6</c:v>
                </c:pt>
                <c:pt idx="3">
                  <c:v>Periodo 7</c:v>
                </c:pt>
              </c:strCache>
            </c:strRef>
          </c:cat>
          <c:val>
            <c:numRef>
              <c:f>Hoja1!$B$2:$B$5</c:f>
              <c:numCache>
                <c:formatCode>General</c:formatCode>
                <c:ptCount val="4"/>
                <c:pt idx="0">
                  <c:v>1907</c:v>
                </c:pt>
                <c:pt idx="1">
                  <c:v>2623</c:v>
                </c:pt>
                <c:pt idx="2">
                  <c:v>3422</c:v>
                </c:pt>
                <c:pt idx="3">
                  <c:v>0</c:v>
                </c:pt>
              </c:numCache>
            </c:numRef>
          </c:val>
        </c:ser>
        <c:ser>
          <c:idx val="1"/>
          <c:order val="1"/>
          <c:tx>
            <c:strRef>
              <c:f>Hoja1!$C$1</c:f>
              <c:strCache>
                <c:ptCount val="1"/>
                <c:pt idx="0">
                  <c:v>Pto. Ebillición (°C)</c:v>
                </c:pt>
              </c:strCache>
            </c:strRef>
          </c:tx>
          <c:cat>
            <c:strRef>
              <c:f>Hoja1!$A$2:$A$5</c:f>
              <c:strCache>
                <c:ptCount val="4"/>
                <c:pt idx="0">
                  <c:v>Periodo 4</c:v>
                </c:pt>
                <c:pt idx="1">
                  <c:v>Periodo 5</c:v>
                </c:pt>
                <c:pt idx="2">
                  <c:v>Periodo 6</c:v>
                </c:pt>
                <c:pt idx="3">
                  <c:v>Periodo 7</c:v>
                </c:pt>
              </c:strCache>
            </c:strRef>
          </c:cat>
          <c:val>
            <c:numRef>
              <c:f>Hoja1!$C$2:$C$5</c:f>
              <c:numCache>
                <c:formatCode>General</c:formatCode>
                <c:ptCount val="4"/>
                <c:pt idx="0">
                  <c:v>2671</c:v>
                </c:pt>
                <c:pt idx="1">
                  <c:v>4639</c:v>
                </c:pt>
                <c:pt idx="2">
                  <c:v>5555</c:v>
                </c:pt>
                <c:pt idx="3">
                  <c:v>0</c:v>
                </c:pt>
              </c:numCache>
            </c:numRef>
          </c:val>
        </c:ser>
        <c:ser>
          <c:idx val="2"/>
          <c:order val="2"/>
          <c:tx>
            <c:strRef>
              <c:f>Hoja1!$D$1</c:f>
              <c:strCache>
                <c:ptCount val="1"/>
                <c:pt idx="0">
                  <c:v>Densidad (Kg/m3)</c:v>
                </c:pt>
              </c:strCache>
            </c:strRef>
          </c:tx>
          <c:cat>
            <c:strRef>
              <c:f>Hoja1!$A$2:$A$5</c:f>
              <c:strCache>
                <c:ptCount val="4"/>
                <c:pt idx="0">
                  <c:v>Periodo 4</c:v>
                </c:pt>
                <c:pt idx="1">
                  <c:v>Periodo 5</c:v>
                </c:pt>
                <c:pt idx="2">
                  <c:v>Periodo 6</c:v>
                </c:pt>
                <c:pt idx="3">
                  <c:v>Periodo 7</c:v>
                </c:pt>
              </c:strCache>
            </c:strRef>
          </c:cat>
          <c:val>
            <c:numRef>
              <c:f>Hoja1!$D$2:$D$5</c:f>
              <c:numCache>
                <c:formatCode>General</c:formatCode>
                <c:ptCount val="4"/>
                <c:pt idx="0">
                  <c:v>7140</c:v>
                </c:pt>
                <c:pt idx="1">
                  <c:v>10280</c:v>
                </c:pt>
                <c:pt idx="2">
                  <c:v>19250</c:v>
                </c:pt>
                <c:pt idx="3">
                  <c:v>35000</c:v>
                </c:pt>
              </c:numCache>
            </c:numRef>
          </c:val>
        </c:ser>
        <c:gapWidth val="75"/>
        <c:overlap val="-25"/>
        <c:axId val="114336128"/>
        <c:axId val="114337664"/>
      </c:barChart>
      <c:catAx>
        <c:axId val="114336128"/>
        <c:scaling>
          <c:orientation val="minMax"/>
        </c:scaling>
        <c:axPos val="b"/>
        <c:majorTickMark val="none"/>
        <c:tickLblPos val="nextTo"/>
        <c:crossAx val="114337664"/>
        <c:crosses val="autoZero"/>
        <c:auto val="1"/>
        <c:lblAlgn val="ctr"/>
        <c:lblOffset val="100"/>
      </c:catAx>
      <c:valAx>
        <c:axId val="114337664"/>
        <c:scaling>
          <c:orientation val="minMax"/>
          <c:max val="36000"/>
          <c:min val="0"/>
        </c:scaling>
        <c:axPos val="l"/>
        <c:majorGridlines/>
        <c:numFmt formatCode="General" sourceLinked="1"/>
        <c:majorTickMark val="none"/>
        <c:tickLblPos val="nextTo"/>
        <c:spPr>
          <a:ln w="9525">
            <a:noFill/>
          </a:ln>
        </c:spPr>
        <c:crossAx val="114336128"/>
        <c:crosses val="autoZero"/>
        <c:crossBetween val="between"/>
      </c:valAx>
    </c:plotArea>
    <c:legend>
      <c:legendPos val="b"/>
      <c:layout/>
      <c:txPr>
        <a:bodyPr/>
        <a:lstStyle/>
        <a:p>
          <a:pPr>
            <a:defRPr sz="2000"/>
          </a:pPr>
          <a:endParaRPr lang="es-MX"/>
        </a:p>
      </c:txPr>
    </c:legend>
    <c:plotVisOnly val="1"/>
    <c:dispBlanksAs val="gap"/>
  </c:chart>
  <c:externalData r:id="rId1"/>
</c:chartSpace>
</file>

<file path=ppt/comments/comment1.xml><?xml version="1.0" encoding="utf-8"?>
<p:cmLst xmlns:a="http://schemas.openxmlformats.org/drawingml/2006/main" xmlns:r="http://schemas.openxmlformats.org/officeDocument/2006/relationships" xmlns:p="http://schemas.openxmlformats.org/presentationml/2006/main">
  <p:cm authorId="0" dt="2013-11-07T00:29:34.755" idx="1">
    <p:pos x="10" y="10"/>
    <p:text>FALTAN IMAGENES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93FC12-4985-43B9-96E3-63BDD174DF55}" type="datetimeFigureOut">
              <a:rPr lang="es-MX" smtClean="0"/>
              <a:pPr/>
              <a:t>07/11/2013</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5848B1-07B3-4D20-81DA-8454AF4B14B2}" type="slidenum">
              <a:rPr lang="es-MX" smtClean="0"/>
              <a:pPr/>
              <a:t>‹Nº›</a:t>
            </a:fld>
            <a:endParaRPr lang="es-MX"/>
          </a:p>
        </p:txBody>
      </p:sp>
    </p:spTree>
    <p:extLst>
      <p:ext uri="{BB962C8B-B14F-4D97-AF65-F5344CB8AC3E}">
        <p14:creationId xmlns="" xmlns:p14="http://schemas.microsoft.com/office/powerpoint/2010/main" val="313348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Faltan imágenes!!!</a:t>
            </a:r>
          </a:p>
        </p:txBody>
      </p:sp>
      <p:sp>
        <p:nvSpPr>
          <p:cNvPr id="4" name="3 Marcador de número de diapositiva"/>
          <p:cNvSpPr>
            <a:spLocks noGrp="1"/>
          </p:cNvSpPr>
          <p:nvPr>
            <p:ph type="sldNum" sz="quarter" idx="10"/>
          </p:nvPr>
        </p:nvSpPr>
        <p:spPr/>
        <p:txBody>
          <a:bodyPr/>
          <a:lstStyle/>
          <a:p>
            <a:fld id="{D65848B1-07B3-4D20-81DA-8454AF4B14B2}" type="slidenum">
              <a:rPr lang="es-MX" smtClean="0"/>
              <a:pPr/>
              <a:t>11</a:t>
            </a:fld>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04E1B7A4-3B30-4D03-9CBF-1E42D290FF65}" type="datetimeFigureOut">
              <a:rPr lang="es-MX" smtClean="0"/>
              <a:pPr/>
              <a:t>07/11/2013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0A463AA-93B0-4DE2-97FD-368F5766546D}" type="slidenum">
              <a:rPr lang="es-MX" smtClean="0"/>
              <a:pPr/>
              <a:t>‹Nº›</a:t>
            </a:fld>
            <a:endParaRPr lang="es-MX"/>
          </a:p>
        </p:txBody>
      </p:sp>
    </p:spTree>
    <p:extLst>
      <p:ext uri="{BB962C8B-B14F-4D97-AF65-F5344CB8AC3E}">
        <p14:creationId xmlns="" xmlns:p14="http://schemas.microsoft.com/office/powerpoint/2010/main" val="2985077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04E1B7A4-3B30-4D03-9CBF-1E42D290FF65}" type="datetimeFigureOut">
              <a:rPr lang="es-MX" smtClean="0"/>
              <a:pPr/>
              <a:t>07/11/2013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0A463AA-93B0-4DE2-97FD-368F5766546D}" type="slidenum">
              <a:rPr lang="es-MX" smtClean="0"/>
              <a:pPr/>
              <a:t>‹Nº›</a:t>
            </a:fld>
            <a:endParaRPr lang="es-MX"/>
          </a:p>
        </p:txBody>
      </p:sp>
    </p:spTree>
    <p:extLst>
      <p:ext uri="{BB962C8B-B14F-4D97-AF65-F5344CB8AC3E}">
        <p14:creationId xmlns="" xmlns:p14="http://schemas.microsoft.com/office/powerpoint/2010/main" val="313918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04E1B7A4-3B30-4D03-9CBF-1E42D290FF65}" type="datetimeFigureOut">
              <a:rPr lang="es-MX" smtClean="0"/>
              <a:pPr/>
              <a:t>07/11/2013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0A463AA-93B0-4DE2-97FD-368F5766546D}" type="slidenum">
              <a:rPr lang="es-MX" smtClean="0"/>
              <a:pPr/>
              <a:t>‹Nº›</a:t>
            </a:fld>
            <a:endParaRPr lang="es-MX"/>
          </a:p>
        </p:txBody>
      </p:sp>
    </p:spTree>
    <p:extLst>
      <p:ext uri="{BB962C8B-B14F-4D97-AF65-F5344CB8AC3E}">
        <p14:creationId xmlns="" xmlns:p14="http://schemas.microsoft.com/office/powerpoint/2010/main" val="1982017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04E1B7A4-3B30-4D03-9CBF-1E42D290FF65}" type="datetimeFigureOut">
              <a:rPr lang="es-MX" smtClean="0"/>
              <a:pPr/>
              <a:t>07/11/2013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0A463AA-93B0-4DE2-97FD-368F5766546D}" type="slidenum">
              <a:rPr lang="es-MX" smtClean="0"/>
              <a:pPr/>
              <a:t>‹Nº›</a:t>
            </a:fld>
            <a:endParaRPr lang="es-MX"/>
          </a:p>
        </p:txBody>
      </p:sp>
    </p:spTree>
    <p:extLst>
      <p:ext uri="{BB962C8B-B14F-4D97-AF65-F5344CB8AC3E}">
        <p14:creationId xmlns="" xmlns:p14="http://schemas.microsoft.com/office/powerpoint/2010/main" val="56538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4E1B7A4-3B30-4D03-9CBF-1E42D290FF65}" type="datetimeFigureOut">
              <a:rPr lang="es-MX" smtClean="0"/>
              <a:pPr/>
              <a:t>07/11/2013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0A463AA-93B0-4DE2-97FD-368F5766546D}" type="slidenum">
              <a:rPr lang="es-MX" smtClean="0"/>
              <a:pPr/>
              <a:t>‹Nº›</a:t>
            </a:fld>
            <a:endParaRPr lang="es-MX"/>
          </a:p>
        </p:txBody>
      </p:sp>
    </p:spTree>
    <p:extLst>
      <p:ext uri="{BB962C8B-B14F-4D97-AF65-F5344CB8AC3E}">
        <p14:creationId xmlns="" xmlns:p14="http://schemas.microsoft.com/office/powerpoint/2010/main" val="433208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04E1B7A4-3B30-4D03-9CBF-1E42D290FF65}" type="datetimeFigureOut">
              <a:rPr lang="es-MX" smtClean="0"/>
              <a:pPr/>
              <a:t>07/11/2013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A0A463AA-93B0-4DE2-97FD-368F5766546D}" type="slidenum">
              <a:rPr lang="es-MX" smtClean="0"/>
              <a:pPr/>
              <a:t>‹Nº›</a:t>
            </a:fld>
            <a:endParaRPr lang="es-MX"/>
          </a:p>
        </p:txBody>
      </p:sp>
    </p:spTree>
    <p:extLst>
      <p:ext uri="{BB962C8B-B14F-4D97-AF65-F5344CB8AC3E}">
        <p14:creationId xmlns="" xmlns:p14="http://schemas.microsoft.com/office/powerpoint/2010/main" val="1753461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04E1B7A4-3B30-4D03-9CBF-1E42D290FF65}" type="datetimeFigureOut">
              <a:rPr lang="es-MX" smtClean="0"/>
              <a:pPr/>
              <a:t>07/11/2013</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A0A463AA-93B0-4DE2-97FD-368F5766546D}" type="slidenum">
              <a:rPr lang="es-MX" smtClean="0"/>
              <a:pPr/>
              <a:t>‹Nº›</a:t>
            </a:fld>
            <a:endParaRPr lang="es-MX"/>
          </a:p>
        </p:txBody>
      </p:sp>
    </p:spTree>
    <p:extLst>
      <p:ext uri="{BB962C8B-B14F-4D97-AF65-F5344CB8AC3E}">
        <p14:creationId xmlns="" xmlns:p14="http://schemas.microsoft.com/office/powerpoint/2010/main" val="3769412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04E1B7A4-3B30-4D03-9CBF-1E42D290FF65}" type="datetimeFigureOut">
              <a:rPr lang="es-MX" smtClean="0"/>
              <a:pPr/>
              <a:t>07/11/2013</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A0A463AA-93B0-4DE2-97FD-368F5766546D}" type="slidenum">
              <a:rPr lang="es-MX" smtClean="0"/>
              <a:pPr/>
              <a:t>‹Nº›</a:t>
            </a:fld>
            <a:endParaRPr lang="es-MX"/>
          </a:p>
        </p:txBody>
      </p:sp>
    </p:spTree>
    <p:extLst>
      <p:ext uri="{BB962C8B-B14F-4D97-AF65-F5344CB8AC3E}">
        <p14:creationId xmlns="" xmlns:p14="http://schemas.microsoft.com/office/powerpoint/2010/main" val="4174409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4E1B7A4-3B30-4D03-9CBF-1E42D290FF65}" type="datetimeFigureOut">
              <a:rPr lang="es-MX" smtClean="0"/>
              <a:pPr/>
              <a:t>07/11/2013</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A0A463AA-93B0-4DE2-97FD-368F5766546D}" type="slidenum">
              <a:rPr lang="es-MX" smtClean="0"/>
              <a:pPr/>
              <a:t>‹Nº›</a:t>
            </a:fld>
            <a:endParaRPr lang="es-MX"/>
          </a:p>
        </p:txBody>
      </p:sp>
    </p:spTree>
    <p:extLst>
      <p:ext uri="{BB962C8B-B14F-4D97-AF65-F5344CB8AC3E}">
        <p14:creationId xmlns="" xmlns:p14="http://schemas.microsoft.com/office/powerpoint/2010/main" val="796787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4E1B7A4-3B30-4D03-9CBF-1E42D290FF65}" type="datetimeFigureOut">
              <a:rPr lang="es-MX" smtClean="0"/>
              <a:pPr/>
              <a:t>07/11/2013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A0A463AA-93B0-4DE2-97FD-368F5766546D}" type="slidenum">
              <a:rPr lang="es-MX" smtClean="0"/>
              <a:pPr/>
              <a:t>‹Nº›</a:t>
            </a:fld>
            <a:endParaRPr lang="es-MX"/>
          </a:p>
        </p:txBody>
      </p:sp>
    </p:spTree>
    <p:extLst>
      <p:ext uri="{BB962C8B-B14F-4D97-AF65-F5344CB8AC3E}">
        <p14:creationId xmlns="" xmlns:p14="http://schemas.microsoft.com/office/powerpoint/2010/main" val="4186338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4E1B7A4-3B30-4D03-9CBF-1E42D290FF65}" type="datetimeFigureOut">
              <a:rPr lang="es-MX" smtClean="0"/>
              <a:pPr/>
              <a:t>07/11/2013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A0A463AA-93B0-4DE2-97FD-368F5766546D}" type="slidenum">
              <a:rPr lang="es-MX" smtClean="0"/>
              <a:pPr/>
              <a:t>‹Nº›</a:t>
            </a:fld>
            <a:endParaRPr lang="es-MX"/>
          </a:p>
        </p:txBody>
      </p:sp>
    </p:spTree>
    <p:extLst>
      <p:ext uri="{BB962C8B-B14F-4D97-AF65-F5344CB8AC3E}">
        <p14:creationId xmlns="" xmlns:p14="http://schemas.microsoft.com/office/powerpoint/2010/main" val="2661382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4000">
              <a:schemeClr val="accent3"/>
            </a:gs>
            <a:gs pos="100000">
              <a:srgbClr val="156B13"/>
            </a:gs>
          </a:gsLst>
          <a:lin ang="5400000" scaled="1"/>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E1B7A4-3B30-4D03-9CBF-1E42D290FF65}" type="datetimeFigureOut">
              <a:rPr lang="es-MX" smtClean="0"/>
              <a:pPr/>
              <a:t>07/11/2013</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A463AA-93B0-4DE2-97FD-368F5766546D}" type="slidenum">
              <a:rPr lang="es-MX" smtClean="0"/>
              <a:pPr/>
              <a:t>‹Nº›</a:t>
            </a:fld>
            <a:endParaRPr lang="es-MX"/>
          </a:p>
        </p:txBody>
      </p:sp>
    </p:spTree>
    <p:extLst>
      <p:ext uri="{BB962C8B-B14F-4D97-AF65-F5344CB8AC3E}">
        <p14:creationId xmlns="" xmlns:p14="http://schemas.microsoft.com/office/powerpoint/2010/main" val="33173992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comments" Target="../comments/comment1.xml"/><Relationship Id="rId5" Type="http://schemas.openxmlformats.org/officeDocument/2006/relationships/image" Target="../media/image31.jpe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1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es.wikipedia.org/wiki/Uni%C3%B3n_Sovi%C3%A9tica" TargetMode="External"/><Relationship Id="rId2" Type="http://schemas.openxmlformats.org/officeDocument/2006/relationships/image" Target="../media/image46.jpe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hyperlink" Target="http://www.google.com.mx/imgres?sa=X&amp;biw=1366&amp;bih=672&amp;tbm=isch&amp;tbnid=khnbWoYUbFKiBM:&amp;imgrefurl=http://descubrirlaquimica.wordpress.com/guia-de-los-elementos-quimicos/el-molibdeno/&amp;docid=wQmtpWRTXiFX3M&amp;imgurl=http://www.periodictable.com/Samples/042.2/s13.JPG&amp;w=1000&amp;h=1000&amp;ei=qCF5Uq3_D8iG2wWn14G4Bg&amp;zoom=1&amp;ved=1t:3588,r:22,s:0,i:161&amp;iact=rc&amp;page=2&amp;tbnh=191&amp;tbnw=191&amp;start=12&amp;ndsp=24&amp;tx=147&amp;ty=117" TargetMode="Externa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jpeg"/><Relationship Id="rId7" Type="http://schemas.openxmlformats.org/officeDocument/2006/relationships/image" Target="../media/image68.png"/><Relationship Id="rId2" Type="http://schemas.openxmlformats.org/officeDocument/2006/relationships/hyperlink" Target="http://www.google.com.mx/imgres?sa=X&amp;biw=1366&amp;bih=672&amp;tbm=isch&amp;tbnid=nqORCFKILkdyZM:&amp;imgrefurl=http://www.petroquimicosaspen.com/aspen/&amp;docid=MZwVZ7jsRFjZTM&amp;imgurl=http://www.petroquimicosaspen.com/aspen/images/petroleo-el-oro-negro.jpg&amp;w=378&amp;h=317&amp;ei=_yN5UvkDiPfZBajBgJAE&amp;zoom=1&amp;ved=1t:3588,r:25,s:0,i:161&amp;iact=rc&amp;page=2&amp;tbnh=172&amp;tbnw=180&amp;start=16&amp;ndsp=22&amp;tx=104&amp;ty=100" TargetMode="Externa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34.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2.xml"/><Relationship Id="rId5" Type="http://schemas.openxmlformats.org/officeDocument/2006/relationships/image" Target="../media/image78.jpeg"/><Relationship Id="rId4" Type="http://schemas.openxmlformats.org/officeDocument/2006/relationships/image" Target="../media/image77.jpeg"/></Relationships>
</file>

<file path=ppt/slides/_rels/slide38.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2.xml"/><Relationship Id="rId4" Type="http://schemas.openxmlformats.org/officeDocument/2006/relationships/image" Target="../media/image81.jpeg"/></Relationships>
</file>

<file path=ppt/slides/_rels/slide39.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2.xml"/><Relationship Id="rId5" Type="http://schemas.openxmlformats.org/officeDocument/2006/relationships/image" Target="../media/image85.jpeg"/><Relationship Id="rId4" Type="http://schemas.openxmlformats.org/officeDocument/2006/relationships/image" Target="../media/image84.jpe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hyperlink" Target="http://www.lenntech.es/periodica/elementos/cr.htm" TargetMode="External"/><Relationship Id="rId13" Type="http://schemas.openxmlformats.org/officeDocument/2006/relationships/hyperlink" Target="http://www.mikalac.com/tech/sci/vanadium.html" TargetMode="External"/><Relationship Id="rId3" Type="http://schemas.openxmlformats.org/officeDocument/2006/relationships/hyperlink" Target="http://www.rsc.org/periodic-table/element/41/niobium" TargetMode="External"/><Relationship Id="rId7" Type="http://schemas.openxmlformats.org/officeDocument/2006/relationships/hyperlink" Target="http://eltamiz.com/2010/09/23/conoce-tus-elementos-el-cromo/" TargetMode="External"/><Relationship Id="rId12" Type="http://schemas.openxmlformats.org/officeDocument/2006/relationships/hyperlink" Target="http://www.lenntech.es/periodica/elementos/v.htm" TargetMode="External"/><Relationship Id="rId2" Type="http://schemas.openxmlformats.org/officeDocument/2006/relationships/hyperlink" Target="http://www.uam.es/docencia/elementos/spV21/conmarcos/elementos/nb.html" TargetMode="External"/><Relationship Id="rId1" Type="http://schemas.openxmlformats.org/officeDocument/2006/relationships/slideLayout" Target="../slideLayouts/slideLayout2.xml"/><Relationship Id="rId6" Type="http://schemas.openxmlformats.org/officeDocument/2006/relationships/hyperlink" Target="http://es.wikipedia.org/wiki/Cromo" TargetMode="External"/><Relationship Id="rId11" Type="http://schemas.openxmlformats.org/officeDocument/2006/relationships/hyperlink" Target="http://es.wikipedia.org/wiki/Termita_(mezcla_reactante)" TargetMode="External"/><Relationship Id="rId5" Type="http://schemas.openxmlformats.org/officeDocument/2006/relationships/hyperlink" Target="http://www.uam.es/docencia/elementos/spV21/conmarcos/elementos/cr.html" TargetMode="External"/><Relationship Id="rId15" Type="http://schemas.openxmlformats.org/officeDocument/2006/relationships/hyperlink" Target="http://www.quimicaweb.net/tablaperiodica/paginas/vanadio.htm" TargetMode="External"/><Relationship Id="rId10" Type="http://schemas.openxmlformats.org/officeDocument/2006/relationships/hyperlink" Target="http://centrodeartigos.com/articulos-utiles/article_103425.html" TargetMode="External"/><Relationship Id="rId4" Type="http://schemas.openxmlformats.org/officeDocument/2006/relationships/hyperlink" Target="http://www.iamgold.com/files/pdf/Niobium%20101%20Final%20March%202012.pdf" TargetMode="External"/><Relationship Id="rId9" Type="http://schemas.openxmlformats.org/officeDocument/2006/relationships/hyperlink" Target="http://es.wikipedia.org/wiki/Anexo:Is%C3%B3topos_de_cromo" TargetMode="External"/><Relationship Id="rId14" Type="http://schemas.openxmlformats.org/officeDocument/2006/relationships/hyperlink" Target="http://institutomodernoamericano.edu.co/moodle/grados/decimo/profundi/quim/qui_11_0001_023.htm"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262095" y="175147"/>
            <a:ext cx="2754280" cy="1015663"/>
          </a:xfrm>
          <a:prstGeom prst="rect">
            <a:avLst/>
          </a:prstGeom>
          <a:noFill/>
        </p:spPr>
        <p:txBody>
          <a:bodyPr wrap="none" lIns="91440" tIns="45720" rIns="91440" bIns="45720">
            <a:spAutoFit/>
          </a:bodyPr>
          <a:lstStyle/>
          <a:p>
            <a:pPr algn="ctr"/>
            <a:r>
              <a:rPr lang="es-ES" sz="6000" b="1" dirty="0" smtClean="0">
                <a:ln w="12700" cmpd="sng">
                  <a:solidFill>
                    <a:schemeClr val="bg1"/>
                  </a:solidFill>
                  <a:prstDash val="solid"/>
                  <a:miter lim="800000"/>
                </a:ln>
                <a:solidFill>
                  <a:srgbClr val="7030A0"/>
                </a:solidFill>
                <a:effectLst>
                  <a:outerShdw blurRad="50800" algn="tl" rotWithShape="0">
                    <a:srgbClr val="000000"/>
                  </a:outerShdw>
                </a:effectLst>
              </a:rPr>
              <a:t>Grupo 5</a:t>
            </a:r>
            <a:endParaRPr lang="es-ES" sz="6000" b="1" dirty="0">
              <a:ln w="12700" cmpd="sng">
                <a:solidFill>
                  <a:schemeClr val="bg1"/>
                </a:solidFill>
                <a:prstDash val="solid"/>
                <a:miter lim="800000"/>
              </a:ln>
              <a:solidFill>
                <a:srgbClr val="7030A0"/>
              </a:solidFill>
              <a:effectLst>
                <a:outerShdw blurRad="50800" algn="tl" rotWithShape="0">
                  <a:srgbClr val="000000"/>
                </a:outerShdw>
              </a:effectLst>
            </a:endParaRPr>
          </a:p>
        </p:txBody>
      </p:sp>
      <p:pic>
        <p:nvPicPr>
          <p:cNvPr id="7" name="6 Imagen" descr="http://www.actiludis.com/wp-content/uploads/2009/04/periodictable.jpg"/>
          <p:cNvPicPr/>
          <p:nvPr/>
        </p:nvPicPr>
        <p:blipFill rotWithShape="1">
          <a:blip r:embed="rId2" cstate="screen">
            <a:extLst>
              <a:ext uri="{28A0092B-C50C-407E-A947-70E740481C1C}">
                <a14:useLocalDpi xmlns="" xmlns:a14="http://schemas.microsoft.com/office/drawing/2010/main"/>
              </a:ext>
            </a:extLst>
          </a:blip>
          <a:srcRect/>
          <a:stretch/>
        </p:blipFill>
        <p:spPr bwMode="auto">
          <a:xfrm>
            <a:off x="6588224" y="175146"/>
            <a:ext cx="1893937" cy="6422205"/>
          </a:xfrm>
          <a:prstGeom prst="rect">
            <a:avLst/>
          </a:prstGeom>
          <a:noFill/>
          <a:ln>
            <a:noFill/>
          </a:ln>
          <a:extLst>
            <a:ext uri="{53640926-AAD7-44D8-BBD7-CCE9431645EC}">
              <a14:shadowObscured xmlns="" xmlns:a14="http://schemas.microsoft.com/office/drawing/2010/main"/>
            </a:ext>
          </a:extLst>
        </p:spPr>
      </p:pic>
      <p:graphicFrame>
        <p:nvGraphicFramePr>
          <p:cNvPr id="6" name="5 Gráfico"/>
          <p:cNvGraphicFramePr/>
          <p:nvPr>
            <p:extLst>
              <p:ext uri="{D42A27DB-BD31-4B8C-83A1-F6EECF244321}">
                <p14:modId xmlns="" xmlns:p14="http://schemas.microsoft.com/office/powerpoint/2010/main" val="4093867561"/>
              </p:ext>
            </p:extLst>
          </p:nvPr>
        </p:nvGraphicFramePr>
        <p:xfrm>
          <a:off x="683568" y="1161119"/>
          <a:ext cx="5558408"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2" name="1 Rectángulo"/>
          <p:cNvSpPr/>
          <p:nvPr/>
        </p:nvSpPr>
        <p:spPr>
          <a:xfrm>
            <a:off x="395536" y="4437112"/>
            <a:ext cx="5673715" cy="1938992"/>
          </a:xfrm>
          <a:prstGeom prst="rect">
            <a:avLst/>
          </a:prstGeom>
        </p:spPr>
        <p:txBody>
          <a:bodyPr wrap="square">
            <a:spAutoFit/>
          </a:bodyPr>
          <a:lstStyle/>
          <a:p>
            <a:r>
              <a:rPr lang="es-MX" sz="2400" dirty="0"/>
              <a:t>*Tienen 5 electrones de valencia</a:t>
            </a:r>
          </a:p>
          <a:p>
            <a:r>
              <a:rPr lang="es-MX" sz="2400" dirty="0"/>
              <a:t>*E.C. “cúbica centrada en el cuerpo”</a:t>
            </a:r>
          </a:p>
          <a:p>
            <a:r>
              <a:rPr lang="es-MX" sz="2400" dirty="0"/>
              <a:t>*Baja electronegatividad</a:t>
            </a:r>
          </a:p>
          <a:p>
            <a:r>
              <a:rPr lang="es-MX" sz="2400" dirty="0"/>
              <a:t>*Sólidos a temperatura ambiente</a:t>
            </a:r>
          </a:p>
          <a:p>
            <a:r>
              <a:rPr lang="es-MX" sz="2400" dirty="0"/>
              <a:t>*Color predominante gris</a:t>
            </a:r>
          </a:p>
        </p:txBody>
      </p:sp>
    </p:spTree>
    <p:extLst>
      <p:ext uri="{BB962C8B-B14F-4D97-AF65-F5344CB8AC3E}">
        <p14:creationId xmlns="" xmlns:p14="http://schemas.microsoft.com/office/powerpoint/2010/main" val="42045227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4000" b="1" i="1" dirty="0" smtClean="0"/>
              <a:t>Métodos de obtención</a:t>
            </a:r>
            <a:endParaRPr lang="es-MX" sz="4000" b="1" i="1" dirty="0"/>
          </a:p>
        </p:txBody>
      </p:sp>
      <p:sp>
        <p:nvSpPr>
          <p:cNvPr id="3" name="2 Marcador de contenido"/>
          <p:cNvSpPr>
            <a:spLocks noGrp="1"/>
          </p:cNvSpPr>
          <p:nvPr>
            <p:ph idx="1"/>
          </p:nvPr>
        </p:nvSpPr>
        <p:spPr>
          <a:xfrm>
            <a:off x="457200" y="1600200"/>
            <a:ext cx="8363272" cy="4525963"/>
          </a:xfrm>
        </p:spPr>
        <p:txBody>
          <a:bodyPr>
            <a:noAutofit/>
          </a:bodyPr>
          <a:lstStyle/>
          <a:p>
            <a:pPr marL="0" indent="0" algn="just">
              <a:buNone/>
            </a:pPr>
            <a:r>
              <a:rPr lang="es-MX" sz="2600" dirty="0" smtClean="0"/>
              <a:t>El niobio se obtiene principalmente de los minerales de </a:t>
            </a:r>
            <a:r>
              <a:rPr lang="es-MX" sz="2600" u="sng" dirty="0" err="1" smtClean="0"/>
              <a:t>pirocloro</a:t>
            </a:r>
            <a:r>
              <a:rPr lang="es-MX" sz="2600" dirty="0" smtClean="0"/>
              <a:t> (</a:t>
            </a:r>
            <a:r>
              <a:rPr lang="es-MX" sz="2600" dirty="0" err="1" smtClean="0"/>
              <a:t>Na,Ca</a:t>
            </a:r>
            <a:r>
              <a:rPr lang="es-MX" sz="2600" dirty="0" smtClean="0"/>
              <a:t>)</a:t>
            </a:r>
            <a:r>
              <a:rPr lang="es-MX" sz="2600" baseline="-25000" dirty="0" smtClean="0"/>
              <a:t>2</a:t>
            </a:r>
            <a:r>
              <a:rPr lang="es-MX" sz="2600" dirty="0" smtClean="0"/>
              <a:t>Nb</a:t>
            </a:r>
            <a:r>
              <a:rPr lang="es-MX" sz="2600" baseline="-25000" dirty="0" smtClean="0"/>
              <a:t>2</a:t>
            </a:r>
            <a:r>
              <a:rPr lang="es-MX" sz="2600" dirty="0" smtClean="0"/>
              <a:t>O</a:t>
            </a:r>
            <a:r>
              <a:rPr lang="es-MX" sz="2600" baseline="-25000" dirty="0" smtClean="0"/>
              <a:t>6</a:t>
            </a:r>
            <a:r>
              <a:rPr lang="es-MX" sz="2600" dirty="0" smtClean="0"/>
              <a:t>(OH,F) que son extraídos usando dos diferentes tipos de métodos mineros, ya sea de forma aislado o separada. En </a:t>
            </a:r>
            <a:r>
              <a:rPr lang="es-MX" sz="4400" dirty="0" smtClean="0"/>
              <a:t>SSS</a:t>
            </a:r>
            <a:r>
              <a:rPr lang="es-MX" sz="2600" dirty="0" smtClean="0"/>
              <a:t>   Brasil se extrae principalmente por la </a:t>
            </a:r>
            <a:r>
              <a:rPr lang="es-MX" sz="2600" u="sng" dirty="0" smtClean="0"/>
              <a:t>técnica minera de cielo abierto</a:t>
            </a:r>
            <a:r>
              <a:rPr lang="es-MX" sz="2600" dirty="0" smtClean="0"/>
              <a:t>, mientras que en </a:t>
            </a:r>
            <a:r>
              <a:rPr lang="es-MX" sz="4400" dirty="0" smtClean="0"/>
              <a:t>SSSS</a:t>
            </a:r>
            <a:r>
              <a:rPr lang="es-MX" sz="2600" dirty="0" smtClean="0"/>
              <a:t> Canadá se extrae del </a:t>
            </a:r>
            <a:r>
              <a:rPr lang="es-MX" sz="2600" u="sng" dirty="0" smtClean="0"/>
              <a:t>subsuelo de la mina </a:t>
            </a:r>
            <a:r>
              <a:rPr lang="es-MX" sz="2600" u="sng" dirty="0" err="1" smtClean="0"/>
              <a:t>Niobec</a:t>
            </a:r>
            <a:r>
              <a:rPr lang="es-MX" sz="2600" u="sng" dirty="0" smtClean="0"/>
              <a:t>. </a:t>
            </a:r>
            <a:r>
              <a:rPr lang="es-MX" sz="2600" dirty="0" smtClean="0"/>
              <a:t>Después de que el mineral es extraído de la mina, se muele finamente y se separa por flotación y separación magnética de alta intensidad para quitar los minerales de hierro.</a:t>
            </a:r>
          </a:p>
        </p:txBody>
      </p:sp>
      <p:sp>
        <p:nvSpPr>
          <p:cNvPr id="43010" name="AutoShape 2" descr="http://upload.wikimedia.org/wikipedia/commons/0/05/Flag_of_Brazil.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43012" name="AutoShape 4" descr="http://images3.wikia.nocookie.net/__cb20121216112861/gtawiki/images/0/05/Flag_of_Brazil.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43014" name="AutoShape 6" descr="http://images3.wikia.nocookie.net/__cb20121216112861/gtawiki/images/0/05/Flag_of_Brazil.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43016" name="Picture 8" descr="http://upload.wikimedia.org/wikipedia/en/thumb/0/05/Flag_of_Brazil.svg/720px-Flag_of_Brazil.svg.png"/>
          <p:cNvPicPr>
            <a:picLocks noChangeAspect="1" noChangeArrowheads="1"/>
          </p:cNvPicPr>
          <p:nvPr/>
        </p:nvPicPr>
        <p:blipFill>
          <a:blip r:embed="rId2" cstate="screen">
            <a:extLst>
              <a:ext uri="{28A0092B-C50C-407E-A947-70E740481C1C}">
                <a14:useLocalDpi xmlns="" xmlns:a14="http://schemas.microsoft.com/office/drawing/2010/main"/>
              </a:ext>
            </a:extLst>
          </a:blip>
          <a:srcRect/>
          <a:stretch>
            <a:fillRect/>
          </a:stretch>
        </p:blipFill>
        <p:spPr bwMode="auto">
          <a:xfrm>
            <a:off x="3635896" y="2852936"/>
            <a:ext cx="925818" cy="648072"/>
          </a:xfrm>
          <a:prstGeom prst="rect">
            <a:avLst/>
          </a:prstGeom>
          <a:noFill/>
        </p:spPr>
      </p:pic>
      <p:sp>
        <p:nvSpPr>
          <p:cNvPr id="43018" name="AutoShape 10" descr="http://upload.wikimedia.org/wikipedia/en/c/cf/Flag_of_Canada.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43020" name="Picture 12" descr="http://www.enchantedlearning.com/school/Canada/flagbig.GIF"/>
          <p:cNvPicPr>
            <a:picLocks noChangeAspect="1" noChangeArrowheads="1"/>
          </p:cNvPicPr>
          <p:nvPr/>
        </p:nvPicPr>
        <p:blipFill>
          <a:blip r:embed="rId3" cstate="screen">
            <a:extLst>
              <a:ext uri="{28A0092B-C50C-407E-A947-70E740481C1C}">
                <a14:useLocalDpi xmlns="" xmlns:a14="http://schemas.microsoft.com/office/drawing/2010/main"/>
              </a:ext>
            </a:extLst>
          </a:blip>
          <a:srcRect r="3588" b="6153"/>
          <a:stretch>
            <a:fillRect/>
          </a:stretch>
        </p:blipFill>
        <p:spPr bwMode="auto">
          <a:xfrm>
            <a:off x="467544" y="3933056"/>
            <a:ext cx="1152636" cy="658649"/>
          </a:xfrm>
          <a:prstGeom prst="rect">
            <a:avLst/>
          </a:prstGeom>
          <a:noFill/>
        </p:spPr>
      </p:pic>
    </p:spTree>
    <p:extLst>
      <p:ext uri="{BB962C8B-B14F-4D97-AF65-F5344CB8AC3E}">
        <p14:creationId xmlns="" xmlns:p14="http://schemas.microsoft.com/office/powerpoint/2010/main" val="21906040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i="1" dirty="0" smtClean="0"/>
              <a:t>Usos / Aplicaciones</a:t>
            </a:r>
            <a:endParaRPr lang="es-MX" b="1" i="1" dirty="0"/>
          </a:p>
        </p:txBody>
      </p:sp>
      <p:sp>
        <p:nvSpPr>
          <p:cNvPr id="3" name="2 Marcador de contenido"/>
          <p:cNvSpPr>
            <a:spLocks noGrp="1"/>
          </p:cNvSpPr>
          <p:nvPr>
            <p:ph idx="1"/>
          </p:nvPr>
        </p:nvSpPr>
        <p:spPr>
          <a:xfrm>
            <a:off x="457200" y="1600201"/>
            <a:ext cx="8075240" cy="3484984"/>
          </a:xfrm>
        </p:spPr>
        <p:txBody>
          <a:bodyPr/>
          <a:lstStyle/>
          <a:p>
            <a:r>
              <a:rPr lang="es-ES" sz="2800" dirty="0" smtClean="0"/>
              <a:t>(1925) Herramienta de producción de acero</a:t>
            </a:r>
          </a:p>
          <a:p>
            <a:r>
              <a:rPr lang="es-ES" sz="2800" dirty="0" smtClean="0"/>
              <a:t>(1930) Prevenir la oxidación  en los aceros inoxidables.</a:t>
            </a:r>
          </a:p>
          <a:p>
            <a:r>
              <a:rPr lang="es-ES" sz="2800" dirty="0" smtClean="0"/>
              <a:t>Aleaciones con carbono</a:t>
            </a:r>
          </a:p>
          <a:p>
            <a:r>
              <a:rPr lang="es-ES" sz="2800" dirty="0" smtClean="0"/>
              <a:t>Motores de aviones y cohetes</a:t>
            </a:r>
          </a:p>
          <a:p>
            <a:r>
              <a:rPr lang="es-ES" sz="2800" dirty="0" smtClean="0"/>
              <a:t>Imanes superconductores</a:t>
            </a:r>
          </a:p>
          <a:p>
            <a:endParaRPr lang="es-MX" dirty="0"/>
          </a:p>
        </p:txBody>
      </p:sp>
      <p:pic>
        <p:nvPicPr>
          <p:cNvPr id="4" name="0 Imagen" descr="Nuevo-Honda-Civic-2013-en-la-Feria-del-Automóvil-de-Los-Angeles.jpg"/>
          <p:cNvPicPr/>
          <p:nvPr/>
        </p:nvPicPr>
        <p:blipFill>
          <a:blip r:embed="rId3" cstate="print"/>
          <a:stretch>
            <a:fillRect/>
          </a:stretch>
        </p:blipFill>
        <p:spPr>
          <a:xfrm>
            <a:off x="5940152" y="2780928"/>
            <a:ext cx="2903220" cy="2073910"/>
          </a:xfrm>
          <a:prstGeom prst="rect">
            <a:avLst/>
          </a:prstGeom>
        </p:spPr>
      </p:pic>
      <p:pic>
        <p:nvPicPr>
          <p:cNvPr id="5" name="1 Imagen" descr="tuberia.gas_.png"/>
          <p:cNvPicPr/>
          <p:nvPr/>
        </p:nvPicPr>
        <p:blipFill>
          <a:blip r:embed="rId4" cstate="print"/>
          <a:stretch>
            <a:fillRect/>
          </a:stretch>
        </p:blipFill>
        <p:spPr>
          <a:xfrm>
            <a:off x="827584" y="4653136"/>
            <a:ext cx="2631418" cy="1895475"/>
          </a:xfrm>
          <a:prstGeom prst="rect">
            <a:avLst/>
          </a:prstGeom>
        </p:spPr>
      </p:pic>
      <p:pic>
        <p:nvPicPr>
          <p:cNvPr id="6" name="3 Imagen" descr="120109x2.jpg"/>
          <p:cNvPicPr/>
          <p:nvPr/>
        </p:nvPicPr>
        <p:blipFill>
          <a:blip r:embed="rId5" cstate="print"/>
          <a:stretch>
            <a:fillRect/>
          </a:stretch>
        </p:blipFill>
        <p:spPr>
          <a:xfrm>
            <a:off x="4427984" y="4830445"/>
            <a:ext cx="2703195" cy="2027555"/>
          </a:xfrm>
          <a:prstGeom prst="rect">
            <a:avLst/>
          </a:prstGeom>
        </p:spPr>
      </p:pic>
    </p:spTree>
    <p:extLst>
      <p:ext uri="{BB962C8B-B14F-4D97-AF65-F5344CB8AC3E}">
        <p14:creationId xmlns="" xmlns:p14="http://schemas.microsoft.com/office/powerpoint/2010/main" val="30867575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92696" y="274638"/>
            <a:ext cx="8229600" cy="778098"/>
          </a:xfrm>
        </p:spPr>
        <p:txBody>
          <a:bodyPr>
            <a:noAutofit/>
          </a:bodyPr>
          <a:lstStyle/>
          <a:p>
            <a:r>
              <a:rPr lang="es-ES" sz="4000" b="1" i="1" dirty="0" smtClean="0"/>
              <a:t>Datos curiosos</a:t>
            </a:r>
            <a:endParaRPr lang="es-MX" sz="4000" b="1" i="1" dirty="0"/>
          </a:p>
        </p:txBody>
      </p:sp>
      <p:sp>
        <p:nvSpPr>
          <p:cNvPr id="3" name="2 Marcador de contenido"/>
          <p:cNvSpPr>
            <a:spLocks noGrp="1"/>
          </p:cNvSpPr>
          <p:nvPr>
            <p:ph idx="1"/>
          </p:nvPr>
        </p:nvSpPr>
        <p:spPr>
          <a:xfrm>
            <a:off x="539552" y="1340768"/>
            <a:ext cx="3528392" cy="4968552"/>
          </a:xfrm>
        </p:spPr>
        <p:txBody>
          <a:bodyPr>
            <a:normAutofit fontScale="92500" lnSpcReduction="20000"/>
          </a:bodyPr>
          <a:lstStyle/>
          <a:p>
            <a:pPr marL="0" lvl="0" indent="0" algn="just">
              <a:buNone/>
            </a:pPr>
            <a:r>
              <a:rPr lang="es-ES" sz="2600" dirty="0" smtClean="0"/>
              <a:t>La demanda mundial de niobio ha crecido a una tasa compuesta de crecimiento anual del 10 % entre 2000 y 2010. El crecimiento está siendo impulsada por dos factores principales :</a:t>
            </a:r>
            <a:endParaRPr lang="es-MX" sz="2600" dirty="0" smtClean="0"/>
          </a:p>
          <a:p>
            <a:pPr marL="0" indent="0" algn="just">
              <a:buNone/>
            </a:pPr>
            <a:r>
              <a:rPr lang="es-ES" sz="2600" dirty="0" smtClean="0"/>
              <a:t>    1 . La fuerte demanda de acero, sobre todo entre los países BRIC</a:t>
            </a:r>
            <a:endParaRPr lang="es-MX" sz="2600" dirty="0" smtClean="0"/>
          </a:p>
          <a:p>
            <a:pPr marL="0" indent="0" algn="just">
              <a:buNone/>
            </a:pPr>
            <a:r>
              <a:rPr lang="es-MX" sz="2600" dirty="0" smtClean="0"/>
              <a:t>    </a:t>
            </a:r>
            <a:r>
              <a:rPr lang="es-ES" sz="2600" dirty="0" smtClean="0"/>
              <a:t>2 . El crecimiento en la cantidad de niobio se utiliza para producir un grado cada vez más alto de acero.</a:t>
            </a:r>
            <a:endParaRPr lang="es-MX" sz="2600" dirty="0" smtClean="0"/>
          </a:p>
        </p:txBody>
      </p:sp>
      <p:sp>
        <p:nvSpPr>
          <p:cNvPr id="4" name="3 Rectángulo"/>
          <p:cNvSpPr/>
          <p:nvPr/>
        </p:nvSpPr>
        <p:spPr>
          <a:xfrm>
            <a:off x="4499992" y="4005064"/>
            <a:ext cx="4248472" cy="2492990"/>
          </a:xfrm>
          <a:prstGeom prst="rect">
            <a:avLst/>
          </a:prstGeom>
          <a:ln>
            <a:solidFill>
              <a:schemeClr val="tx1"/>
            </a:solidFill>
          </a:ln>
        </p:spPr>
        <p:txBody>
          <a:bodyPr wrap="square">
            <a:spAutoFit/>
          </a:bodyPr>
          <a:lstStyle/>
          <a:p>
            <a:pPr algn="just"/>
            <a:r>
              <a:rPr lang="es-ES" sz="2600" dirty="0" smtClean="0"/>
              <a:t>El puente de </a:t>
            </a:r>
            <a:r>
              <a:rPr lang="es-ES" sz="2600" dirty="0" err="1" smtClean="0"/>
              <a:t>Millau</a:t>
            </a:r>
            <a:r>
              <a:rPr lang="es-ES" sz="2600" dirty="0" smtClean="0"/>
              <a:t> Valley en el sur de Francia fue construido con acero con 0,025% de niobio. Esto redujo el peso del acero y el hormigón en un 60%.</a:t>
            </a:r>
            <a:endParaRPr lang="es-MX" sz="2600" dirty="0"/>
          </a:p>
        </p:txBody>
      </p:sp>
      <p:pic>
        <p:nvPicPr>
          <p:cNvPr id="5" name="6 Imagen" descr="Millau-Viaduct1.jpg"/>
          <p:cNvPicPr/>
          <p:nvPr/>
        </p:nvPicPr>
        <p:blipFill>
          <a:blip r:embed="rId2" cstate="print"/>
          <a:stretch>
            <a:fillRect/>
          </a:stretch>
        </p:blipFill>
        <p:spPr>
          <a:xfrm>
            <a:off x="4283968" y="260648"/>
            <a:ext cx="4680520" cy="3456384"/>
          </a:xfrm>
          <a:prstGeom prst="rect">
            <a:avLst/>
          </a:prstGeom>
        </p:spPr>
      </p:pic>
    </p:spTree>
    <p:extLst>
      <p:ext uri="{BB962C8B-B14F-4D97-AF65-F5344CB8AC3E}">
        <p14:creationId xmlns="" xmlns:p14="http://schemas.microsoft.com/office/powerpoint/2010/main" val="39990444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921713" y="175146"/>
            <a:ext cx="3317575" cy="1323439"/>
          </a:xfrm>
          <a:prstGeom prst="rect">
            <a:avLst/>
          </a:prstGeom>
          <a:noFill/>
        </p:spPr>
        <p:txBody>
          <a:bodyPr wrap="none" lIns="91440" tIns="45720" rIns="91440" bIns="45720">
            <a:spAutoFit/>
          </a:bodyPr>
          <a:lstStyle/>
          <a:p>
            <a:pPr algn="ctr"/>
            <a:r>
              <a:rPr lang="es-ES" sz="8000" b="1" dirty="0" smtClean="0">
                <a:ln w="12700" cmpd="sng">
                  <a:solidFill>
                    <a:schemeClr val="bg1"/>
                  </a:solidFill>
                  <a:prstDash val="solid"/>
                  <a:miter lim="800000"/>
                </a:ln>
                <a:solidFill>
                  <a:srgbClr val="7030A0"/>
                </a:solidFill>
                <a:effectLst>
                  <a:outerShdw blurRad="50800" algn="tl" rotWithShape="0">
                    <a:srgbClr val="000000"/>
                  </a:outerShdw>
                </a:effectLst>
              </a:rPr>
              <a:t>Tántalo</a:t>
            </a:r>
            <a:endParaRPr lang="es-ES" sz="8000" b="1" dirty="0">
              <a:ln w="12700" cmpd="sng">
                <a:solidFill>
                  <a:schemeClr val="bg1"/>
                </a:solidFill>
                <a:prstDash val="solid"/>
                <a:miter lim="800000"/>
              </a:ln>
              <a:solidFill>
                <a:srgbClr val="7030A0"/>
              </a:solidFill>
              <a:effectLst>
                <a:outerShdw blurRad="50800" algn="tl" rotWithShape="0">
                  <a:srgbClr val="000000"/>
                </a:outerShdw>
              </a:effectLst>
            </a:endParaRPr>
          </a:p>
        </p:txBody>
      </p:sp>
      <p:sp>
        <p:nvSpPr>
          <p:cNvPr id="5" name="2 Marcador de contenido"/>
          <p:cNvSpPr>
            <a:spLocks noGrp="1"/>
          </p:cNvSpPr>
          <p:nvPr>
            <p:ph idx="1"/>
          </p:nvPr>
        </p:nvSpPr>
        <p:spPr>
          <a:xfrm>
            <a:off x="2771800" y="1628800"/>
            <a:ext cx="2448272" cy="2404863"/>
          </a:xfrm>
        </p:spPr>
        <p:txBody>
          <a:bodyPr>
            <a:noAutofit/>
          </a:bodyPr>
          <a:lstStyle/>
          <a:p>
            <a:pPr marL="0" indent="0" algn="just">
              <a:buNone/>
            </a:pPr>
            <a:r>
              <a:rPr lang="es-ES" sz="2600" dirty="0" smtClean="0"/>
              <a:t>Descubierto en 1802 por el químico sueco </a:t>
            </a:r>
            <a:r>
              <a:rPr lang="es-ES" sz="2600" dirty="0" err="1" smtClean="0"/>
              <a:t>Andres</a:t>
            </a:r>
            <a:r>
              <a:rPr lang="es-ES" sz="2600" dirty="0" smtClean="0"/>
              <a:t> </a:t>
            </a:r>
            <a:r>
              <a:rPr lang="es-ES" sz="2600" dirty="0" err="1" smtClean="0"/>
              <a:t>Gustaf</a:t>
            </a:r>
            <a:r>
              <a:rPr lang="es-ES" sz="2600" dirty="0" smtClean="0"/>
              <a:t> </a:t>
            </a:r>
            <a:r>
              <a:rPr lang="es-ES" sz="2600" dirty="0" err="1" smtClean="0"/>
              <a:t>Ekeberg</a:t>
            </a:r>
            <a:r>
              <a:rPr lang="es-ES" sz="2600" dirty="0" smtClean="0"/>
              <a:t>. </a:t>
            </a:r>
            <a:endParaRPr lang="es-MX" sz="2600" dirty="0" smtClean="0"/>
          </a:p>
        </p:txBody>
      </p:sp>
      <p:pic>
        <p:nvPicPr>
          <p:cNvPr id="6" name="5 Imagen"/>
          <p:cNvPicPr/>
          <p:nvPr/>
        </p:nvPicPr>
        <p:blipFill>
          <a:blip r:embed="rId2" cstate="print">
            <a:extLst>
              <a:ext uri="{28A0092B-C50C-407E-A947-70E740481C1C}">
                <a14:useLocalDpi xmlns="" xmlns:a14="http://schemas.microsoft.com/office/drawing/2010/main"/>
              </a:ext>
            </a:extLst>
          </a:blip>
          <a:srcRect/>
          <a:stretch>
            <a:fillRect/>
          </a:stretch>
        </p:blipFill>
        <p:spPr bwMode="auto">
          <a:xfrm>
            <a:off x="5436096" y="476672"/>
            <a:ext cx="3158212" cy="3014196"/>
          </a:xfrm>
          <a:prstGeom prst="rect">
            <a:avLst/>
          </a:prstGeom>
          <a:noFill/>
          <a:ln>
            <a:noFill/>
          </a:ln>
        </p:spPr>
      </p:pic>
      <p:sp>
        <p:nvSpPr>
          <p:cNvPr id="7" name="6 Rectángulo"/>
          <p:cNvSpPr/>
          <p:nvPr/>
        </p:nvSpPr>
        <p:spPr>
          <a:xfrm>
            <a:off x="827584" y="4149080"/>
            <a:ext cx="7632848" cy="2092881"/>
          </a:xfrm>
          <a:prstGeom prst="rect">
            <a:avLst/>
          </a:prstGeom>
        </p:spPr>
        <p:txBody>
          <a:bodyPr wrap="square">
            <a:spAutoFit/>
          </a:bodyPr>
          <a:lstStyle/>
          <a:p>
            <a:pPr algn="just"/>
            <a:r>
              <a:rPr lang="es-ES" sz="2600" dirty="0" smtClean="0"/>
              <a:t>Su nombre lo recibió en homenaje a Tántalo, un personaje de la mitología griega, hijo de Zeus y padre de </a:t>
            </a:r>
            <a:r>
              <a:rPr lang="es-ES" sz="2600" dirty="0" err="1" smtClean="0"/>
              <a:t>níobe</a:t>
            </a:r>
            <a:r>
              <a:rPr lang="es-ES" sz="2600" dirty="0" smtClean="0"/>
              <a:t>. Tántalo recibió un castigo mítico por entregarle la bebida que pertenecía a los dioses a los humanos. Su padre, le castigo con la sed eterna. </a:t>
            </a:r>
            <a:endParaRPr lang="es-MX" sz="2600" dirty="0" smtClean="0"/>
          </a:p>
        </p:txBody>
      </p:sp>
      <p:pic>
        <p:nvPicPr>
          <p:cNvPr id="8" name="7 Imagen"/>
          <p:cNvPicPr/>
          <p:nvPr/>
        </p:nvPicPr>
        <p:blipFill>
          <a:blip r:embed="rId3" cstate="print">
            <a:extLst>
              <a:ext uri="{28A0092B-C50C-407E-A947-70E740481C1C}">
                <a14:useLocalDpi xmlns="" xmlns:a14="http://schemas.microsoft.com/office/drawing/2010/main"/>
              </a:ext>
            </a:extLst>
          </a:blip>
          <a:srcRect/>
          <a:stretch>
            <a:fillRect/>
          </a:stretch>
        </p:blipFill>
        <p:spPr bwMode="auto">
          <a:xfrm>
            <a:off x="539552" y="1772816"/>
            <a:ext cx="1974830" cy="2007260"/>
          </a:xfrm>
          <a:prstGeom prst="rect">
            <a:avLst/>
          </a:prstGeom>
          <a:noFill/>
          <a:ln>
            <a:noFill/>
          </a:ln>
        </p:spPr>
      </p:pic>
    </p:spTree>
    <p:extLst>
      <p:ext uri="{BB962C8B-B14F-4D97-AF65-F5344CB8AC3E}">
        <p14:creationId xmlns="" xmlns:p14="http://schemas.microsoft.com/office/powerpoint/2010/main" val="16190130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3610744" cy="1143000"/>
          </a:xfrm>
        </p:spPr>
        <p:txBody>
          <a:bodyPr>
            <a:normAutofit/>
          </a:bodyPr>
          <a:lstStyle/>
          <a:p>
            <a:r>
              <a:rPr lang="es-ES" sz="4000" b="1" i="1" dirty="0" smtClean="0"/>
              <a:t>Isótopos</a:t>
            </a:r>
            <a:endParaRPr lang="es-MX" sz="4000" b="1" i="1" dirty="0"/>
          </a:p>
        </p:txBody>
      </p:sp>
      <p:sp>
        <p:nvSpPr>
          <p:cNvPr id="3" name="2 Marcador de contenido"/>
          <p:cNvSpPr>
            <a:spLocks noGrp="1"/>
          </p:cNvSpPr>
          <p:nvPr>
            <p:ph idx="1"/>
          </p:nvPr>
        </p:nvSpPr>
        <p:spPr>
          <a:xfrm>
            <a:off x="323528" y="1556792"/>
            <a:ext cx="3826768" cy="4525963"/>
          </a:xfrm>
        </p:spPr>
        <p:txBody>
          <a:bodyPr>
            <a:normAutofit fontScale="92500"/>
          </a:bodyPr>
          <a:lstStyle/>
          <a:p>
            <a:r>
              <a:rPr lang="es-ES" dirty="0" smtClean="0"/>
              <a:t>2 isotopos naturales: el 180-Ta (0.012%) y 181-Ta(99.998%) más estable  </a:t>
            </a:r>
          </a:p>
          <a:p>
            <a:pPr>
              <a:buNone/>
            </a:pPr>
            <a:r>
              <a:rPr lang="es-ES" dirty="0" smtClean="0"/>
              <a:t> 31 isotopos inestables.</a:t>
            </a:r>
            <a:endParaRPr lang="es-MX" dirty="0" smtClean="0"/>
          </a:p>
          <a:p>
            <a:r>
              <a:rPr lang="es-ES" dirty="0" smtClean="0"/>
              <a:t>El tantalio constituye el 0.0002 % en peso de la corteza.</a:t>
            </a:r>
            <a:endParaRPr lang="es-MX" dirty="0"/>
          </a:p>
        </p:txBody>
      </p:sp>
      <p:sp>
        <p:nvSpPr>
          <p:cNvPr id="5" name="1 Título"/>
          <p:cNvSpPr txBox="1">
            <a:spLocks/>
          </p:cNvSpPr>
          <p:nvPr/>
        </p:nvSpPr>
        <p:spPr>
          <a:xfrm>
            <a:off x="4572000" y="332656"/>
            <a:ext cx="4197152" cy="1143000"/>
          </a:xfrm>
          <a:prstGeom prst="rect">
            <a:avLst/>
          </a:prstGeom>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400" b="1" i="1" u="none" strike="noStrike" kern="1200" cap="none" spc="0" normalizeH="0" baseline="0" noProof="0" dirty="0" smtClean="0">
                <a:ln>
                  <a:noFill/>
                </a:ln>
                <a:solidFill>
                  <a:schemeClr val="tx1"/>
                </a:solidFill>
                <a:effectLst/>
                <a:uLnTx/>
                <a:uFillTx/>
                <a:latin typeface="+mj-lt"/>
                <a:ea typeface="+mj-ea"/>
                <a:cs typeface="+mj-cs"/>
              </a:rPr>
              <a:t>¿En dónde y cómo lo encontramos?</a:t>
            </a:r>
            <a:endParaRPr kumimoji="0" lang="es-MX" sz="4400" b="1" i="1" u="none" strike="noStrike" kern="1200" cap="none" spc="0" normalizeH="0" baseline="0" noProof="0" dirty="0">
              <a:ln>
                <a:noFill/>
              </a:ln>
              <a:solidFill>
                <a:schemeClr val="tx1"/>
              </a:solidFill>
              <a:effectLst/>
              <a:uLnTx/>
              <a:uFillTx/>
              <a:latin typeface="+mj-lt"/>
              <a:ea typeface="+mj-ea"/>
              <a:cs typeface="+mj-cs"/>
            </a:endParaRPr>
          </a:p>
        </p:txBody>
      </p:sp>
      <p:sp>
        <p:nvSpPr>
          <p:cNvPr id="6" name="5 Rectángulo"/>
          <p:cNvSpPr/>
          <p:nvPr/>
        </p:nvSpPr>
        <p:spPr>
          <a:xfrm>
            <a:off x="4716016" y="1628800"/>
            <a:ext cx="4211960" cy="3724096"/>
          </a:xfrm>
          <a:prstGeom prst="rect">
            <a:avLst/>
          </a:prstGeom>
        </p:spPr>
        <p:txBody>
          <a:bodyPr wrap="square">
            <a:spAutoFit/>
          </a:bodyPr>
          <a:lstStyle/>
          <a:p>
            <a:r>
              <a:rPr lang="es-ES" sz="2600" dirty="0" smtClean="0"/>
              <a:t>No se encuentra en estado elemental.</a:t>
            </a:r>
          </a:p>
          <a:p>
            <a:endParaRPr lang="es-MX" sz="2600" dirty="0" smtClean="0"/>
          </a:p>
          <a:p>
            <a:r>
              <a:rPr lang="es-ES" sz="2600" dirty="0" smtClean="0"/>
              <a:t>Los minerales en los que se encuentra son:</a:t>
            </a:r>
          </a:p>
          <a:p>
            <a:r>
              <a:rPr lang="es-ES" sz="2600" dirty="0" smtClean="0"/>
              <a:t>* tantalita o </a:t>
            </a:r>
            <a:r>
              <a:rPr lang="es-ES" sz="2600" dirty="0" err="1" smtClean="0"/>
              <a:t>tapiloita</a:t>
            </a:r>
            <a:r>
              <a:rPr lang="es-ES" sz="2600" dirty="0" smtClean="0"/>
              <a:t> (</a:t>
            </a:r>
            <a:r>
              <a:rPr lang="es-ES" sz="2600" dirty="0" err="1" smtClean="0"/>
              <a:t>Mg,Mn</a:t>
            </a:r>
            <a:r>
              <a:rPr lang="es-ES" sz="2600" dirty="0" smtClean="0"/>
              <a:t>)(Ta</a:t>
            </a:r>
            <a:r>
              <a:rPr lang="es-ES" sz="2600" baseline="-25000" dirty="0" smtClean="0"/>
              <a:t>2</a:t>
            </a:r>
            <a:r>
              <a:rPr lang="es-ES" sz="2600" dirty="0" smtClean="0"/>
              <a:t>O</a:t>
            </a:r>
            <a:r>
              <a:rPr lang="es-ES" sz="2600" baseline="-25000" dirty="0" smtClean="0"/>
              <a:t>6</a:t>
            </a:r>
            <a:r>
              <a:rPr lang="es-ES" sz="2600" dirty="0" smtClean="0"/>
              <a:t>) </a:t>
            </a:r>
          </a:p>
          <a:p>
            <a:r>
              <a:rPr lang="es-ES" sz="2600" dirty="0" smtClean="0"/>
              <a:t>* </a:t>
            </a:r>
            <a:r>
              <a:rPr lang="es-ES" sz="2600" dirty="0" err="1" smtClean="0"/>
              <a:t>columbita</a:t>
            </a:r>
            <a:r>
              <a:rPr lang="es-ES" sz="2600" dirty="0" smtClean="0"/>
              <a:t> (</a:t>
            </a:r>
            <a:r>
              <a:rPr lang="es-ES" sz="2600" dirty="0" err="1" smtClean="0"/>
              <a:t>Fe,Mn</a:t>
            </a:r>
            <a:r>
              <a:rPr lang="es-ES" sz="2600" dirty="0" smtClean="0"/>
              <a:t>)(Nb</a:t>
            </a:r>
            <a:r>
              <a:rPr lang="es-ES" sz="2600" baseline="-25000" dirty="0" smtClean="0"/>
              <a:t>2</a:t>
            </a:r>
            <a:r>
              <a:rPr lang="es-ES" sz="2600" dirty="0" smtClean="0"/>
              <a:t>O</a:t>
            </a:r>
            <a:r>
              <a:rPr lang="es-ES" sz="2600" baseline="-25000" dirty="0" smtClean="0"/>
              <a:t>6</a:t>
            </a:r>
            <a:r>
              <a:rPr lang="es-ES" sz="2600" dirty="0" smtClean="0"/>
              <a:t>)</a:t>
            </a:r>
          </a:p>
          <a:p>
            <a:r>
              <a:rPr lang="es-ES" sz="2600" dirty="0" smtClean="0"/>
              <a:t>* </a:t>
            </a:r>
            <a:r>
              <a:rPr lang="es-ES" sz="2800" dirty="0" err="1" smtClean="0"/>
              <a:t>itrotantalita</a:t>
            </a:r>
            <a:r>
              <a:rPr lang="es-ES" sz="2800" dirty="0" smtClean="0"/>
              <a:t> (Ta</a:t>
            </a:r>
            <a:r>
              <a:rPr lang="es-ES" sz="2800" baseline="-25000" dirty="0" smtClean="0"/>
              <a:t>6</a:t>
            </a:r>
            <a:r>
              <a:rPr lang="es-ES" sz="2800" dirty="0" smtClean="0"/>
              <a:t>Y</a:t>
            </a:r>
            <a:r>
              <a:rPr lang="es-ES" sz="2800" baseline="-25000" dirty="0" smtClean="0"/>
              <a:t>4</a:t>
            </a:r>
            <a:r>
              <a:rPr lang="es-ES" sz="2800" dirty="0" smtClean="0"/>
              <a:t>O</a:t>
            </a:r>
            <a:r>
              <a:rPr lang="es-ES" sz="2800" baseline="-25000" dirty="0" smtClean="0"/>
              <a:t>21</a:t>
            </a:r>
            <a:r>
              <a:rPr lang="es-ES" sz="2800" dirty="0" smtClean="0"/>
              <a:t>) </a:t>
            </a:r>
            <a:endParaRPr lang="es-MX" sz="2600" dirty="0"/>
          </a:p>
        </p:txBody>
      </p:sp>
      <p:pic>
        <p:nvPicPr>
          <p:cNvPr id="65538" name="Picture 2" descr="http://upload.wikimedia.org/wikipedia/commons/6/68/Tantalite-272645.jpg"/>
          <p:cNvPicPr>
            <a:picLocks noChangeAspect="1" noChangeArrowheads="1"/>
          </p:cNvPicPr>
          <p:nvPr/>
        </p:nvPicPr>
        <p:blipFill>
          <a:blip r:embed="rId2" cstate="print"/>
          <a:srcRect/>
          <a:stretch>
            <a:fillRect/>
          </a:stretch>
        </p:blipFill>
        <p:spPr bwMode="auto">
          <a:xfrm>
            <a:off x="323528" y="0"/>
            <a:ext cx="4067944" cy="2896376"/>
          </a:xfrm>
          <a:prstGeom prst="rect">
            <a:avLst/>
          </a:prstGeom>
          <a:noFill/>
        </p:spPr>
      </p:pic>
      <p:pic>
        <p:nvPicPr>
          <p:cNvPr id="65540" name="Picture 4" descr="File:Columbit.jpg"/>
          <p:cNvPicPr>
            <a:picLocks noChangeAspect="1" noChangeArrowheads="1"/>
          </p:cNvPicPr>
          <p:nvPr/>
        </p:nvPicPr>
        <p:blipFill>
          <a:blip r:embed="rId3" cstate="screen">
            <a:extLst>
              <a:ext uri="{28A0092B-C50C-407E-A947-70E740481C1C}">
                <a14:useLocalDpi xmlns="" xmlns:a14="http://schemas.microsoft.com/office/drawing/2010/main"/>
              </a:ext>
            </a:extLst>
          </a:blip>
          <a:srcRect/>
          <a:stretch>
            <a:fillRect/>
          </a:stretch>
        </p:blipFill>
        <p:spPr bwMode="auto">
          <a:xfrm>
            <a:off x="755576" y="3116523"/>
            <a:ext cx="2736304" cy="3741477"/>
          </a:xfrm>
          <a:prstGeom prst="rect">
            <a:avLst/>
          </a:prstGeom>
          <a:noFill/>
        </p:spPr>
      </p:pic>
      <p:pic>
        <p:nvPicPr>
          <p:cNvPr id="9" name="8 Imagen"/>
          <p:cNvPicPr/>
          <p:nvPr/>
        </p:nvPicPr>
        <p:blipFill>
          <a:blip r:embed="rId4" cstate="print">
            <a:extLst>
              <a:ext uri="{28A0092B-C50C-407E-A947-70E740481C1C}">
                <a14:useLocalDpi xmlns="" xmlns:a14="http://schemas.microsoft.com/office/drawing/2010/main"/>
              </a:ext>
            </a:extLst>
          </a:blip>
          <a:srcRect/>
          <a:stretch>
            <a:fillRect/>
          </a:stretch>
        </p:blipFill>
        <p:spPr bwMode="auto">
          <a:xfrm>
            <a:off x="4716016" y="404664"/>
            <a:ext cx="3760173" cy="316835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5538"/>
                                        </p:tgtEl>
                                        <p:attrNameLst>
                                          <p:attrName>style.visibility</p:attrName>
                                        </p:attrNameLst>
                                      </p:cBhvr>
                                      <p:to>
                                        <p:strVal val="visible"/>
                                      </p:to>
                                    </p:set>
                                    <p:animEffect transition="in" filter="wipe(down)">
                                      <p:cBhvr>
                                        <p:cTn id="7" dur="500"/>
                                        <p:tgtEl>
                                          <p:spTgt spid="655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5540"/>
                                        </p:tgtEl>
                                        <p:attrNameLst>
                                          <p:attrName>style.visibility</p:attrName>
                                        </p:attrNameLst>
                                      </p:cBhvr>
                                      <p:to>
                                        <p:strVal val="visible"/>
                                      </p:to>
                                    </p:set>
                                    <p:animEffect transition="in" filter="wipe(down)">
                                      <p:cBhvr>
                                        <p:cTn id="12" dur="500"/>
                                        <p:tgtEl>
                                          <p:spTgt spid="6554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i="1" dirty="0" smtClean="0"/>
              <a:t>Métodos de obtención</a:t>
            </a:r>
            <a:endParaRPr lang="es-MX" b="1" i="1" dirty="0"/>
          </a:p>
        </p:txBody>
      </p:sp>
      <p:sp>
        <p:nvSpPr>
          <p:cNvPr id="3" name="2 Marcador de contenido"/>
          <p:cNvSpPr>
            <a:spLocks noGrp="1"/>
          </p:cNvSpPr>
          <p:nvPr>
            <p:ph idx="1"/>
          </p:nvPr>
        </p:nvSpPr>
        <p:spPr>
          <a:xfrm>
            <a:off x="2483768" y="1600200"/>
            <a:ext cx="6203032" cy="4525963"/>
          </a:xfrm>
        </p:spPr>
        <p:txBody>
          <a:bodyPr>
            <a:normAutofit/>
          </a:bodyPr>
          <a:lstStyle/>
          <a:p>
            <a:pPr marL="0" indent="0" algn="just">
              <a:buNone/>
            </a:pPr>
            <a:r>
              <a:rPr lang="es-ES" sz="2400" dirty="0" smtClean="0"/>
              <a:t>La separación consta de varias etapas que implican la disolución con ácido fluorhídrico y la precipitación de K</a:t>
            </a:r>
            <a:r>
              <a:rPr lang="es-ES" sz="2400" baseline="-25000" dirty="0" smtClean="0"/>
              <a:t>4</a:t>
            </a:r>
            <a:r>
              <a:rPr lang="es-ES" sz="2400" dirty="0" smtClean="0"/>
              <a:t>(Ta</a:t>
            </a:r>
            <a:r>
              <a:rPr lang="es-ES" sz="2400" baseline="-25000" dirty="0" smtClean="0"/>
              <a:t>4</a:t>
            </a:r>
            <a:r>
              <a:rPr lang="es-ES" sz="2400" dirty="0" smtClean="0"/>
              <a:t>O</a:t>
            </a:r>
            <a:r>
              <a:rPr lang="es-ES" sz="2400" baseline="-25000" dirty="0" smtClean="0"/>
              <a:t>5</a:t>
            </a:r>
            <a:r>
              <a:rPr lang="es-ES" sz="2400" dirty="0" smtClean="0"/>
              <a:t>F</a:t>
            </a:r>
            <a:r>
              <a:rPr lang="es-ES" sz="2400" baseline="-25000" dirty="0" smtClean="0"/>
              <a:t>14</a:t>
            </a:r>
            <a:r>
              <a:rPr lang="es-ES" sz="2400" dirty="0" smtClean="0"/>
              <a:t>), mientras que el correspondiente compuesto de niobio queda en disolución. Partiendo de este </a:t>
            </a:r>
            <a:r>
              <a:rPr lang="es-ES" sz="2400" dirty="0" err="1" smtClean="0"/>
              <a:t>fluorotantalato</a:t>
            </a:r>
            <a:r>
              <a:rPr lang="es-ES" sz="2400" dirty="0" smtClean="0"/>
              <a:t> de potasio, se obtiene el elemento por varios métodos: reducción con sodio, electrólisis fundido, reacción del carburo con óxido de </a:t>
            </a:r>
            <a:r>
              <a:rPr lang="es-ES" sz="2400" dirty="0" err="1" smtClean="0"/>
              <a:t>tántalo</a:t>
            </a:r>
            <a:r>
              <a:rPr lang="es-ES" sz="2400" dirty="0" smtClean="0"/>
              <a:t>.</a:t>
            </a:r>
            <a:endParaRPr lang="es-MX" sz="2400" dirty="0"/>
          </a:p>
        </p:txBody>
      </p:sp>
      <p:pic>
        <p:nvPicPr>
          <p:cNvPr id="36866" name="Picture 2" descr="File:Ferrocolumbite-Manganotantalite-rh3-36b.jpg"/>
          <p:cNvPicPr>
            <a:picLocks noChangeAspect="1" noChangeArrowheads="1"/>
          </p:cNvPicPr>
          <p:nvPr/>
        </p:nvPicPr>
        <p:blipFill>
          <a:blip r:embed="rId2" cstate="print"/>
          <a:srcRect/>
          <a:stretch>
            <a:fillRect/>
          </a:stretch>
        </p:blipFill>
        <p:spPr bwMode="auto">
          <a:xfrm>
            <a:off x="323528" y="1772816"/>
            <a:ext cx="1981200" cy="3810000"/>
          </a:xfrm>
          <a:prstGeom prst="rect">
            <a:avLst/>
          </a:prstGeom>
          <a:noFill/>
        </p:spPr>
      </p:pic>
    </p:spTree>
    <p:extLst>
      <p:ext uri="{BB962C8B-B14F-4D97-AF65-F5344CB8AC3E}">
        <p14:creationId xmlns="" xmlns:p14="http://schemas.microsoft.com/office/powerpoint/2010/main" val="18734077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i="1" dirty="0" smtClean="0"/>
              <a:t>Principales reacciones</a:t>
            </a:r>
            <a:endParaRPr lang="es-MX" b="1" i="1" dirty="0"/>
          </a:p>
        </p:txBody>
      </p:sp>
      <p:sp>
        <p:nvSpPr>
          <p:cNvPr id="3" name="2 Marcador de contenido"/>
          <p:cNvSpPr>
            <a:spLocks noGrp="1"/>
          </p:cNvSpPr>
          <p:nvPr>
            <p:ph idx="1"/>
          </p:nvPr>
        </p:nvSpPr>
        <p:spPr>
          <a:xfrm>
            <a:off x="457200" y="1600201"/>
            <a:ext cx="8229600" cy="2692896"/>
          </a:xfrm>
        </p:spPr>
        <p:txBody>
          <a:bodyPr/>
          <a:lstStyle/>
          <a:p>
            <a:pPr marL="0" indent="0" algn="just">
              <a:buNone/>
            </a:pPr>
            <a:r>
              <a:rPr lang="es-ES" sz="2800" dirty="0" smtClean="0"/>
              <a:t>Los halógenos y el oxígeno reaccionan con el tantalio en caliente, para formar haluros y óxido correspondientes, con estado de oxidación V.</a:t>
            </a:r>
            <a:endParaRPr lang="es-MX" sz="2800" dirty="0" smtClean="0"/>
          </a:p>
          <a:p>
            <a:pPr>
              <a:buNone/>
            </a:pPr>
            <a:r>
              <a:rPr lang="es-ES" dirty="0" smtClean="0"/>
              <a:t>     Ta + 5X                TaX</a:t>
            </a:r>
            <a:r>
              <a:rPr lang="es-ES" baseline="-25000" dirty="0" smtClean="0"/>
              <a:t>5</a:t>
            </a:r>
            <a:r>
              <a:rPr lang="es-ES" dirty="0" smtClean="0"/>
              <a:t> </a:t>
            </a:r>
            <a:endParaRPr lang="es-MX" dirty="0" smtClean="0"/>
          </a:p>
          <a:p>
            <a:pPr>
              <a:buNone/>
            </a:pPr>
            <a:r>
              <a:rPr lang="es-ES" dirty="0" smtClean="0"/>
              <a:t>     4Ta + 5O</a:t>
            </a:r>
            <a:r>
              <a:rPr lang="es-ES" baseline="-25000" dirty="0" smtClean="0"/>
              <a:t>2</a:t>
            </a:r>
            <a:r>
              <a:rPr lang="es-ES" dirty="0" smtClean="0"/>
              <a:t>               2Ta</a:t>
            </a:r>
            <a:r>
              <a:rPr lang="es-ES" baseline="-25000" dirty="0" smtClean="0"/>
              <a:t>2</a:t>
            </a:r>
            <a:r>
              <a:rPr lang="es-ES" dirty="0" smtClean="0"/>
              <a:t>O</a:t>
            </a:r>
            <a:r>
              <a:rPr lang="es-ES" baseline="-25000" dirty="0" smtClean="0"/>
              <a:t>5</a:t>
            </a:r>
          </a:p>
        </p:txBody>
      </p:sp>
      <p:cxnSp>
        <p:nvCxnSpPr>
          <p:cNvPr id="5" name="4 Conector recto de flecha"/>
          <p:cNvCxnSpPr/>
          <p:nvPr/>
        </p:nvCxnSpPr>
        <p:spPr>
          <a:xfrm>
            <a:off x="2411760" y="3212976"/>
            <a:ext cx="1008112"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5 Conector recto de flecha"/>
          <p:cNvCxnSpPr/>
          <p:nvPr/>
        </p:nvCxnSpPr>
        <p:spPr>
          <a:xfrm>
            <a:off x="2771800" y="3933056"/>
            <a:ext cx="1008112"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7" name="6 Imagen"/>
          <p:cNvPicPr/>
          <p:nvPr/>
        </p:nvPicPr>
        <p:blipFill>
          <a:blip r:embed="rId2" cstate="print">
            <a:extLst>
              <a:ext uri="{28A0092B-C50C-407E-A947-70E740481C1C}">
                <a14:useLocalDpi xmlns="" xmlns:a14="http://schemas.microsoft.com/office/drawing/2010/main"/>
              </a:ext>
            </a:extLst>
          </a:blip>
          <a:srcRect/>
          <a:stretch>
            <a:fillRect/>
          </a:stretch>
        </p:blipFill>
        <p:spPr bwMode="auto">
          <a:xfrm>
            <a:off x="5652120" y="3140968"/>
            <a:ext cx="2790099" cy="2718091"/>
          </a:xfrm>
          <a:prstGeom prst="rect">
            <a:avLst/>
          </a:prstGeom>
          <a:noFill/>
          <a:ln>
            <a:noFill/>
          </a:ln>
        </p:spPr>
      </p:pic>
      <p:sp>
        <p:nvSpPr>
          <p:cNvPr id="68611" name="Rectangle 3"/>
          <p:cNvSpPr>
            <a:spLocks noChangeArrowheads="1"/>
          </p:cNvSpPr>
          <p:nvPr/>
        </p:nvSpPr>
        <p:spPr bwMode="auto">
          <a:xfrm>
            <a:off x="467544" y="4925779"/>
            <a:ext cx="4608512" cy="6155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3400" b="0" i="0" u="none" strike="noStrike" cap="none" normalizeH="0" baseline="0" dirty="0" smtClean="0">
                <a:ln>
                  <a:noFill/>
                </a:ln>
                <a:solidFill>
                  <a:schemeClr val="tx1"/>
                </a:solidFill>
                <a:effectLst/>
                <a:latin typeface="Calibri" pitchFamily="34" charset="0"/>
                <a:ea typeface="Calibri" pitchFamily="34" charset="0"/>
                <a:cs typeface="Verdana" pitchFamily="34" charset="0"/>
              </a:rPr>
              <a:t>16Ta + 5S</a:t>
            </a:r>
            <a:r>
              <a:rPr kumimoji="0" lang="es-ES" sz="3400" b="0" i="0" u="none" strike="noStrike" cap="none" normalizeH="0" baseline="-30000" dirty="0" smtClean="0">
                <a:ln>
                  <a:noFill/>
                </a:ln>
                <a:solidFill>
                  <a:schemeClr val="tx1"/>
                </a:solidFill>
                <a:effectLst/>
                <a:latin typeface="Calibri" pitchFamily="34" charset="0"/>
                <a:ea typeface="Calibri" pitchFamily="34" charset="0"/>
                <a:cs typeface="Verdana" pitchFamily="34" charset="0"/>
              </a:rPr>
              <a:t>8</a:t>
            </a:r>
            <a:r>
              <a:rPr kumimoji="0" lang="es-ES" sz="3400" b="0" i="0" u="none" strike="noStrike" cap="none" normalizeH="0" baseline="0" dirty="0" smtClean="0">
                <a:ln>
                  <a:noFill/>
                </a:ln>
                <a:solidFill>
                  <a:schemeClr val="tx1"/>
                </a:solidFill>
                <a:effectLst/>
                <a:latin typeface="Calibri" pitchFamily="34" charset="0"/>
                <a:ea typeface="Calibri" pitchFamily="34" charset="0"/>
                <a:cs typeface="Verdana" pitchFamily="34" charset="0"/>
              </a:rPr>
              <a:t>              8Ta</a:t>
            </a:r>
            <a:r>
              <a:rPr kumimoji="0" lang="es-ES" sz="3400" b="0" i="0" u="none" strike="noStrike" cap="none" normalizeH="0" baseline="-30000" dirty="0" smtClean="0">
                <a:ln>
                  <a:noFill/>
                </a:ln>
                <a:solidFill>
                  <a:schemeClr val="tx1"/>
                </a:solidFill>
                <a:effectLst/>
                <a:latin typeface="Calibri" pitchFamily="34" charset="0"/>
                <a:ea typeface="Calibri" pitchFamily="34" charset="0"/>
                <a:cs typeface="Verdana" pitchFamily="34" charset="0"/>
              </a:rPr>
              <a:t>2</a:t>
            </a:r>
            <a:r>
              <a:rPr kumimoji="0" lang="es-ES" sz="3400" b="0" i="0" u="none" strike="noStrike" cap="none" normalizeH="0" baseline="0" dirty="0" smtClean="0">
                <a:ln>
                  <a:noFill/>
                </a:ln>
                <a:solidFill>
                  <a:schemeClr val="tx1"/>
                </a:solidFill>
                <a:effectLst/>
                <a:latin typeface="Calibri" pitchFamily="34" charset="0"/>
                <a:ea typeface="Calibri" pitchFamily="34" charset="0"/>
                <a:cs typeface="Verdana" pitchFamily="34" charset="0"/>
              </a:rPr>
              <a:t>S</a:t>
            </a:r>
            <a:r>
              <a:rPr kumimoji="0" lang="es-ES" sz="3400" b="0" i="0" u="none" strike="noStrike" cap="none" normalizeH="0" baseline="-30000" dirty="0" smtClean="0">
                <a:ln>
                  <a:noFill/>
                </a:ln>
                <a:solidFill>
                  <a:schemeClr val="tx1"/>
                </a:solidFill>
                <a:effectLst/>
                <a:latin typeface="Calibri" pitchFamily="34" charset="0"/>
                <a:ea typeface="Calibri" pitchFamily="34" charset="0"/>
                <a:cs typeface="Verdana" pitchFamily="34" charset="0"/>
              </a:rPr>
              <a:t>5</a:t>
            </a:r>
            <a:r>
              <a:rPr kumimoji="0" lang="es-ES" sz="3400" b="0" i="0" u="none" strike="noStrike" cap="none" normalizeH="0" baseline="0" dirty="0" smtClean="0">
                <a:ln>
                  <a:noFill/>
                </a:ln>
                <a:solidFill>
                  <a:schemeClr val="tx1"/>
                </a:solidFill>
                <a:effectLst/>
                <a:latin typeface="Calibri" pitchFamily="34" charset="0"/>
                <a:ea typeface="Calibri" pitchFamily="34" charset="0"/>
                <a:cs typeface="Verdana" pitchFamily="34" charset="0"/>
              </a:rPr>
              <a:t> </a:t>
            </a:r>
            <a:endParaRPr kumimoji="0" lang="es-ES" sz="34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1" name="10 Conector recto de flecha"/>
          <p:cNvCxnSpPr/>
          <p:nvPr/>
        </p:nvCxnSpPr>
        <p:spPr>
          <a:xfrm>
            <a:off x="2483768" y="5229200"/>
            <a:ext cx="72008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i="1" dirty="0" smtClean="0"/>
              <a:t>Usos / Aplicaciones</a:t>
            </a:r>
            <a:endParaRPr lang="es-MX" b="1" i="1" dirty="0"/>
          </a:p>
        </p:txBody>
      </p:sp>
      <p:pic>
        <p:nvPicPr>
          <p:cNvPr id="5" name="4 Imagen"/>
          <p:cNvPicPr/>
          <p:nvPr/>
        </p:nvPicPr>
        <p:blipFill>
          <a:blip r:embed="rId2" cstate="print">
            <a:extLst>
              <a:ext uri="{28A0092B-C50C-407E-A947-70E740481C1C}">
                <a14:useLocalDpi xmlns="" xmlns:a14="http://schemas.microsoft.com/office/drawing/2010/main"/>
              </a:ext>
            </a:extLst>
          </a:blip>
          <a:srcRect/>
          <a:stretch>
            <a:fillRect/>
          </a:stretch>
        </p:blipFill>
        <p:spPr bwMode="auto">
          <a:xfrm>
            <a:off x="1043608" y="1628800"/>
            <a:ext cx="2853784" cy="2509261"/>
          </a:xfrm>
          <a:prstGeom prst="rect">
            <a:avLst/>
          </a:prstGeom>
          <a:noFill/>
          <a:ln>
            <a:noFill/>
          </a:ln>
        </p:spPr>
      </p:pic>
      <p:pic>
        <p:nvPicPr>
          <p:cNvPr id="35842" name="Picture 2" descr="http://neetescuela.com/wp-content/uploads/2013/08/capacitor-cilindrico.jpg"/>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 xmlns:a14="http://schemas.microsoft.com/office/drawing/2010/main"/>
              </a:ext>
            </a:extLst>
          </a:blip>
          <a:srcRect/>
          <a:stretch>
            <a:fillRect/>
          </a:stretch>
        </p:blipFill>
        <p:spPr bwMode="auto">
          <a:xfrm rot="17852286">
            <a:off x="1098276" y="4067030"/>
            <a:ext cx="2376264" cy="2376264"/>
          </a:xfrm>
          <a:prstGeom prst="rect">
            <a:avLst/>
          </a:prstGeom>
          <a:noFill/>
        </p:spPr>
      </p:pic>
      <p:pic>
        <p:nvPicPr>
          <p:cNvPr id="7" name="6 Imagen"/>
          <p:cNvPicPr/>
          <p:nvPr/>
        </p:nvPicPr>
        <p:blipFill>
          <a:blip r:embed="rId4" cstate="print">
            <a:clrChange>
              <a:clrFrom>
                <a:srgbClr val="FFFFFF"/>
              </a:clrFrom>
              <a:clrTo>
                <a:srgbClr val="FFFFFF">
                  <a:alpha val="0"/>
                </a:srgbClr>
              </a:clrTo>
            </a:clrChange>
            <a:extLst>
              <a:ext uri="{28A0092B-C50C-407E-A947-70E740481C1C}">
                <a14:useLocalDpi xmlns="" xmlns:a14="http://schemas.microsoft.com/office/drawing/2010/main"/>
              </a:ext>
            </a:extLst>
          </a:blip>
          <a:srcRect/>
          <a:stretch>
            <a:fillRect/>
          </a:stretch>
        </p:blipFill>
        <p:spPr bwMode="auto">
          <a:xfrm rot="1237854">
            <a:off x="4794691" y="1712159"/>
            <a:ext cx="2917959" cy="2203873"/>
          </a:xfrm>
          <a:prstGeom prst="rect">
            <a:avLst/>
          </a:prstGeom>
          <a:noFill/>
          <a:ln>
            <a:noFill/>
          </a:ln>
        </p:spPr>
      </p:pic>
      <p:pic>
        <p:nvPicPr>
          <p:cNvPr id="8" name="7 Imagen"/>
          <p:cNvPicPr/>
          <p:nvPr/>
        </p:nvPicPr>
        <p:blipFill>
          <a:blip r:embed="rId5" cstate="print">
            <a:extLst>
              <a:ext uri="{28A0092B-C50C-407E-A947-70E740481C1C}">
                <a14:useLocalDpi xmlns="" xmlns:a14="http://schemas.microsoft.com/office/drawing/2010/main"/>
              </a:ext>
            </a:extLst>
          </a:blip>
          <a:srcRect/>
          <a:stretch>
            <a:fillRect/>
          </a:stretch>
        </p:blipFill>
        <p:spPr bwMode="auto">
          <a:xfrm>
            <a:off x="4067944" y="3501008"/>
            <a:ext cx="4654285" cy="3055222"/>
          </a:xfrm>
          <a:prstGeom prst="rect">
            <a:avLst/>
          </a:prstGeom>
          <a:noFill/>
          <a:ln>
            <a:noFill/>
          </a:ln>
        </p:spPr>
      </p:pic>
    </p:spTree>
    <p:extLst>
      <p:ext uri="{BB962C8B-B14F-4D97-AF65-F5344CB8AC3E}">
        <p14:creationId xmlns="" xmlns:p14="http://schemas.microsoft.com/office/powerpoint/2010/main" val="8378367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i="1" dirty="0" smtClean="0"/>
              <a:t>Efectos a la salud</a:t>
            </a:r>
            <a:endParaRPr lang="es-MX" b="1" i="1" dirty="0"/>
          </a:p>
        </p:txBody>
      </p:sp>
      <p:sp>
        <p:nvSpPr>
          <p:cNvPr id="3" name="2 Marcador de contenido"/>
          <p:cNvSpPr>
            <a:spLocks noGrp="1"/>
          </p:cNvSpPr>
          <p:nvPr>
            <p:ph idx="1"/>
          </p:nvPr>
        </p:nvSpPr>
        <p:spPr/>
        <p:txBody>
          <a:bodyPr/>
          <a:lstStyle/>
          <a:p>
            <a:pPr algn="just"/>
            <a:r>
              <a:rPr lang="es-ES" dirty="0" smtClean="0"/>
              <a:t>Puede ser dañino por inhalación, ingestión o absorción cutánea. Provoca irritación de los ojos y la piel. El material es irritante de las membranas mucosas y el tracto respiratorio superior.</a:t>
            </a:r>
            <a:endParaRPr lang="es-MX" dirty="0" smtClean="0"/>
          </a:p>
          <a:p>
            <a:r>
              <a:rPr lang="es-ES" dirty="0" smtClean="0"/>
              <a:t>En contacto con el tejido, el tantalio metálico es inerte.</a:t>
            </a:r>
          </a:p>
          <a:p>
            <a:r>
              <a:rPr lang="es-ES" b="1" dirty="0" smtClean="0"/>
              <a:t>Salud: </a:t>
            </a:r>
            <a:r>
              <a:rPr lang="es-ES" dirty="0" smtClean="0"/>
              <a:t>1 </a:t>
            </a:r>
            <a:r>
              <a:rPr lang="es-ES" b="1" dirty="0" smtClean="0"/>
              <a:t>Incendio: </a:t>
            </a:r>
            <a:r>
              <a:rPr lang="es-ES" dirty="0" smtClean="0"/>
              <a:t>0 </a:t>
            </a:r>
            <a:r>
              <a:rPr lang="es-ES" b="1" dirty="0" smtClean="0"/>
              <a:t>Reactividad: </a:t>
            </a:r>
            <a:r>
              <a:rPr lang="es-ES" dirty="0" smtClean="0"/>
              <a:t>0 </a:t>
            </a:r>
            <a:endParaRPr lang="es-MX" dirty="0"/>
          </a:p>
        </p:txBody>
      </p:sp>
    </p:spTree>
    <p:extLst>
      <p:ext uri="{BB962C8B-B14F-4D97-AF65-F5344CB8AC3E}">
        <p14:creationId xmlns="" xmlns:p14="http://schemas.microsoft.com/office/powerpoint/2010/main" val="4333680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i="1" dirty="0" smtClean="0"/>
              <a:t>Dato curioso</a:t>
            </a:r>
            <a:endParaRPr lang="es-MX" b="1" i="1" dirty="0"/>
          </a:p>
        </p:txBody>
      </p:sp>
      <p:pic>
        <p:nvPicPr>
          <p:cNvPr id="4" name="3 Marcador de contenido"/>
          <p:cNvPicPr>
            <a:picLocks noGrp="1"/>
          </p:cNvPicPr>
          <p:nvPr>
            <p:ph idx="1"/>
          </p:nvPr>
        </p:nvPicPr>
        <p:blipFill>
          <a:blip r:embed="rId2" cstate="print">
            <a:extLst>
              <a:ext uri="{28A0092B-C50C-407E-A947-70E740481C1C}">
                <a14:useLocalDpi xmlns="" xmlns:a14="http://schemas.microsoft.com/office/drawing/2010/main"/>
              </a:ext>
            </a:extLst>
          </a:blip>
          <a:srcRect/>
          <a:stretch>
            <a:fillRect/>
          </a:stretch>
        </p:blipFill>
        <p:spPr bwMode="auto">
          <a:xfrm>
            <a:off x="1547664" y="1916832"/>
            <a:ext cx="5269557" cy="3528392"/>
          </a:xfrm>
          <a:prstGeom prst="rect">
            <a:avLst/>
          </a:prstGeom>
          <a:noFill/>
          <a:ln>
            <a:noFill/>
          </a:ln>
        </p:spPr>
      </p:pic>
      <p:pic>
        <p:nvPicPr>
          <p:cNvPr id="33796" name="Picture 4" descr="http://img.xatakaciencia.com/2009/12/tantalio.jpg"/>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 xmlns:a14="http://schemas.microsoft.com/office/drawing/2010/main"/>
              </a:ext>
            </a:extLst>
          </a:blip>
          <a:srcRect/>
          <a:stretch>
            <a:fillRect/>
          </a:stretch>
        </p:blipFill>
        <p:spPr bwMode="auto">
          <a:xfrm>
            <a:off x="5940152" y="836712"/>
            <a:ext cx="2311967" cy="1766343"/>
          </a:xfrm>
          <a:prstGeom prst="rect">
            <a:avLst/>
          </a:prstGeom>
          <a:noFill/>
        </p:spPr>
      </p:pic>
      <p:pic>
        <p:nvPicPr>
          <p:cNvPr id="7" name="Picture 4" descr="http://img.xatakaciencia.com/2009/12/tantalio.jpg"/>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 xmlns:a14="http://schemas.microsoft.com/office/drawing/2010/main"/>
              </a:ext>
            </a:extLst>
          </a:blip>
          <a:srcRect/>
          <a:stretch>
            <a:fillRect/>
          </a:stretch>
        </p:blipFill>
        <p:spPr bwMode="auto">
          <a:xfrm>
            <a:off x="6300192" y="4797152"/>
            <a:ext cx="2311967" cy="1766343"/>
          </a:xfrm>
          <a:prstGeom prst="rect">
            <a:avLst/>
          </a:prstGeom>
          <a:noFill/>
        </p:spPr>
      </p:pic>
      <p:pic>
        <p:nvPicPr>
          <p:cNvPr id="8" name="Picture 4" descr="http://img.xatakaciencia.com/2009/12/tantalio.jpg"/>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 xmlns:a14="http://schemas.microsoft.com/office/drawing/2010/main"/>
              </a:ext>
            </a:extLst>
          </a:blip>
          <a:srcRect/>
          <a:stretch>
            <a:fillRect/>
          </a:stretch>
        </p:blipFill>
        <p:spPr bwMode="auto">
          <a:xfrm>
            <a:off x="467544" y="4509120"/>
            <a:ext cx="2311967" cy="1766343"/>
          </a:xfrm>
          <a:prstGeom prst="rect">
            <a:avLst/>
          </a:prstGeom>
          <a:noFill/>
        </p:spPr>
      </p:pic>
      <p:pic>
        <p:nvPicPr>
          <p:cNvPr id="9" name="Picture 4" descr="http://img.xatakaciencia.com/2009/12/tantalio.jpg"/>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 xmlns:a14="http://schemas.microsoft.com/office/drawing/2010/main"/>
              </a:ext>
            </a:extLst>
          </a:blip>
          <a:srcRect/>
          <a:stretch>
            <a:fillRect/>
          </a:stretch>
        </p:blipFill>
        <p:spPr bwMode="auto">
          <a:xfrm>
            <a:off x="395536" y="1052736"/>
            <a:ext cx="2311967" cy="1766343"/>
          </a:xfrm>
          <a:prstGeom prst="rect">
            <a:avLst/>
          </a:prstGeom>
          <a:noFill/>
        </p:spPr>
      </p:pic>
      <p:pic>
        <p:nvPicPr>
          <p:cNvPr id="10" name="Picture 4" descr="http://img.xatakaciencia.com/2009/12/tantalio.jpg"/>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 xmlns:a14="http://schemas.microsoft.com/office/drawing/2010/main"/>
              </a:ext>
            </a:extLst>
          </a:blip>
          <a:srcRect/>
          <a:stretch>
            <a:fillRect/>
          </a:stretch>
        </p:blipFill>
        <p:spPr bwMode="auto">
          <a:xfrm>
            <a:off x="3275856" y="5091657"/>
            <a:ext cx="2311967" cy="1766343"/>
          </a:xfrm>
          <a:prstGeom prst="rect">
            <a:avLst/>
          </a:prstGeom>
          <a:noFill/>
        </p:spPr>
      </p:pic>
      <p:pic>
        <p:nvPicPr>
          <p:cNvPr id="11" name="Picture 4" descr="http://img.xatakaciencia.com/2009/12/tantalio.jpg"/>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 xmlns:a14="http://schemas.microsoft.com/office/drawing/2010/main"/>
              </a:ext>
            </a:extLst>
          </a:blip>
          <a:srcRect/>
          <a:stretch>
            <a:fillRect/>
          </a:stretch>
        </p:blipFill>
        <p:spPr bwMode="auto">
          <a:xfrm>
            <a:off x="7092280" y="2780928"/>
            <a:ext cx="2311967" cy="1766343"/>
          </a:xfrm>
          <a:prstGeom prst="rect">
            <a:avLst/>
          </a:prstGeom>
          <a:noFill/>
        </p:spPr>
      </p:pic>
    </p:spTree>
    <p:extLst>
      <p:ext uri="{BB962C8B-B14F-4D97-AF65-F5344CB8AC3E}">
        <p14:creationId xmlns="" xmlns:p14="http://schemas.microsoft.com/office/powerpoint/2010/main" val="30907746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412776"/>
            <a:ext cx="5554960" cy="4525963"/>
          </a:xfrm>
        </p:spPr>
        <p:txBody>
          <a:bodyPr>
            <a:normAutofit/>
          </a:bodyPr>
          <a:lstStyle/>
          <a:p>
            <a:pPr>
              <a:buNone/>
            </a:pPr>
            <a:r>
              <a:rPr lang="es-MX" sz="2600" dirty="0" err="1" smtClean="0"/>
              <a:t>Vanadis</a:t>
            </a:r>
            <a:r>
              <a:rPr lang="es-MX" sz="2600" dirty="0" smtClean="0"/>
              <a:t>, mitología escandinava</a:t>
            </a:r>
          </a:p>
          <a:p>
            <a:pPr>
              <a:buNone/>
            </a:pPr>
            <a:endParaRPr lang="es-ES" sz="800" dirty="0" smtClean="0"/>
          </a:p>
          <a:p>
            <a:pPr>
              <a:buNone/>
            </a:pPr>
            <a:r>
              <a:rPr lang="es-ES" sz="2600" dirty="0" smtClean="0"/>
              <a:t>1801-Andrés Manuel del Río</a:t>
            </a:r>
          </a:p>
          <a:p>
            <a:pPr>
              <a:buNone/>
            </a:pPr>
            <a:r>
              <a:rPr lang="es-ES" sz="2600" dirty="0" smtClean="0"/>
              <a:t>1830- </a:t>
            </a:r>
            <a:r>
              <a:rPr lang="es-ES" sz="2600" dirty="0" err="1" smtClean="0"/>
              <a:t>Sefstrom</a:t>
            </a:r>
            <a:r>
              <a:rPr lang="es-ES" sz="2600" dirty="0" smtClean="0"/>
              <a:t> </a:t>
            </a:r>
          </a:p>
          <a:p>
            <a:pPr>
              <a:buNone/>
            </a:pPr>
            <a:r>
              <a:rPr lang="es-ES" sz="2600" dirty="0" smtClean="0"/>
              <a:t>1867- Aislado por </a:t>
            </a:r>
            <a:r>
              <a:rPr lang="es-ES" sz="2600" dirty="0" err="1" smtClean="0"/>
              <a:t>Roscoe</a:t>
            </a:r>
            <a:endParaRPr lang="es-MX" sz="2600" dirty="0" smtClean="0"/>
          </a:p>
        </p:txBody>
      </p:sp>
      <p:sp>
        <p:nvSpPr>
          <p:cNvPr id="4" name="3 Rectángulo"/>
          <p:cNvSpPr/>
          <p:nvPr/>
        </p:nvSpPr>
        <p:spPr>
          <a:xfrm>
            <a:off x="970827" y="175146"/>
            <a:ext cx="3219343" cy="1169551"/>
          </a:xfrm>
          <a:prstGeom prst="rect">
            <a:avLst/>
          </a:prstGeom>
          <a:noFill/>
        </p:spPr>
        <p:txBody>
          <a:bodyPr wrap="none" lIns="91440" tIns="45720" rIns="91440" bIns="45720">
            <a:spAutoFit/>
          </a:bodyPr>
          <a:lstStyle/>
          <a:p>
            <a:pPr algn="ctr"/>
            <a:r>
              <a:rPr lang="es-ES" sz="7000" b="1" dirty="0" smtClean="0">
                <a:ln w="12700" cmpd="sng">
                  <a:solidFill>
                    <a:schemeClr val="bg1"/>
                  </a:solidFill>
                  <a:prstDash val="solid"/>
                  <a:miter lim="800000"/>
                </a:ln>
                <a:solidFill>
                  <a:srgbClr val="7030A0"/>
                </a:solidFill>
                <a:effectLst>
                  <a:outerShdw blurRad="50800" algn="tl" rotWithShape="0">
                    <a:srgbClr val="000000"/>
                  </a:outerShdw>
                </a:effectLst>
              </a:rPr>
              <a:t>Vanadio</a:t>
            </a:r>
            <a:endParaRPr lang="es-ES" sz="7000" b="1" dirty="0">
              <a:ln w="12700" cmpd="sng">
                <a:solidFill>
                  <a:schemeClr val="bg1"/>
                </a:solidFill>
                <a:prstDash val="solid"/>
                <a:miter lim="800000"/>
              </a:ln>
              <a:solidFill>
                <a:srgbClr val="7030A0"/>
              </a:solidFill>
              <a:effectLst>
                <a:outerShdw blurRad="50800" algn="tl" rotWithShape="0">
                  <a:srgbClr val="000000"/>
                </a:outerShdw>
              </a:effectLst>
            </a:endParaRPr>
          </a:p>
        </p:txBody>
      </p:sp>
      <p:pic>
        <p:nvPicPr>
          <p:cNvPr id="52226" name="Picture 2" descr="http://periodictable.com/Samples/023.10/s13.JPG"/>
          <p:cNvPicPr>
            <a:picLocks noChangeAspect="1" noChangeArrowheads="1"/>
          </p:cNvPicPr>
          <p:nvPr/>
        </p:nvPicPr>
        <p:blipFill>
          <a:blip r:embed="rId2" cstate="print"/>
          <a:srcRect/>
          <a:stretch>
            <a:fillRect/>
          </a:stretch>
        </p:blipFill>
        <p:spPr bwMode="auto">
          <a:xfrm>
            <a:off x="6012160" y="476672"/>
            <a:ext cx="2600400" cy="2600400"/>
          </a:xfrm>
          <a:prstGeom prst="rect">
            <a:avLst/>
          </a:prstGeom>
          <a:noFill/>
        </p:spPr>
      </p:pic>
      <p:pic>
        <p:nvPicPr>
          <p:cNvPr id="52230" name="Picture 6" descr="http://institutomodernoamericano.edu.co/moodle/grados/decimo/profundi/jpg/qui_11_0192.jpg"/>
          <p:cNvPicPr>
            <a:picLocks noChangeAspect="1" noChangeArrowheads="1"/>
          </p:cNvPicPr>
          <p:nvPr/>
        </p:nvPicPr>
        <p:blipFill>
          <a:blip r:embed="rId3" cstate="print"/>
          <a:srcRect/>
          <a:stretch>
            <a:fillRect/>
          </a:stretch>
        </p:blipFill>
        <p:spPr bwMode="auto">
          <a:xfrm>
            <a:off x="683568" y="3573016"/>
            <a:ext cx="2160240" cy="2792883"/>
          </a:xfrm>
          <a:prstGeom prst="rect">
            <a:avLst/>
          </a:prstGeom>
          <a:noFill/>
        </p:spPr>
      </p:pic>
      <p:sp>
        <p:nvSpPr>
          <p:cNvPr id="7" name="6 Rectángulo"/>
          <p:cNvSpPr/>
          <p:nvPr/>
        </p:nvSpPr>
        <p:spPr>
          <a:xfrm>
            <a:off x="3491880" y="3645024"/>
            <a:ext cx="5652120" cy="2308324"/>
          </a:xfrm>
          <a:prstGeom prst="rect">
            <a:avLst/>
          </a:prstGeom>
        </p:spPr>
        <p:txBody>
          <a:bodyPr wrap="square">
            <a:spAutoFit/>
          </a:bodyPr>
          <a:lstStyle/>
          <a:p>
            <a:pPr>
              <a:buNone/>
            </a:pPr>
            <a:r>
              <a:rPr lang="es-MX" sz="3200" b="1" i="1" dirty="0" smtClean="0"/>
              <a:t>Isótopos</a:t>
            </a:r>
            <a:endParaRPr lang="es-MX" sz="2800" b="1" i="1" dirty="0" smtClean="0"/>
          </a:p>
          <a:p>
            <a:r>
              <a:rPr lang="es-MX" sz="2800" dirty="0" smtClean="0"/>
              <a:t>2 naturales: </a:t>
            </a:r>
            <a:r>
              <a:rPr lang="es-MX" sz="2800" baseline="30000" dirty="0" smtClean="0"/>
              <a:t>50</a:t>
            </a:r>
            <a:r>
              <a:rPr lang="es-MX" sz="2800" dirty="0" smtClean="0"/>
              <a:t>V y </a:t>
            </a:r>
            <a:r>
              <a:rPr lang="es-MX" sz="2800" baseline="30000" dirty="0" smtClean="0"/>
              <a:t>51</a:t>
            </a:r>
            <a:r>
              <a:rPr lang="es-MX" sz="2800" dirty="0" smtClean="0"/>
              <a:t>V (99,750%).</a:t>
            </a:r>
          </a:p>
          <a:p>
            <a:r>
              <a:rPr lang="es-MX" sz="2800" dirty="0" smtClean="0"/>
              <a:t> </a:t>
            </a:r>
          </a:p>
          <a:p>
            <a:r>
              <a:rPr lang="es-MX" sz="2800" dirty="0" smtClean="0"/>
              <a:t>23 inestables cuya vida media oscila</a:t>
            </a:r>
          </a:p>
          <a:p>
            <a:r>
              <a:rPr lang="es-MX" sz="2800" dirty="0" smtClean="0"/>
              <a:t> entre 90 ms (</a:t>
            </a:r>
            <a:r>
              <a:rPr lang="es-MX" sz="2800" baseline="30000" dirty="0" smtClean="0"/>
              <a:t>44</a:t>
            </a:r>
            <a:r>
              <a:rPr lang="es-MX" sz="2800" dirty="0" smtClean="0"/>
              <a:t>V) y 330 días (</a:t>
            </a:r>
            <a:r>
              <a:rPr lang="es-MX" sz="2800" baseline="30000" dirty="0" smtClean="0"/>
              <a:t>49</a:t>
            </a:r>
            <a:r>
              <a:rPr lang="es-MX" sz="2800" dirty="0" smtClean="0"/>
              <a:t>V).</a:t>
            </a:r>
            <a:endParaRPr lang="es-MX" sz="2800" dirty="0"/>
          </a:p>
        </p:txBody>
      </p:sp>
    </p:spTree>
    <p:extLst>
      <p:ext uri="{BB962C8B-B14F-4D97-AF65-F5344CB8AC3E}">
        <p14:creationId xmlns="" xmlns:p14="http://schemas.microsoft.com/office/powerpoint/2010/main" val="11088510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323584" y="175146"/>
            <a:ext cx="2513830" cy="1015663"/>
          </a:xfrm>
          <a:prstGeom prst="rect">
            <a:avLst/>
          </a:prstGeom>
          <a:noFill/>
        </p:spPr>
        <p:txBody>
          <a:bodyPr wrap="none" lIns="91440" tIns="45720" rIns="91440" bIns="45720">
            <a:spAutoFit/>
          </a:bodyPr>
          <a:lstStyle/>
          <a:p>
            <a:pPr algn="ctr"/>
            <a:r>
              <a:rPr lang="es-ES" sz="6000" b="1" dirty="0" err="1" smtClean="0">
                <a:ln w="12700" cmpd="sng">
                  <a:solidFill>
                    <a:schemeClr val="bg1"/>
                  </a:solidFill>
                  <a:prstDash val="solid"/>
                  <a:miter lim="800000"/>
                </a:ln>
                <a:solidFill>
                  <a:srgbClr val="7030A0"/>
                </a:solidFill>
                <a:effectLst>
                  <a:outerShdw blurRad="50800" algn="tl" rotWithShape="0">
                    <a:srgbClr val="000000"/>
                  </a:outerShdw>
                </a:effectLst>
              </a:rPr>
              <a:t>Dubnio</a:t>
            </a:r>
            <a:endParaRPr lang="es-ES" sz="6000" b="1" dirty="0">
              <a:ln w="12700" cmpd="sng">
                <a:solidFill>
                  <a:schemeClr val="bg1"/>
                </a:solidFill>
                <a:prstDash val="solid"/>
                <a:miter lim="800000"/>
              </a:ln>
              <a:solidFill>
                <a:srgbClr val="7030A0"/>
              </a:solidFill>
              <a:effectLst>
                <a:outerShdw blurRad="50800" algn="tl" rotWithShape="0">
                  <a:srgbClr val="000000"/>
                </a:outerShdw>
              </a:effectLst>
            </a:endParaRPr>
          </a:p>
        </p:txBody>
      </p:sp>
      <p:pic>
        <p:nvPicPr>
          <p:cNvPr id="6" name="0 Imagen"/>
          <p:cNvPicPr/>
          <p:nvPr/>
        </p:nvPicPr>
        <p:blipFill>
          <a:blip r:embed="rId2" cstate="print">
            <a:clrChange>
              <a:clrFrom>
                <a:srgbClr val="FEFEFE"/>
              </a:clrFrom>
              <a:clrTo>
                <a:srgbClr val="FEFEFE">
                  <a:alpha val="0"/>
                </a:srgbClr>
              </a:clrTo>
            </a:clrChange>
            <a:extLst>
              <a:ext uri="{28A0092B-C50C-407E-A947-70E740481C1C}">
                <a14:useLocalDpi xmlns="" xmlns:a14="http://schemas.microsoft.com/office/drawing/2010/main"/>
              </a:ext>
            </a:extLst>
          </a:blip>
          <a:stretch>
            <a:fillRect/>
          </a:stretch>
        </p:blipFill>
        <p:spPr>
          <a:xfrm>
            <a:off x="5916843" y="0"/>
            <a:ext cx="3227157" cy="2924943"/>
          </a:xfrm>
          <a:prstGeom prst="rect">
            <a:avLst/>
          </a:prstGeom>
        </p:spPr>
      </p:pic>
      <p:sp>
        <p:nvSpPr>
          <p:cNvPr id="7" name="Shape 43"/>
          <p:cNvSpPr txBox="1">
            <a:spLocks/>
          </p:cNvSpPr>
          <p:nvPr/>
        </p:nvSpPr>
        <p:spPr>
          <a:xfrm>
            <a:off x="179512" y="1124744"/>
            <a:ext cx="8640960" cy="5328592"/>
          </a:xfrm>
          <a:prstGeom prst="rect">
            <a:avLst/>
          </a:prstGeom>
        </p:spPr>
        <p:txBody>
          <a:bodyPr vert="horz" lIns="91425" tIns="91425" rIns="91425" bIns="91425" rtlCol="0" anchor="t" anchorCtr="0">
            <a:noAutofit/>
          </a:bodyPr>
          <a:lstStyle/>
          <a:p>
            <a:pPr marR="0" lvl="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600" b="0" i="0" u="none" strike="noStrike" kern="1200" cap="none" spc="0" normalizeH="0" baseline="0" noProof="0" dirty="0" smtClean="0">
                <a:ln>
                  <a:noFill/>
                </a:ln>
                <a:solidFill>
                  <a:srgbClr val="000000"/>
                </a:solidFill>
                <a:effectLst/>
                <a:uLnTx/>
                <a:uFillTx/>
                <a:latin typeface="+mn-lt"/>
                <a:ea typeface="+mn-ea"/>
                <a:cs typeface="+mn-cs"/>
              </a:rPr>
              <a:t>Georgii Flerov en 1967-1970, en el </a:t>
            </a:r>
          </a:p>
          <a:p>
            <a:pPr marR="0" lvl="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600" b="0" i="0" u="none" strike="noStrike" kern="1200" cap="none" spc="0" normalizeH="0" baseline="0" noProof="0" dirty="0" smtClean="0">
                <a:ln>
                  <a:noFill/>
                </a:ln>
                <a:solidFill>
                  <a:srgbClr val="000000"/>
                </a:solidFill>
                <a:effectLst/>
                <a:uLnTx/>
                <a:uFillTx/>
                <a:latin typeface="+mn-lt"/>
                <a:ea typeface="+mn-ea"/>
                <a:cs typeface="+mn-cs"/>
              </a:rPr>
              <a:t>Instituto Central de Investigaciones Nucleares </a:t>
            </a:r>
          </a:p>
          <a:p>
            <a:pPr marR="0" lvl="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600" b="0" i="0" u="none" strike="noStrike" kern="1200" cap="none" spc="0" normalizeH="0" baseline="0" noProof="0" dirty="0" smtClean="0">
                <a:ln>
                  <a:noFill/>
                </a:ln>
                <a:solidFill>
                  <a:srgbClr val="000000"/>
                </a:solidFill>
                <a:effectLst/>
                <a:uLnTx/>
                <a:uFillTx/>
                <a:latin typeface="+mn-lt"/>
                <a:ea typeface="+mn-ea"/>
                <a:cs typeface="+mn-cs"/>
              </a:rPr>
              <a:t>(ICIN) en Dubna, Unión Soviética.</a:t>
            </a:r>
            <a:endParaRPr kumimoji="0" lang="es-MX" sz="2600" b="0" i="0" u="none" strike="noStrike" kern="1200" cap="none" spc="0" normalizeH="0" baseline="0" noProof="0" dirty="0" smtClean="0">
              <a:ln>
                <a:noFill/>
              </a:ln>
              <a:solidFill>
                <a:srgbClr val="000000"/>
              </a:solidFill>
              <a:effectLst/>
              <a:uLnTx/>
              <a:uFillTx/>
              <a:latin typeface="+mn-lt"/>
              <a:ea typeface="+mn-ea"/>
              <a:cs typeface="+mn-cs"/>
              <a:hlinkClick r:id="rId3"/>
            </a:endParaRPr>
          </a:p>
          <a:p>
            <a:pPr marR="0" lvl="0" algn="l" defTabSz="914400" rtl="0" eaLnBrk="1" fontAlgn="auto" latinLnBrk="0" hangingPunct="1">
              <a:lnSpc>
                <a:spcPct val="100000"/>
              </a:lnSpc>
              <a:spcBef>
                <a:spcPct val="20000"/>
              </a:spcBef>
              <a:spcAft>
                <a:spcPts val="0"/>
              </a:spcAft>
              <a:buClrTx/>
              <a:buSzTx/>
              <a:tabLst/>
              <a:defRPr/>
            </a:pPr>
            <a:endParaRPr lang="es-ES" sz="1600" dirty="0" smtClean="0"/>
          </a:p>
          <a:p>
            <a:pPr marR="0" lvl="0" algn="l" defTabSz="914400" rtl="0" eaLnBrk="1" fontAlgn="auto" latinLnBrk="0" hangingPunct="1">
              <a:lnSpc>
                <a:spcPct val="100000"/>
              </a:lnSpc>
              <a:spcBef>
                <a:spcPct val="20000"/>
              </a:spcBef>
              <a:spcAft>
                <a:spcPts val="0"/>
              </a:spcAft>
              <a:buClrTx/>
              <a:buSzTx/>
              <a:tabLst/>
              <a:defRPr/>
            </a:pPr>
            <a:endParaRPr kumimoji="0" lang="es-MX" sz="1000" b="0" i="0" u="none" strike="noStrike" kern="1200" cap="none" spc="0" normalizeH="0" baseline="0" noProof="0" dirty="0" smtClean="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600" b="0" i="0" u="none" strike="noStrike" kern="1200" cap="none" spc="0" normalizeH="0" baseline="0" noProof="0" dirty="0" smtClean="0">
                <a:ln>
                  <a:noFill/>
                </a:ln>
                <a:solidFill>
                  <a:srgbClr val="000000"/>
                </a:solidFill>
                <a:effectLst/>
                <a:uLnTx/>
                <a:uFillTx/>
                <a:latin typeface="+mn-lt"/>
                <a:ea typeface="+mn-ea"/>
                <a:cs typeface="+mn-cs"/>
              </a:rPr>
              <a:t>1970: un grupo de investigadores liderados por Albert </a:t>
            </a:r>
            <a:r>
              <a:rPr kumimoji="0" lang="es-MX" sz="2600" b="0" i="0" u="none" strike="noStrike" kern="1200" cap="none" spc="0" normalizeH="0" baseline="0" noProof="0" dirty="0" err="1" smtClean="0">
                <a:ln>
                  <a:noFill/>
                </a:ln>
                <a:solidFill>
                  <a:srgbClr val="000000"/>
                </a:solidFill>
                <a:effectLst/>
                <a:uLnTx/>
                <a:uFillTx/>
                <a:latin typeface="+mn-lt"/>
                <a:ea typeface="+mn-ea"/>
                <a:cs typeface="+mn-cs"/>
              </a:rPr>
              <a:t>Ghiorso</a:t>
            </a:r>
            <a:r>
              <a:rPr kumimoji="0" lang="es-MX" sz="2600" b="0" i="0" u="none" strike="noStrike" kern="1200" cap="none" spc="0" normalizeH="0" baseline="0" noProof="0" dirty="0" smtClean="0">
                <a:ln>
                  <a:noFill/>
                </a:ln>
                <a:solidFill>
                  <a:srgbClr val="000000"/>
                </a:solidFill>
                <a:effectLst/>
                <a:uLnTx/>
                <a:uFillTx/>
                <a:latin typeface="+mn-lt"/>
                <a:ea typeface="+mn-ea"/>
                <a:cs typeface="+mn-cs"/>
              </a:rPr>
              <a:t> de la Universidad de California lograron la síntesis de </a:t>
            </a:r>
            <a:r>
              <a:rPr kumimoji="0" lang="es-MX" sz="2600" b="0" i="0" u="none" strike="noStrike" kern="1200" cap="none" spc="0" normalizeH="0" baseline="30000" noProof="0" dirty="0" smtClean="0">
                <a:ln>
                  <a:noFill/>
                </a:ln>
                <a:solidFill>
                  <a:srgbClr val="000000"/>
                </a:solidFill>
                <a:effectLst/>
                <a:uLnTx/>
                <a:uFillTx/>
                <a:latin typeface="+mn-lt"/>
                <a:ea typeface="+mn-ea"/>
                <a:cs typeface="+mn-cs"/>
              </a:rPr>
              <a:t>260</a:t>
            </a:r>
            <a:r>
              <a:rPr kumimoji="0" lang="es-MX" sz="2600" b="0" i="0" u="none" strike="noStrike" kern="1200" cap="none" spc="0" normalizeH="0" baseline="0" noProof="0" dirty="0" smtClean="0">
                <a:ln>
                  <a:noFill/>
                </a:ln>
                <a:solidFill>
                  <a:srgbClr val="000000"/>
                </a:solidFill>
                <a:effectLst/>
                <a:uLnTx/>
                <a:uFillTx/>
                <a:latin typeface="+mn-lt"/>
                <a:ea typeface="+mn-ea"/>
                <a:cs typeface="+mn-cs"/>
              </a:rPr>
              <a:t>Db </a:t>
            </a:r>
          </a:p>
          <a:p>
            <a:pPr marR="0" lvl="0" algn="l" defTabSz="914400" rtl="0" eaLnBrk="1" fontAlgn="auto" latinLnBrk="0" hangingPunct="1">
              <a:lnSpc>
                <a:spcPct val="100000"/>
              </a:lnSpc>
              <a:spcBef>
                <a:spcPct val="20000"/>
              </a:spcBef>
              <a:spcAft>
                <a:spcPts val="0"/>
              </a:spcAft>
              <a:buClrTx/>
              <a:buSzTx/>
              <a:buFont typeface="Arial" pitchFamily="34" charset="0"/>
              <a:buNone/>
              <a:tabLst/>
              <a:defRPr/>
            </a:pPr>
            <a:endParaRPr lang="es-ES" sz="2600" dirty="0" smtClean="0"/>
          </a:p>
          <a:p>
            <a:pPr marR="0" lvl="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800" b="0" i="0" u="none" strike="noStrike" kern="1200" cap="none" spc="0" normalizeH="0" baseline="0" noProof="0" dirty="0" smtClean="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600" b="0" i="0" u="none" strike="noStrike" kern="1200" cap="none" spc="0" normalizeH="0" baseline="0" noProof="0" dirty="0" smtClean="0">
                <a:ln>
                  <a:noFill/>
                </a:ln>
                <a:solidFill>
                  <a:schemeClr val="tx1"/>
                </a:solidFill>
                <a:effectLst/>
                <a:uLnTx/>
                <a:uFillTx/>
                <a:latin typeface="+mn-lt"/>
                <a:ea typeface="+mn-ea"/>
                <a:cs typeface="+mn-cs"/>
              </a:rPr>
              <a:t>En 1971, el equipo de Dubna repitió su reacción con una mejor puesta en marcha y fueron capaces de confirmar los datos de desintegración para </a:t>
            </a:r>
            <a:r>
              <a:rPr kumimoji="0" lang="es-MX" sz="2600" b="0" i="0" u="none" strike="noStrike" kern="1200" cap="none" spc="0" normalizeH="0" baseline="30000" noProof="0" dirty="0" smtClean="0">
                <a:ln>
                  <a:noFill/>
                </a:ln>
                <a:solidFill>
                  <a:schemeClr val="tx1"/>
                </a:solidFill>
                <a:effectLst/>
                <a:uLnTx/>
                <a:uFillTx/>
                <a:latin typeface="+mn-lt"/>
                <a:ea typeface="+mn-ea"/>
                <a:cs typeface="+mn-cs"/>
              </a:rPr>
              <a:t>260</a:t>
            </a:r>
            <a:r>
              <a:rPr kumimoji="0" lang="es-MX" sz="2600" b="0" i="0" u="none" strike="noStrike" kern="1200" cap="none" spc="0" normalizeH="0" baseline="0" noProof="0" dirty="0" smtClean="0">
                <a:ln>
                  <a:noFill/>
                </a:ln>
                <a:solidFill>
                  <a:schemeClr val="tx1"/>
                </a:solidFill>
                <a:effectLst/>
                <a:uLnTx/>
                <a:uFillTx/>
                <a:latin typeface="+mn-lt"/>
                <a:ea typeface="+mn-ea"/>
                <a:cs typeface="+mn-cs"/>
              </a:rPr>
              <a:t>Db con la reacción: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MX" sz="2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MX"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MX"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327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pic>
        <p:nvPicPr>
          <p:cNvPr id="32769" name="Picture 1"/>
          <p:cNvPicPr>
            <a:picLocks noChangeAspect="1" noChangeArrowheads="1"/>
          </p:cNvPicPr>
          <p:nvPr/>
        </p:nvPicPr>
        <p:blipFill>
          <a:blip r:embed="rId4" cstate="print"/>
          <a:stretch>
            <a:fillRect/>
          </a:stretch>
        </p:blipFill>
        <p:spPr bwMode="auto">
          <a:xfrm>
            <a:off x="827584" y="2564904"/>
            <a:ext cx="4651057" cy="504056"/>
          </a:xfrm>
          <a:prstGeom prst="rect">
            <a:avLst/>
          </a:prstGeom>
          <a:noFill/>
          <a:ln>
            <a:noFill/>
          </a:ln>
        </p:spPr>
      </p:pic>
      <p:sp>
        <p:nvSpPr>
          <p:cNvPr id="327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pic>
        <p:nvPicPr>
          <p:cNvPr id="32771" name="Picture 3"/>
          <p:cNvPicPr>
            <a:picLocks noChangeAspect="1" noChangeArrowheads="1"/>
          </p:cNvPicPr>
          <p:nvPr/>
        </p:nvPicPr>
        <p:blipFill>
          <a:blip r:embed="rId5" cstate="print"/>
          <a:stretch>
            <a:fillRect/>
          </a:stretch>
        </p:blipFill>
        <p:spPr bwMode="auto">
          <a:xfrm>
            <a:off x="899593" y="3910836"/>
            <a:ext cx="5331864" cy="670292"/>
          </a:xfrm>
          <a:prstGeom prst="rect">
            <a:avLst/>
          </a:prstGeom>
          <a:noFill/>
          <a:ln>
            <a:noFill/>
          </a:ln>
        </p:spPr>
      </p:pic>
      <p:sp>
        <p:nvSpPr>
          <p:cNvPr id="3277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pic>
        <p:nvPicPr>
          <p:cNvPr id="32773" name="Picture 5"/>
          <p:cNvPicPr>
            <a:picLocks noChangeAspect="1" noChangeArrowheads="1"/>
          </p:cNvPicPr>
          <p:nvPr/>
        </p:nvPicPr>
        <p:blipFill>
          <a:blip r:embed="rId6" cstate="print"/>
          <a:stretch>
            <a:fillRect/>
          </a:stretch>
        </p:blipFill>
        <p:spPr bwMode="auto">
          <a:xfrm>
            <a:off x="971599" y="5877272"/>
            <a:ext cx="5567523" cy="648072"/>
          </a:xfrm>
          <a:prstGeom prst="rect">
            <a:avLst/>
          </a:prstGeom>
          <a:noFill/>
          <a:ln>
            <a:noFill/>
          </a:ln>
        </p:spPr>
      </p:pic>
    </p:spTree>
    <p:extLst>
      <p:ext uri="{BB962C8B-B14F-4D97-AF65-F5344CB8AC3E}">
        <p14:creationId xmlns="" xmlns:p14="http://schemas.microsoft.com/office/powerpoint/2010/main" val="16190130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2060848"/>
            <a:ext cx="8229600" cy="4525963"/>
          </a:xfrm>
        </p:spPr>
        <p:txBody>
          <a:bodyPr/>
          <a:lstStyle/>
          <a:p>
            <a:pPr>
              <a:buNone/>
            </a:pPr>
            <a:r>
              <a:rPr lang="es-MX" sz="2800" b="1" dirty="0" smtClean="0"/>
              <a:t>*</a:t>
            </a:r>
            <a:r>
              <a:rPr lang="es-MX" sz="2800" dirty="0" smtClean="0"/>
              <a:t>Elemento sintético</a:t>
            </a:r>
          </a:p>
          <a:p>
            <a:pPr>
              <a:buNone/>
            </a:pPr>
            <a:endParaRPr lang="es-MX" sz="900" dirty="0" smtClean="0"/>
          </a:p>
          <a:p>
            <a:pPr>
              <a:buNone/>
            </a:pPr>
            <a:r>
              <a:rPr lang="es-MX" sz="2800" dirty="0" smtClean="0"/>
              <a:t>*Radiactivo</a:t>
            </a:r>
          </a:p>
          <a:p>
            <a:pPr>
              <a:buNone/>
            </a:pPr>
            <a:endParaRPr lang="es-MX" sz="900" dirty="0" smtClean="0"/>
          </a:p>
          <a:p>
            <a:pPr>
              <a:buNone/>
            </a:pPr>
            <a:r>
              <a:rPr lang="es-MX" sz="2800" dirty="0" smtClean="0"/>
              <a:t>*15 isotopos</a:t>
            </a:r>
          </a:p>
          <a:p>
            <a:pPr>
              <a:buNone/>
            </a:pPr>
            <a:r>
              <a:rPr lang="es-MX" sz="2800" dirty="0" smtClean="0"/>
              <a:t>	</a:t>
            </a:r>
            <a:r>
              <a:rPr lang="es-MX" sz="2800" baseline="30000" dirty="0" smtClean="0"/>
              <a:t>268</a:t>
            </a:r>
            <a:r>
              <a:rPr lang="es-MX" sz="2800" dirty="0" smtClean="0"/>
              <a:t>Db más estable (29hrs) </a:t>
            </a:r>
          </a:p>
          <a:p>
            <a:pPr>
              <a:buNone/>
            </a:pPr>
            <a:endParaRPr lang="es-MX" dirty="0"/>
          </a:p>
        </p:txBody>
      </p:sp>
      <p:sp>
        <p:nvSpPr>
          <p:cNvPr id="4" name="3 Rectángulo"/>
          <p:cNvSpPr/>
          <p:nvPr/>
        </p:nvSpPr>
        <p:spPr>
          <a:xfrm>
            <a:off x="5364088" y="980728"/>
            <a:ext cx="3150096" cy="3970318"/>
          </a:xfrm>
          <a:prstGeom prst="rect">
            <a:avLst/>
          </a:prstGeom>
        </p:spPr>
        <p:txBody>
          <a:bodyPr wrap="square">
            <a:spAutoFit/>
          </a:bodyPr>
          <a:lstStyle/>
          <a:p>
            <a:pPr algn="ctr"/>
            <a:r>
              <a:rPr lang="es-MX" sz="2800" dirty="0" smtClean="0"/>
              <a:t>Al ser tan inestable, cualquier cantidad formada se descompondrá en otros elementos con tanta rapidez que no existe razón para estudiar sus efectos en la salud humana.</a:t>
            </a:r>
            <a:endParaRPr lang="es-MX" sz="2800" dirty="0"/>
          </a:p>
        </p:txBody>
      </p:sp>
      <p:sp>
        <p:nvSpPr>
          <p:cNvPr id="5" name="1 Título"/>
          <p:cNvSpPr>
            <a:spLocks noGrp="1"/>
          </p:cNvSpPr>
          <p:nvPr>
            <p:ph type="title"/>
          </p:nvPr>
        </p:nvSpPr>
        <p:spPr>
          <a:xfrm>
            <a:off x="457200" y="274638"/>
            <a:ext cx="5050904" cy="1143000"/>
          </a:xfrm>
        </p:spPr>
        <p:txBody>
          <a:bodyPr/>
          <a:lstStyle/>
          <a:p>
            <a:r>
              <a:rPr lang="es-ES" b="1" i="1" dirty="0" smtClean="0"/>
              <a:t>Datos</a:t>
            </a:r>
            <a:endParaRPr lang="es-MX" b="1" i="1" dirty="0"/>
          </a:p>
        </p:txBody>
      </p:sp>
    </p:spTree>
    <p:extLst>
      <p:ext uri="{BB962C8B-B14F-4D97-AF65-F5344CB8AC3E}">
        <p14:creationId xmlns="" xmlns:p14="http://schemas.microsoft.com/office/powerpoint/2010/main" val="21194479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lin ang="5400000" scaled="0"/>
          <a:tileRect/>
        </a:gradFill>
        <a:effectLst/>
      </p:bgPr>
    </p:bg>
    <p:spTree>
      <p:nvGrpSpPr>
        <p:cNvPr id="1" name=""/>
        <p:cNvGrpSpPr/>
        <p:nvPr/>
      </p:nvGrpSpPr>
      <p:grpSpPr>
        <a:xfrm>
          <a:off x="0" y="0"/>
          <a:ext cx="0" cy="0"/>
          <a:chOff x="0" y="0"/>
          <a:chExt cx="0" cy="0"/>
        </a:xfrm>
      </p:grpSpPr>
      <p:sp>
        <p:nvSpPr>
          <p:cNvPr id="5" name="4 Rectángulo"/>
          <p:cNvSpPr/>
          <p:nvPr/>
        </p:nvSpPr>
        <p:spPr>
          <a:xfrm>
            <a:off x="1835696" y="175147"/>
            <a:ext cx="3607078" cy="1323439"/>
          </a:xfrm>
          <a:prstGeom prst="rect">
            <a:avLst/>
          </a:prstGeom>
          <a:noFill/>
        </p:spPr>
        <p:txBody>
          <a:bodyPr wrap="none" lIns="91440" tIns="45720" rIns="91440" bIns="45720">
            <a:spAutoFit/>
          </a:bodyPr>
          <a:lstStyle/>
          <a:p>
            <a:pPr algn="ctr"/>
            <a:r>
              <a:rPr lang="es-ES" sz="8000" b="1" dirty="0" smtClean="0">
                <a:ln w="12700" cmpd="sng">
                  <a:solidFill>
                    <a:schemeClr val="bg1"/>
                  </a:solidFill>
                  <a:prstDash val="solid"/>
                  <a:miter lim="800000"/>
                </a:ln>
                <a:solidFill>
                  <a:srgbClr val="7030A0"/>
                </a:solidFill>
                <a:effectLst>
                  <a:outerShdw blurRad="50800" algn="tl" rotWithShape="0">
                    <a:srgbClr val="000000"/>
                  </a:outerShdw>
                </a:effectLst>
              </a:rPr>
              <a:t>Grupo 6</a:t>
            </a:r>
            <a:endParaRPr lang="es-ES" sz="8000" b="1" dirty="0">
              <a:ln w="12700" cmpd="sng">
                <a:solidFill>
                  <a:schemeClr val="bg1"/>
                </a:solidFill>
                <a:prstDash val="solid"/>
                <a:miter lim="800000"/>
              </a:ln>
              <a:solidFill>
                <a:srgbClr val="7030A0"/>
              </a:solidFill>
              <a:effectLst>
                <a:outerShdw blurRad="50800" algn="tl" rotWithShape="0">
                  <a:srgbClr val="000000"/>
                </a:outerShdw>
              </a:effectLst>
            </a:endParaRPr>
          </a:p>
        </p:txBody>
      </p:sp>
      <p:pic>
        <p:nvPicPr>
          <p:cNvPr id="2050" name="Picture 2" descr="periodictable"/>
          <p:cNvPicPr>
            <a:picLocks noChangeAspect="1" noChangeArrowheads="1"/>
          </p:cNvPicPr>
          <p:nvPr/>
        </p:nvPicPr>
        <p:blipFill>
          <a:blip r:embed="rId2" cstate="screen">
            <a:extLst>
              <a:ext uri="{28A0092B-C50C-407E-A947-70E740481C1C}">
                <a14:useLocalDpi xmlns="" xmlns:a14="http://schemas.microsoft.com/office/drawing/2010/main"/>
              </a:ext>
            </a:extLst>
          </a:blip>
          <a:srcRect/>
          <a:stretch>
            <a:fillRect/>
          </a:stretch>
        </p:blipFill>
        <p:spPr bwMode="auto">
          <a:xfrm>
            <a:off x="6732240" y="70776"/>
            <a:ext cx="1584176" cy="67564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6" name="5 Gráfico"/>
          <p:cNvGraphicFramePr/>
          <p:nvPr>
            <p:extLst>
              <p:ext uri="{D42A27DB-BD31-4B8C-83A1-F6EECF244321}">
                <p14:modId xmlns="" xmlns:p14="http://schemas.microsoft.com/office/powerpoint/2010/main" val="3733434684"/>
              </p:ext>
            </p:extLst>
          </p:nvPr>
        </p:nvGraphicFramePr>
        <p:xfrm>
          <a:off x="395536" y="1340768"/>
          <a:ext cx="5986899"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4" name="3 Rectángulo"/>
          <p:cNvSpPr/>
          <p:nvPr/>
        </p:nvSpPr>
        <p:spPr>
          <a:xfrm>
            <a:off x="899592" y="4725144"/>
            <a:ext cx="5508104" cy="1569660"/>
          </a:xfrm>
          <a:prstGeom prst="rect">
            <a:avLst/>
          </a:prstGeom>
        </p:spPr>
        <p:txBody>
          <a:bodyPr wrap="square">
            <a:spAutoFit/>
          </a:bodyPr>
          <a:lstStyle/>
          <a:p>
            <a:r>
              <a:rPr lang="es-MX" sz="2400" dirty="0"/>
              <a:t>*Poseen 6 electrones de valencia</a:t>
            </a:r>
          </a:p>
          <a:p>
            <a:r>
              <a:rPr lang="es-MX" sz="2400" dirty="0"/>
              <a:t>*E.C. “Cúbica centrada en el cuerpo”</a:t>
            </a:r>
          </a:p>
          <a:p>
            <a:r>
              <a:rPr lang="es-MX" sz="2400" dirty="0"/>
              <a:t>*Sólidos a </a:t>
            </a:r>
            <a:r>
              <a:rPr lang="es-MX" sz="2400" dirty="0" smtClean="0"/>
              <a:t>temp</a:t>
            </a:r>
            <a:r>
              <a:rPr lang="es-MX" sz="2400" dirty="0" smtClean="0"/>
              <a:t>eratura a</a:t>
            </a:r>
            <a:r>
              <a:rPr lang="es-MX" sz="2400" dirty="0" smtClean="0"/>
              <a:t>mbiente</a:t>
            </a:r>
            <a:endParaRPr lang="es-MX" sz="2400" dirty="0"/>
          </a:p>
          <a:p>
            <a:r>
              <a:rPr lang="es-MX" sz="2400" dirty="0"/>
              <a:t>*Electronegatividad media</a:t>
            </a:r>
          </a:p>
        </p:txBody>
      </p:sp>
    </p:spTree>
    <p:extLst>
      <p:ext uri="{BB962C8B-B14F-4D97-AF65-F5344CB8AC3E}">
        <p14:creationId xmlns="" xmlns:p14="http://schemas.microsoft.com/office/powerpoint/2010/main" val="35755486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lin ang="5400000" scaled="0"/>
          <a:tileRect/>
        </a:gradFill>
        <a:effectLst/>
      </p:bgPr>
    </p:bg>
    <p:spTree>
      <p:nvGrpSpPr>
        <p:cNvPr id="1" name=""/>
        <p:cNvGrpSpPr/>
        <p:nvPr/>
      </p:nvGrpSpPr>
      <p:grpSpPr>
        <a:xfrm>
          <a:off x="0" y="0"/>
          <a:ext cx="0" cy="0"/>
          <a:chOff x="0" y="0"/>
          <a:chExt cx="0" cy="0"/>
        </a:xfrm>
      </p:grpSpPr>
      <p:sp>
        <p:nvSpPr>
          <p:cNvPr id="4" name="3 Rectángulo"/>
          <p:cNvSpPr/>
          <p:nvPr/>
        </p:nvSpPr>
        <p:spPr>
          <a:xfrm>
            <a:off x="1070951" y="175146"/>
            <a:ext cx="3019096" cy="1323439"/>
          </a:xfrm>
          <a:prstGeom prst="rect">
            <a:avLst/>
          </a:prstGeom>
          <a:noFill/>
        </p:spPr>
        <p:txBody>
          <a:bodyPr wrap="none" lIns="91440" tIns="45720" rIns="91440" bIns="45720">
            <a:spAutoFit/>
          </a:bodyPr>
          <a:lstStyle/>
          <a:p>
            <a:pPr algn="ctr"/>
            <a:r>
              <a:rPr lang="es-ES" sz="8000" b="1" dirty="0" smtClean="0">
                <a:ln w="12700" cmpd="sng">
                  <a:solidFill>
                    <a:schemeClr val="bg1"/>
                  </a:solidFill>
                  <a:prstDash val="solid"/>
                  <a:miter lim="800000"/>
                </a:ln>
                <a:solidFill>
                  <a:srgbClr val="7030A0"/>
                </a:solidFill>
                <a:effectLst>
                  <a:outerShdw blurRad="50800" algn="tl" rotWithShape="0">
                    <a:srgbClr val="000000"/>
                  </a:outerShdw>
                </a:effectLst>
              </a:rPr>
              <a:t>Cromo</a:t>
            </a:r>
            <a:endParaRPr lang="es-ES" sz="8000" b="1" dirty="0">
              <a:ln w="12700" cmpd="sng">
                <a:solidFill>
                  <a:schemeClr val="bg1"/>
                </a:solidFill>
                <a:prstDash val="solid"/>
                <a:miter lim="800000"/>
              </a:ln>
              <a:solidFill>
                <a:srgbClr val="7030A0"/>
              </a:solidFill>
              <a:effectLst>
                <a:outerShdw blurRad="50800" algn="tl" rotWithShape="0">
                  <a:srgbClr val="000000"/>
                </a:outerShdw>
              </a:effectLst>
            </a:endParaRPr>
          </a:p>
        </p:txBody>
      </p:sp>
      <p:sp>
        <p:nvSpPr>
          <p:cNvPr id="5" name="2 Marcador de contenido"/>
          <p:cNvSpPr>
            <a:spLocks noGrp="1"/>
          </p:cNvSpPr>
          <p:nvPr>
            <p:ph idx="1"/>
          </p:nvPr>
        </p:nvSpPr>
        <p:spPr>
          <a:xfrm>
            <a:off x="457200" y="1600200"/>
            <a:ext cx="4978896" cy="4421088"/>
          </a:xfrm>
        </p:spPr>
        <p:txBody>
          <a:bodyPr>
            <a:normAutofit fontScale="70000" lnSpcReduction="20000"/>
          </a:bodyPr>
          <a:lstStyle/>
          <a:p>
            <a:pPr>
              <a:buNone/>
            </a:pPr>
            <a:r>
              <a:rPr lang="es-MX" sz="4000" dirty="0" smtClean="0"/>
              <a:t>(del griego </a:t>
            </a:r>
            <a:r>
              <a:rPr lang="es-MX" sz="4000" dirty="0" err="1" smtClean="0"/>
              <a:t>chroma</a:t>
            </a:r>
            <a:r>
              <a:rPr lang="es-MX" sz="4000" dirty="0" smtClean="0"/>
              <a:t>, "color") </a:t>
            </a:r>
          </a:p>
          <a:p>
            <a:pPr>
              <a:buNone/>
            </a:pPr>
            <a:endParaRPr lang="es-MX" sz="1400" dirty="0" smtClean="0"/>
          </a:p>
          <a:p>
            <a:pPr algn="just"/>
            <a:r>
              <a:rPr lang="es-MX" sz="3600" dirty="0" smtClean="0"/>
              <a:t>1761 Johann </a:t>
            </a:r>
            <a:r>
              <a:rPr lang="es-MX" sz="3600" dirty="0" err="1" smtClean="0"/>
              <a:t>Gottlob</a:t>
            </a:r>
            <a:r>
              <a:rPr lang="es-MX" sz="3600" dirty="0" smtClean="0"/>
              <a:t> </a:t>
            </a:r>
            <a:r>
              <a:rPr lang="es-MX" sz="3600" dirty="0" err="1" smtClean="0"/>
              <a:t>Lehmann</a:t>
            </a:r>
            <a:r>
              <a:rPr lang="es-MX" sz="3600" dirty="0" smtClean="0"/>
              <a:t>. </a:t>
            </a:r>
          </a:p>
          <a:p>
            <a:pPr algn="just">
              <a:buNone/>
            </a:pPr>
            <a:r>
              <a:rPr lang="es-MX" sz="3600" dirty="0" smtClean="0"/>
              <a:t>	    -</a:t>
            </a:r>
            <a:r>
              <a:rPr lang="es-MX" sz="3600" dirty="0" err="1" smtClean="0"/>
              <a:t>crocoíta</a:t>
            </a:r>
            <a:r>
              <a:rPr lang="es-MX" sz="3600" dirty="0" smtClean="0"/>
              <a:t> (PbCrO</a:t>
            </a:r>
            <a:r>
              <a:rPr lang="es-MX" sz="3600" baseline="-25000" dirty="0" smtClean="0"/>
              <a:t>4</a:t>
            </a:r>
            <a:r>
              <a:rPr lang="es-MX" sz="3600" dirty="0" smtClean="0"/>
              <a:t>)-</a:t>
            </a:r>
          </a:p>
          <a:p>
            <a:pPr algn="just"/>
            <a:r>
              <a:rPr lang="es-MX" sz="3600" dirty="0" smtClean="0"/>
              <a:t>1770 Peter </a:t>
            </a:r>
            <a:r>
              <a:rPr lang="es-MX" sz="3600" dirty="0" err="1" smtClean="0"/>
              <a:t>Simon</a:t>
            </a:r>
            <a:r>
              <a:rPr lang="es-MX" sz="3600" dirty="0" smtClean="0"/>
              <a:t> Pallas </a:t>
            </a:r>
          </a:p>
          <a:p>
            <a:pPr algn="just"/>
            <a:r>
              <a:rPr lang="es-MX" sz="3600" dirty="0" smtClean="0"/>
              <a:t>1797 (Francia) Louis </a:t>
            </a:r>
            <a:r>
              <a:rPr lang="es-MX" sz="3600" dirty="0" err="1" smtClean="0"/>
              <a:t>Nicolas</a:t>
            </a:r>
            <a:r>
              <a:rPr lang="es-MX" sz="3600" dirty="0" smtClean="0"/>
              <a:t> </a:t>
            </a:r>
            <a:r>
              <a:rPr lang="es-MX" sz="3600" dirty="0" err="1" smtClean="0"/>
              <a:t>Vauquelin</a:t>
            </a:r>
            <a:r>
              <a:rPr lang="es-MX" sz="3600" dirty="0" smtClean="0"/>
              <a:t>. Fue capaz de producir óxido de cromo (CrO3) mezclando </a:t>
            </a:r>
            <a:r>
              <a:rPr lang="es-MX" sz="3600" dirty="0" err="1" smtClean="0"/>
              <a:t>crocoíta</a:t>
            </a:r>
            <a:r>
              <a:rPr lang="es-MX" sz="3600" dirty="0" smtClean="0"/>
              <a:t> con ácido clorhídrico (</a:t>
            </a:r>
            <a:r>
              <a:rPr lang="es-MX" sz="3600" dirty="0" err="1" smtClean="0"/>
              <a:t>HCl</a:t>
            </a:r>
            <a:r>
              <a:rPr lang="es-MX" sz="3600" dirty="0" smtClean="0"/>
              <a:t>).</a:t>
            </a:r>
          </a:p>
          <a:p>
            <a:pPr algn="just">
              <a:buNone/>
            </a:pPr>
            <a:r>
              <a:rPr lang="es-MX" sz="3600" dirty="0" smtClean="0"/>
              <a:t>	En 1798 descubrió que se podía aislar cromo metálico calentando el óxido en un horno de carbón. </a:t>
            </a:r>
          </a:p>
        </p:txBody>
      </p:sp>
      <p:pic>
        <p:nvPicPr>
          <p:cNvPr id="25601" name="Imagen 1" descr="http://www.theodoregray.com/periodictable/Samples/024.11/s12s.JPG"/>
          <p:cNvPicPr>
            <a:picLocks noChangeAspect="1" noChangeArrowheads="1"/>
          </p:cNvPicPr>
          <p:nvPr/>
        </p:nvPicPr>
        <p:blipFill>
          <a:blip r:embed="rId2" cstate="screen">
            <a:extLst>
              <a:ext uri="{28A0092B-C50C-407E-A947-70E740481C1C}">
                <a14:useLocalDpi xmlns="" xmlns:a14="http://schemas.microsoft.com/office/drawing/2010/main"/>
              </a:ext>
            </a:extLst>
          </a:blip>
          <a:srcRect/>
          <a:stretch>
            <a:fillRect/>
          </a:stretch>
        </p:blipFill>
        <p:spPr bwMode="auto">
          <a:xfrm>
            <a:off x="5724128" y="404664"/>
            <a:ext cx="2930252" cy="2930253"/>
          </a:xfrm>
          <a:prstGeom prst="rect">
            <a:avLst/>
          </a:prstGeom>
          <a:noFill/>
          <a:ln w="9525">
            <a:noFill/>
            <a:miter lim="800000"/>
            <a:headEnd/>
            <a:tailEnd/>
          </a:ln>
        </p:spPr>
      </p:pic>
      <p:pic>
        <p:nvPicPr>
          <p:cNvPr id="25602" name="Imagen 2" descr="Louis Nicolas Vauquelin 3.jpg"/>
          <p:cNvPicPr>
            <a:picLocks noChangeAspect="1" noChangeArrowheads="1"/>
          </p:cNvPicPr>
          <p:nvPr/>
        </p:nvPicPr>
        <p:blipFill>
          <a:blip r:embed="rId3" cstate="print"/>
          <a:srcRect/>
          <a:stretch>
            <a:fillRect/>
          </a:stretch>
        </p:blipFill>
        <p:spPr bwMode="auto">
          <a:xfrm>
            <a:off x="5940152" y="3573016"/>
            <a:ext cx="2092325" cy="2751138"/>
          </a:xfrm>
          <a:prstGeom prst="rect">
            <a:avLst/>
          </a:prstGeom>
          <a:noFill/>
          <a:ln w="9525">
            <a:noFill/>
            <a:miter lim="800000"/>
            <a:headEnd/>
            <a:tailEnd/>
          </a:ln>
        </p:spPr>
      </p:pic>
    </p:spTree>
    <p:extLst>
      <p:ext uri="{BB962C8B-B14F-4D97-AF65-F5344CB8AC3E}">
        <p14:creationId xmlns="" xmlns:p14="http://schemas.microsoft.com/office/powerpoint/2010/main" val="16190130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lin ang="5400000" scaled="0"/>
          <a:tileRect/>
        </a:grad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1052736"/>
            <a:ext cx="4248472" cy="3096344"/>
          </a:xfrm>
        </p:spPr>
        <p:txBody>
          <a:bodyPr>
            <a:normAutofit/>
          </a:bodyPr>
          <a:lstStyle/>
          <a:p>
            <a:pPr marL="0" indent="0" algn="just">
              <a:buNone/>
            </a:pPr>
            <a:r>
              <a:rPr lang="es-ES" sz="2600" dirty="0" smtClean="0"/>
              <a:t>Tiene 4 isótopos naturales: </a:t>
            </a:r>
          </a:p>
          <a:p>
            <a:pPr marL="0" indent="0" algn="just">
              <a:buNone/>
            </a:pPr>
            <a:r>
              <a:rPr lang="es-ES" sz="2600" baseline="30000" dirty="0" smtClean="0"/>
              <a:t>50</a:t>
            </a:r>
            <a:r>
              <a:rPr lang="es-ES" sz="2600" dirty="0" smtClean="0"/>
              <a:t>Cr, </a:t>
            </a:r>
            <a:r>
              <a:rPr lang="es-ES" sz="2600" baseline="30000" dirty="0" smtClean="0"/>
              <a:t>52</a:t>
            </a:r>
            <a:r>
              <a:rPr lang="es-ES" sz="2600" dirty="0" smtClean="0"/>
              <a:t>Cr (83.789%), </a:t>
            </a:r>
            <a:r>
              <a:rPr lang="es-ES" sz="2600" baseline="30000" dirty="0" smtClean="0"/>
              <a:t>53</a:t>
            </a:r>
            <a:r>
              <a:rPr lang="es-ES" sz="2600" dirty="0" smtClean="0"/>
              <a:t>Cr, </a:t>
            </a:r>
            <a:r>
              <a:rPr lang="es-ES" sz="2600" baseline="30000" dirty="0" smtClean="0"/>
              <a:t>54</a:t>
            </a:r>
            <a:r>
              <a:rPr lang="es-ES" sz="2600" dirty="0" smtClean="0"/>
              <a:t>Cr, </a:t>
            </a:r>
          </a:p>
          <a:p>
            <a:pPr marL="0" indent="0" algn="just">
              <a:buNone/>
            </a:pPr>
            <a:r>
              <a:rPr lang="es-ES" sz="2600" dirty="0" smtClean="0"/>
              <a:t>y 22 isótopos inestables obtenidos mediante reacciones radioquímicas, siendo el más importante el </a:t>
            </a:r>
            <a:r>
              <a:rPr lang="es-ES" sz="2600" baseline="30000" dirty="0" smtClean="0"/>
              <a:t>51</a:t>
            </a:r>
            <a:r>
              <a:rPr lang="es-ES" sz="2600" dirty="0" smtClean="0"/>
              <a:t>Cr.</a:t>
            </a:r>
            <a:endParaRPr lang="es-MX" sz="2600" dirty="0"/>
          </a:p>
        </p:txBody>
      </p:sp>
      <p:sp>
        <p:nvSpPr>
          <p:cNvPr id="4" name="1 Título"/>
          <p:cNvSpPr>
            <a:spLocks noGrp="1"/>
          </p:cNvSpPr>
          <p:nvPr>
            <p:ph type="title"/>
          </p:nvPr>
        </p:nvSpPr>
        <p:spPr>
          <a:xfrm>
            <a:off x="683568" y="188640"/>
            <a:ext cx="2602632" cy="868958"/>
          </a:xfrm>
        </p:spPr>
        <p:txBody>
          <a:bodyPr>
            <a:normAutofit/>
          </a:bodyPr>
          <a:lstStyle/>
          <a:p>
            <a:r>
              <a:rPr lang="es-ES" sz="4000" b="1" i="1" dirty="0" smtClean="0"/>
              <a:t>Isótopos</a:t>
            </a:r>
            <a:endParaRPr lang="es-MX" sz="4000" b="1" i="1" dirty="0"/>
          </a:p>
        </p:txBody>
      </p:sp>
      <p:sp>
        <p:nvSpPr>
          <p:cNvPr id="5" name="1 Título"/>
          <p:cNvSpPr txBox="1">
            <a:spLocks/>
          </p:cNvSpPr>
          <p:nvPr/>
        </p:nvSpPr>
        <p:spPr>
          <a:xfrm>
            <a:off x="4860032" y="476672"/>
            <a:ext cx="4032448"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4000" b="1" i="1" dirty="0" smtClean="0">
                <a:latin typeface="+mj-lt"/>
                <a:ea typeface="+mj-ea"/>
                <a:cs typeface="+mj-cs"/>
              </a:rPr>
              <a:t>¿En dónde y cómo lo encontramos?</a:t>
            </a:r>
            <a:endParaRPr kumimoji="0" lang="es-MX" sz="4000" b="1" i="1" u="none" strike="noStrike" kern="1200" cap="none" spc="0" normalizeH="0" baseline="0" noProof="0" dirty="0">
              <a:ln>
                <a:noFill/>
              </a:ln>
              <a:solidFill>
                <a:schemeClr val="tx1"/>
              </a:solidFill>
              <a:effectLst/>
              <a:uLnTx/>
              <a:uFillTx/>
              <a:latin typeface="+mj-lt"/>
              <a:ea typeface="+mj-ea"/>
              <a:cs typeface="+mj-cs"/>
            </a:endParaRPr>
          </a:p>
        </p:txBody>
      </p:sp>
      <p:sp>
        <p:nvSpPr>
          <p:cNvPr id="6" name="5 Rectángulo"/>
          <p:cNvSpPr/>
          <p:nvPr/>
        </p:nvSpPr>
        <p:spPr>
          <a:xfrm>
            <a:off x="5364088" y="1772816"/>
            <a:ext cx="2669449" cy="492443"/>
          </a:xfrm>
          <a:prstGeom prst="rect">
            <a:avLst/>
          </a:prstGeom>
        </p:spPr>
        <p:txBody>
          <a:bodyPr wrap="none">
            <a:spAutoFit/>
          </a:bodyPr>
          <a:lstStyle/>
          <a:p>
            <a:r>
              <a:rPr lang="es-ES" sz="2600" dirty="0" smtClean="0"/>
              <a:t>Cromita (FeCr</a:t>
            </a:r>
            <a:r>
              <a:rPr lang="es-ES" sz="2600" baseline="-25000" dirty="0" smtClean="0"/>
              <a:t>2</a:t>
            </a:r>
            <a:r>
              <a:rPr lang="es-ES" sz="2600" dirty="0" smtClean="0"/>
              <a:t>O</a:t>
            </a:r>
            <a:r>
              <a:rPr lang="es-ES" sz="2600" baseline="-25000" dirty="0" smtClean="0"/>
              <a:t>4</a:t>
            </a:r>
            <a:r>
              <a:rPr lang="es-ES" sz="2600" dirty="0" smtClean="0"/>
              <a:t>) </a:t>
            </a:r>
            <a:endParaRPr lang="es-MX" sz="2600" dirty="0"/>
          </a:p>
        </p:txBody>
      </p:sp>
      <p:pic>
        <p:nvPicPr>
          <p:cNvPr id="24577" name="Imagen 3" descr="Chromit, Albania.jpg"/>
          <p:cNvPicPr>
            <a:picLocks noChangeAspect="1" noChangeArrowheads="1"/>
          </p:cNvPicPr>
          <p:nvPr/>
        </p:nvPicPr>
        <p:blipFill>
          <a:blip r:embed="rId2" cstate="print"/>
          <a:srcRect/>
          <a:stretch>
            <a:fillRect/>
          </a:stretch>
        </p:blipFill>
        <p:spPr bwMode="auto">
          <a:xfrm>
            <a:off x="5076056" y="2276872"/>
            <a:ext cx="3228170" cy="2708920"/>
          </a:xfrm>
          <a:prstGeom prst="rect">
            <a:avLst/>
          </a:prstGeom>
          <a:noFill/>
          <a:ln w="9525">
            <a:noFill/>
            <a:miter lim="800000"/>
            <a:headEnd/>
            <a:tailEnd/>
          </a:ln>
        </p:spPr>
      </p:pic>
      <p:sp>
        <p:nvSpPr>
          <p:cNvPr id="7" name="6 Rectángulo"/>
          <p:cNvSpPr/>
          <p:nvPr/>
        </p:nvSpPr>
        <p:spPr>
          <a:xfrm>
            <a:off x="4283968" y="5877272"/>
            <a:ext cx="2562561" cy="492443"/>
          </a:xfrm>
          <a:prstGeom prst="rect">
            <a:avLst/>
          </a:prstGeom>
        </p:spPr>
        <p:txBody>
          <a:bodyPr wrap="none">
            <a:spAutoFit/>
          </a:bodyPr>
          <a:lstStyle/>
          <a:p>
            <a:r>
              <a:rPr lang="es-ES" sz="2600" dirty="0" err="1" smtClean="0"/>
              <a:t>Crocoíta</a:t>
            </a:r>
            <a:r>
              <a:rPr lang="es-ES" sz="2600" dirty="0" smtClean="0"/>
              <a:t> (PbCrO</a:t>
            </a:r>
            <a:r>
              <a:rPr lang="es-ES" sz="2600" baseline="-25000" dirty="0" smtClean="0"/>
              <a:t>4</a:t>
            </a:r>
            <a:r>
              <a:rPr lang="es-ES" sz="2600" dirty="0" smtClean="0"/>
              <a:t>)</a:t>
            </a:r>
            <a:endParaRPr lang="es-MX" sz="2600" dirty="0"/>
          </a:p>
        </p:txBody>
      </p:sp>
      <p:pic>
        <p:nvPicPr>
          <p:cNvPr id="24578" name="Imagen 4" descr="Crocoite from Tasmania.jpg"/>
          <p:cNvPicPr>
            <a:picLocks noChangeAspect="1" noChangeArrowheads="1"/>
          </p:cNvPicPr>
          <p:nvPr/>
        </p:nvPicPr>
        <p:blipFill>
          <a:blip r:embed="rId3" cstate="print"/>
          <a:srcRect/>
          <a:stretch>
            <a:fillRect/>
          </a:stretch>
        </p:blipFill>
        <p:spPr bwMode="auto">
          <a:xfrm>
            <a:off x="467544" y="4077072"/>
            <a:ext cx="3859068" cy="2564904"/>
          </a:xfrm>
          <a:prstGeom prst="rect">
            <a:avLst/>
          </a:prstGeom>
          <a:noFill/>
          <a:ln w="9525">
            <a:noFill/>
            <a:miter lim="800000"/>
            <a:headEnd/>
            <a:tailEnd/>
          </a:ln>
        </p:spPr>
      </p:pic>
    </p:spTree>
    <p:extLst>
      <p:ext uri="{BB962C8B-B14F-4D97-AF65-F5344CB8AC3E}">
        <p14:creationId xmlns="" xmlns:p14="http://schemas.microsoft.com/office/powerpoint/2010/main" val="21194479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lin ang="5400000" scaled="0"/>
          <a:tileRect/>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b="1" i="1" dirty="0" smtClean="0"/>
              <a:t>Método de obtención </a:t>
            </a:r>
            <a:endParaRPr lang="es-MX" b="1" i="1" dirty="0"/>
          </a:p>
        </p:txBody>
      </p:sp>
      <p:sp>
        <p:nvSpPr>
          <p:cNvPr id="3" name="2 Marcador de contenido"/>
          <p:cNvSpPr>
            <a:spLocks noGrp="1"/>
          </p:cNvSpPr>
          <p:nvPr>
            <p:ph idx="1"/>
          </p:nvPr>
        </p:nvSpPr>
        <p:spPr/>
        <p:txBody>
          <a:bodyPr>
            <a:normAutofit fontScale="85000" lnSpcReduction="20000"/>
          </a:bodyPr>
          <a:lstStyle/>
          <a:p>
            <a:pPr marL="0" indent="0" algn="just">
              <a:buNone/>
            </a:pPr>
            <a:r>
              <a:rPr lang="es-ES" sz="3100" dirty="0" smtClean="0"/>
              <a:t>El metal se obtiene, tras separar el óxido de hierro, por reducción del trióxido con aluminio por el proceso de la termita, que si se realiza a vacío se obtiene cromo del 99-99,3% de pureza. También mediante electrólisis de sales de cromo (III) se obtiene cromo del 99,95% de pureza. Su producción industrial comenzó en 1898.</a:t>
            </a:r>
            <a:endParaRPr lang="es-MX" sz="3100" dirty="0" smtClean="0"/>
          </a:p>
          <a:p>
            <a:pPr marL="0" indent="0">
              <a:buNone/>
            </a:pPr>
            <a:endParaRPr lang="es-ES" sz="3100" dirty="0" smtClean="0"/>
          </a:p>
          <a:p>
            <a:pPr marL="0" indent="0">
              <a:buNone/>
            </a:pPr>
            <a:r>
              <a:rPr lang="es-ES" dirty="0" smtClean="0"/>
              <a:t>                 FeCr</a:t>
            </a:r>
            <a:r>
              <a:rPr lang="es-ES" baseline="-25000" dirty="0" smtClean="0"/>
              <a:t>2</a:t>
            </a:r>
            <a:r>
              <a:rPr lang="es-ES" dirty="0" smtClean="0"/>
              <a:t>O</a:t>
            </a:r>
            <a:r>
              <a:rPr lang="es-ES" baseline="-25000" dirty="0" smtClean="0"/>
              <a:t>4</a:t>
            </a:r>
            <a:r>
              <a:rPr lang="es-ES" dirty="0" smtClean="0"/>
              <a:t> → </a:t>
            </a:r>
            <a:r>
              <a:rPr lang="es-ES" dirty="0" err="1" smtClean="0"/>
              <a:t>FeO</a:t>
            </a:r>
            <a:r>
              <a:rPr lang="es-ES" dirty="0" smtClean="0"/>
              <a:t> + Cr</a:t>
            </a:r>
            <a:r>
              <a:rPr lang="es-ES" baseline="-25000" dirty="0" smtClean="0"/>
              <a:t>2</a:t>
            </a:r>
            <a:r>
              <a:rPr lang="es-ES" dirty="0" smtClean="0"/>
              <a:t>O</a:t>
            </a:r>
            <a:r>
              <a:rPr lang="es-ES" baseline="-25000" dirty="0" smtClean="0"/>
              <a:t>3</a:t>
            </a:r>
            <a:endParaRPr lang="es-MX" dirty="0" smtClean="0"/>
          </a:p>
          <a:p>
            <a:pPr marL="0" indent="0">
              <a:buNone/>
            </a:pPr>
            <a:endParaRPr lang="es-ES" dirty="0" smtClean="0"/>
          </a:p>
          <a:p>
            <a:pPr marL="0" indent="0">
              <a:buNone/>
            </a:pPr>
            <a:r>
              <a:rPr lang="es-ES" dirty="0" smtClean="0"/>
              <a:t>                  Cr</a:t>
            </a:r>
            <a:r>
              <a:rPr lang="es-ES" baseline="-25000" dirty="0" smtClean="0"/>
              <a:t>2</a:t>
            </a:r>
            <a:r>
              <a:rPr lang="es-ES" dirty="0" smtClean="0"/>
              <a:t>O</a:t>
            </a:r>
            <a:r>
              <a:rPr lang="es-ES" baseline="-25000" dirty="0" smtClean="0"/>
              <a:t>3</a:t>
            </a:r>
            <a:r>
              <a:rPr lang="es-ES" dirty="0" smtClean="0"/>
              <a:t> + 2Al → Al</a:t>
            </a:r>
            <a:r>
              <a:rPr lang="es-ES" baseline="-25000" dirty="0" smtClean="0"/>
              <a:t>2</a:t>
            </a:r>
            <a:r>
              <a:rPr lang="es-ES" dirty="0" smtClean="0"/>
              <a:t>O</a:t>
            </a:r>
            <a:r>
              <a:rPr lang="es-ES" baseline="-25000" dirty="0" smtClean="0"/>
              <a:t>3</a:t>
            </a:r>
            <a:r>
              <a:rPr lang="es-ES" dirty="0" smtClean="0"/>
              <a:t> + 2Cr</a:t>
            </a:r>
            <a:endParaRPr lang="es-MX" dirty="0" smtClean="0"/>
          </a:p>
          <a:p>
            <a:pPr marL="0" indent="0">
              <a:buNone/>
            </a:pPr>
            <a:r>
              <a:rPr lang="es-ES" dirty="0" smtClean="0"/>
              <a:t> </a:t>
            </a:r>
            <a:endParaRPr lang="es-MX" dirty="0" smtClean="0"/>
          </a:p>
          <a:p>
            <a:pPr marL="0" indent="0">
              <a:buNone/>
            </a:pPr>
            <a:r>
              <a:rPr lang="es-ES" dirty="0" smtClean="0"/>
              <a:t> </a:t>
            </a:r>
            <a:endParaRPr lang="es-MX" dirty="0" smtClean="0"/>
          </a:p>
          <a:p>
            <a:pPr>
              <a:buNone/>
            </a:pPr>
            <a:endParaRPr lang="es-MX" dirty="0"/>
          </a:p>
        </p:txBody>
      </p:sp>
    </p:spTree>
    <p:extLst>
      <p:ext uri="{BB962C8B-B14F-4D97-AF65-F5344CB8AC3E}">
        <p14:creationId xmlns="" xmlns:p14="http://schemas.microsoft.com/office/powerpoint/2010/main" val="18734077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lin ang="5400000" scaled="0"/>
          <a:tileRect/>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8229600" cy="1143000"/>
          </a:xfrm>
        </p:spPr>
        <p:txBody>
          <a:bodyPr/>
          <a:lstStyle/>
          <a:p>
            <a:r>
              <a:rPr lang="es-ES" b="1" i="1" dirty="0" smtClean="0"/>
              <a:t>Usos / Aplicaciones</a:t>
            </a:r>
            <a:endParaRPr lang="es-MX" b="1" i="1" dirty="0"/>
          </a:p>
        </p:txBody>
      </p:sp>
      <p:pic>
        <p:nvPicPr>
          <p:cNvPr id="22529" name="Imagen 5" descr="http://2.bp.blogspot.com/-ifWQ0GGVers/UKotVTcTUAI/AAAAAAAAALA/Wo4jQ7Po8H8/s1600/1348502582_441146199_2-Acero-inoxidable-aluminio-Tijuana.jpg"/>
          <p:cNvPicPr>
            <a:picLocks noChangeAspect="1" noChangeArrowheads="1"/>
          </p:cNvPicPr>
          <p:nvPr/>
        </p:nvPicPr>
        <p:blipFill>
          <a:blip r:embed="rId2" cstate="print"/>
          <a:srcRect/>
          <a:stretch>
            <a:fillRect/>
          </a:stretch>
        </p:blipFill>
        <p:spPr bwMode="auto">
          <a:xfrm rot="587409">
            <a:off x="827584" y="1556792"/>
            <a:ext cx="4218462" cy="2641101"/>
          </a:xfrm>
          <a:prstGeom prst="rect">
            <a:avLst/>
          </a:prstGeom>
          <a:noFill/>
          <a:ln w="9525">
            <a:noFill/>
            <a:miter lim="800000"/>
            <a:headEnd/>
            <a:tailEnd/>
          </a:ln>
        </p:spPr>
      </p:pic>
      <p:pic>
        <p:nvPicPr>
          <p:cNvPr id="22530" name="Imagen 6" descr="http://www.racingcolors.com/Web%20Racing%202/cromo/calavera%20cromo.jpg"/>
          <p:cNvPicPr>
            <a:picLocks noChangeAspect="1" noChangeArrowheads="1"/>
          </p:cNvPicPr>
          <p:nvPr/>
        </p:nvPicPr>
        <p:blipFill>
          <a:blip r:embed="rId3" cstate="print"/>
          <a:srcRect/>
          <a:stretch>
            <a:fillRect/>
          </a:stretch>
        </p:blipFill>
        <p:spPr bwMode="auto">
          <a:xfrm rot="20696883">
            <a:off x="5860043" y="1421943"/>
            <a:ext cx="2619375" cy="2501900"/>
          </a:xfrm>
          <a:prstGeom prst="rect">
            <a:avLst/>
          </a:prstGeom>
          <a:noFill/>
          <a:ln w="9525">
            <a:noFill/>
            <a:miter lim="800000"/>
            <a:headEnd/>
            <a:tailEnd/>
          </a:ln>
        </p:spPr>
      </p:pic>
      <p:pic>
        <p:nvPicPr>
          <p:cNvPr id="22531" name="Imagen 7" descr="http://4.bp.blogspot.com/-d7ZuY_8teYI/TcYKzlyCI1I/AAAAAAAAOzw/ZIhdVVqL-RY/s1600/lamborghini-murcielago-roadster-wallpapers-5.jpg"/>
          <p:cNvPicPr>
            <a:picLocks noChangeAspect="1" noChangeArrowheads="1"/>
          </p:cNvPicPr>
          <p:nvPr/>
        </p:nvPicPr>
        <p:blipFill>
          <a:blip r:embed="rId4" cstate="screen">
            <a:extLst>
              <a:ext uri="{28A0092B-C50C-407E-A947-70E740481C1C}">
                <a14:useLocalDpi xmlns="" xmlns:a14="http://schemas.microsoft.com/office/drawing/2010/main"/>
              </a:ext>
            </a:extLst>
          </a:blip>
          <a:srcRect/>
          <a:stretch>
            <a:fillRect/>
          </a:stretch>
        </p:blipFill>
        <p:spPr bwMode="auto">
          <a:xfrm>
            <a:off x="4572000" y="3933056"/>
            <a:ext cx="3424832" cy="2566668"/>
          </a:xfrm>
          <a:prstGeom prst="rect">
            <a:avLst/>
          </a:prstGeom>
          <a:noFill/>
          <a:ln w="9525">
            <a:noFill/>
            <a:miter lim="800000"/>
            <a:headEnd/>
            <a:tailEnd/>
          </a:ln>
        </p:spPr>
      </p:pic>
    </p:spTree>
    <p:extLst>
      <p:ext uri="{BB962C8B-B14F-4D97-AF65-F5344CB8AC3E}">
        <p14:creationId xmlns="" xmlns:p14="http://schemas.microsoft.com/office/powerpoint/2010/main" val="8378367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lin ang="5400000" scaled="0"/>
          <a:tileRect/>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i="1" dirty="0" smtClean="0"/>
              <a:t>Salud</a:t>
            </a:r>
            <a:endParaRPr lang="es-MX" b="1" i="1" dirty="0"/>
          </a:p>
        </p:txBody>
      </p:sp>
      <p:sp>
        <p:nvSpPr>
          <p:cNvPr id="3" name="2 Marcador de contenido"/>
          <p:cNvSpPr>
            <a:spLocks noGrp="1"/>
          </p:cNvSpPr>
          <p:nvPr>
            <p:ph idx="1"/>
          </p:nvPr>
        </p:nvSpPr>
        <p:spPr/>
        <p:txBody>
          <a:bodyPr>
            <a:normAutofit fontScale="92500" lnSpcReduction="10000"/>
          </a:bodyPr>
          <a:lstStyle/>
          <a:p>
            <a:pPr algn="just"/>
            <a:r>
              <a:rPr lang="es-ES" dirty="0" smtClean="0"/>
              <a:t>Generalmente, no se considera que el cromo metal y los compuestos de cromo (III) sean especialmente un riesgo para la salud; se trata de un elemento esencial para el ser humano, pero en altas concentraciones resulta tóxico.</a:t>
            </a:r>
            <a:endParaRPr lang="es-MX" dirty="0" smtClean="0"/>
          </a:p>
          <a:p>
            <a:pPr algn="just"/>
            <a:r>
              <a:rPr lang="es-ES" dirty="0" smtClean="0"/>
              <a:t>Los compuestos de cromo (VI) son tóxicos si son ingeridos, siendo la dosis letal de unos pocos gramos. En niveles no letales, el Cr (VI) es cancerígeno. La mayoría de los compuestos de cromo (VI) irritan los ojos, la piel y las mucosas. </a:t>
            </a:r>
            <a:endParaRPr lang="es-MX" dirty="0"/>
          </a:p>
        </p:txBody>
      </p:sp>
    </p:spTree>
    <p:extLst>
      <p:ext uri="{BB962C8B-B14F-4D97-AF65-F5344CB8AC3E}">
        <p14:creationId xmlns="" xmlns:p14="http://schemas.microsoft.com/office/powerpoint/2010/main" val="4333680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lin ang="5400000" scaled="0"/>
          <a:tileRect/>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i="1" dirty="0" smtClean="0"/>
              <a:t>Dato curioso</a:t>
            </a:r>
            <a:endParaRPr lang="es-MX" b="1" i="1" dirty="0"/>
          </a:p>
        </p:txBody>
      </p:sp>
      <p:sp>
        <p:nvSpPr>
          <p:cNvPr id="3" name="2 Marcador de contenido"/>
          <p:cNvSpPr>
            <a:spLocks noGrp="1"/>
          </p:cNvSpPr>
          <p:nvPr>
            <p:ph idx="1"/>
          </p:nvPr>
        </p:nvSpPr>
        <p:spPr>
          <a:xfrm>
            <a:off x="611560" y="2132856"/>
            <a:ext cx="3322712" cy="4525963"/>
          </a:xfrm>
        </p:spPr>
        <p:txBody>
          <a:bodyPr/>
          <a:lstStyle/>
          <a:p>
            <a:pPr marL="0" indent="0" algn="just">
              <a:buNone/>
            </a:pPr>
            <a:r>
              <a:rPr lang="es-ES" dirty="0" smtClean="0"/>
              <a:t>El rubí es un corindón (Al</a:t>
            </a:r>
            <a:r>
              <a:rPr lang="es-ES" baseline="-25000" dirty="0" smtClean="0"/>
              <a:t>2</a:t>
            </a:r>
            <a:r>
              <a:rPr lang="es-ES" dirty="0" smtClean="0"/>
              <a:t>O</a:t>
            </a:r>
            <a:r>
              <a:rPr lang="es-ES" baseline="-25000" dirty="0" smtClean="0"/>
              <a:t>3</a:t>
            </a:r>
            <a:r>
              <a:rPr lang="es-ES" dirty="0" smtClean="0"/>
              <a:t>) con impurezas (0.05%) de Cr</a:t>
            </a:r>
            <a:r>
              <a:rPr lang="es-ES" baseline="-25000" dirty="0" smtClean="0"/>
              <a:t>2</a:t>
            </a:r>
            <a:r>
              <a:rPr lang="es-ES" dirty="0" smtClean="0"/>
              <a:t>O</a:t>
            </a:r>
            <a:r>
              <a:rPr lang="es-ES" baseline="-25000" dirty="0" smtClean="0"/>
              <a:t>3</a:t>
            </a:r>
            <a:r>
              <a:rPr lang="es-ES" dirty="0" smtClean="0"/>
              <a:t>.</a:t>
            </a:r>
            <a:endParaRPr lang="es-MX" dirty="0"/>
          </a:p>
        </p:txBody>
      </p:sp>
      <p:pic>
        <p:nvPicPr>
          <p:cNvPr id="20481" name="Imagen 8" descr="http://mural.uv.es/joruten/images/rubi_pera.jpg"/>
          <p:cNvPicPr>
            <a:picLocks noChangeAspect="1" noChangeArrowheads="1"/>
          </p:cNvPicPr>
          <p:nvPr/>
        </p:nvPicPr>
        <p:blipFill>
          <a:blip r:embed="rId2" cstate="print"/>
          <a:srcRect/>
          <a:stretch>
            <a:fillRect/>
          </a:stretch>
        </p:blipFill>
        <p:spPr bwMode="auto">
          <a:xfrm>
            <a:off x="4860032" y="2060848"/>
            <a:ext cx="3004715" cy="4134794"/>
          </a:xfrm>
          <a:prstGeom prst="rect">
            <a:avLst/>
          </a:prstGeom>
          <a:noFill/>
          <a:ln w="9525">
            <a:noFill/>
            <a:miter lim="800000"/>
            <a:headEnd/>
            <a:tailEnd/>
          </a:ln>
        </p:spPr>
      </p:pic>
    </p:spTree>
    <p:extLst>
      <p:ext uri="{BB962C8B-B14F-4D97-AF65-F5344CB8AC3E}">
        <p14:creationId xmlns="" xmlns:p14="http://schemas.microsoft.com/office/powerpoint/2010/main" val="30907746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lin ang="5400000" scaled="0"/>
          <a:tileRect/>
        </a:gradFill>
        <a:effectLst/>
      </p:bgPr>
    </p:bg>
    <p:spTree>
      <p:nvGrpSpPr>
        <p:cNvPr id="1" name=""/>
        <p:cNvGrpSpPr/>
        <p:nvPr/>
      </p:nvGrpSpPr>
      <p:grpSpPr>
        <a:xfrm>
          <a:off x="0" y="0"/>
          <a:ext cx="0" cy="0"/>
          <a:chOff x="0" y="0"/>
          <a:chExt cx="0" cy="0"/>
        </a:xfrm>
      </p:grpSpPr>
      <p:sp>
        <p:nvSpPr>
          <p:cNvPr id="4" name="3 Rectángulo"/>
          <p:cNvSpPr/>
          <p:nvPr/>
        </p:nvSpPr>
        <p:spPr>
          <a:xfrm>
            <a:off x="539552" y="175146"/>
            <a:ext cx="4852610" cy="1323439"/>
          </a:xfrm>
          <a:prstGeom prst="rect">
            <a:avLst/>
          </a:prstGeom>
          <a:noFill/>
        </p:spPr>
        <p:txBody>
          <a:bodyPr wrap="none" lIns="91440" tIns="45720" rIns="91440" bIns="45720">
            <a:spAutoFit/>
          </a:bodyPr>
          <a:lstStyle/>
          <a:p>
            <a:pPr algn="ctr"/>
            <a:r>
              <a:rPr lang="es-ES" sz="8000" b="1" dirty="0" smtClean="0">
                <a:ln w="12700" cmpd="sng">
                  <a:solidFill>
                    <a:schemeClr val="bg1"/>
                  </a:solidFill>
                  <a:prstDash val="solid"/>
                  <a:miter lim="800000"/>
                </a:ln>
                <a:solidFill>
                  <a:srgbClr val="7030A0"/>
                </a:solidFill>
                <a:effectLst>
                  <a:outerShdw blurRad="50800" algn="tl" rotWithShape="0">
                    <a:srgbClr val="000000"/>
                  </a:outerShdw>
                </a:effectLst>
              </a:rPr>
              <a:t>Molibdeno</a:t>
            </a:r>
            <a:endParaRPr lang="es-ES" sz="8000" b="1" dirty="0">
              <a:ln w="12700" cmpd="sng">
                <a:solidFill>
                  <a:schemeClr val="bg1"/>
                </a:solidFill>
                <a:prstDash val="solid"/>
                <a:miter lim="800000"/>
              </a:ln>
              <a:solidFill>
                <a:srgbClr val="7030A0"/>
              </a:solidFill>
              <a:effectLst>
                <a:outerShdw blurRad="50800" algn="tl" rotWithShape="0">
                  <a:srgbClr val="000000"/>
                </a:outerShdw>
              </a:effectLst>
            </a:endParaRPr>
          </a:p>
        </p:txBody>
      </p:sp>
      <p:sp>
        <p:nvSpPr>
          <p:cNvPr id="5" name="2 Marcador de contenido"/>
          <p:cNvSpPr>
            <a:spLocks noGrp="1"/>
          </p:cNvSpPr>
          <p:nvPr>
            <p:ph idx="1"/>
          </p:nvPr>
        </p:nvSpPr>
        <p:spPr>
          <a:xfrm>
            <a:off x="457200" y="1526059"/>
            <a:ext cx="5050904" cy="1974950"/>
          </a:xfrm>
        </p:spPr>
        <p:txBody>
          <a:bodyPr>
            <a:normAutofit/>
          </a:bodyPr>
          <a:lstStyle/>
          <a:p>
            <a:r>
              <a:rPr lang="es-ES" sz="2600" dirty="0" smtClean="0"/>
              <a:t>Descubierto </a:t>
            </a:r>
            <a:r>
              <a:rPr lang="es-ES" sz="2600" dirty="0"/>
              <a:t>por el químico sueco Karl Wilhelm </a:t>
            </a:r>
            <a:r>
              <a:rPr lang="es-ES" sz="2600" dirty="0" err="1"/>
              <a:t>Scheele</a:t>
            </a:r>
            <a:r>
              <a:rPr lang="es-ES" sz="2600" dirty="0"/>
              <a:t> en 1778.</a:t>
            </a:r>
            <a:endParaRPr lang="es-MX" sz="2600" dirty="0"/>
          </a:p>
          <a:p>
            <a:r>
              <a:rPr lang="es-ES" sz="2600" dirty="0"/>
              <a:t>Su nombre proviene del griego </a:t>
            </a:r>
            <a:r>
              <a:rPr lang="es-ES" sz="2600" i="1" dirty="0" err="1"/>
              <a:t>molybdos</a:t>
            </a:r>
            <a:r>
              <a:rPr lang="es-ES" sz="2600" dirty="0"/>
              <a:t> que significa </a:t>
            </a:r>
            <a:r>
              <a:rPr lang="es-ES" sz="2600" dirty="0" smtClean="0"/>
              <a:t>plomo</a:t>
            </a:r>
            <a:endParaRPr lang="es-MX" sz="2600" dirty="0"/>
          </a:p>
        </p:txBody>
      </p:sp>
      <p:pic>
        <p:nvPicPr>
          <p:cNvPr id="6" name="5 Imagen" descr="https://encrypted-tbn3.gstatic.com/images?q=tbn:ANd9GcQ3mpMqDfbtuZtVbOfJajJf0UTMBmxNAGRXXliu0TOsflIL4FhB">
            <a:hlinkClick r:id="rId2"/>
          </p:cNvPr>
          <p:cNvPicPr/>
          <p:nvPr/>
        </p:nvPicPr>
        <p:blipFill>
          <a:blip r:embed="rId3" cstate="print">
            <a:extLst>
              <a:ext uri="{28A0092B-C50C-407E-A947-70E740481C1C}">
                <a14:useLocalDpi xmlns="" xmlns:a14="http://schemas.microsoft.com/office/drawing/2010/main"/>
              </a:ext>
            </a:extLst>
          </a:blip>
          <a:srcRect/>
          <a:stretch>
            <a:fillRect/>
          </a:stretch>
        </p:blipFill>
        <p:spPr bwMode="auto">
          <a:xfrm>
            <a:off x="5796136" y="404664"/>
            <a:ext cx="2828925" cy="2828925"/>
          </a:xfrm>
          <a:prstGeom prst="rect">
            <a:avLst/>
          </a:prstGeom>
          <a:noFill/>
          <a:ln>
            <a:noFill/>
          </a:ln>
        </p:spPr>
      </p:pic>
      <p:sp>
        <p:nvSpPr>
          <p:cNvPr id="2" name="1 Rectángulo"/>
          <p:cNvSpPr/>
          <p:nvPr/>
        </p:nvSpPr>
        <p:spPr>
          <a:xfrm>
            <a:off x="4061817" y="3717032"/>
            <a:ext cx="4572000" cy="2492990"/>
          </a:xfrm>
          <a:prstGeom prst="rect">
            <a:avLst/>
          </a:prstGeom>
        </p:spPr>
        <p:txBody>
          <a:bodyPr>
            <a:spAutoFit/>
          </a:bodyPr>
          <a:lstStyle/>
          <a:p>
            <a:r>
              <a:rPr lang="es-ES" sz="2400" dirty="0" smtClean="0"/>
              <a:t>    </a:t>
            </a:r>
            <a:r>
              <a:rPr lang="es-ES" sz="2600" dirty="0" smtClean="0"/>
              <a:t>Tiene </a:t>
            </a:r>
            <a:r>
              <a:rPr lang="es-ES" sz="2600" dirty="0"/>
              <a:t>7 isótopos estables.</a:t>
            </a:r>
            <a:endParaRPr lang="es-MX" sz="2600" dirty="0"/>
          </a:p>
          <a:p>
            <a:r>
              <a:rPr lang="es-ES" sz="2600" baseline="30000" dirty="0"/>
              <a:t>92</a:t>
            </a:r>
            <a:r>
              <a:rPr lang="es-ES" sz="2600" dirty="0"/>
              <a:t>Mo (14.84</a:t>
            </a:r>
            <a:r>
              <a:rPr lang="es-ES" sz="2600" dirty="0" smtClean="0"/>
              <a:t>%)</a:t>
            </a:r>
            <a:r>
              <a:rPr lang="es-MX" sz="2600" dirty="0"/>
              <a:t> </a:t>
            </a:r>
            <a:r>
              <a:rPr lang="es-MX" sz="2600" dirty="0" smtClean="0"/>
              <a:t>  </a:t>
            </a:r>
            <a:r>
              <a:rPr lang="es-ES" sz="2600" baseline="30000" dirty="0" smtClean="0"/>
              <a:t>94</a:t>
            </a:r>
            <a:r>
              <a:rPr lang="es-ES" sz="2600" dirty="0" smtClean="0"/>
              <a:t>Mo </a:t>
            </a:r>
            <a:r>
              <a:rPr lang="es-ES" sz="2600" dirty="0"/>
              <a:t>(9.25%)</a:t>
            </a:r>
            <a:endParaRPr lang="es-MX" sz="2600" dirty="0"/>
          </a:p>
          <a:p>
            <a:r>
              <a:rPr lang="es-ES" sz="2600" baseline="30000" dirty="0"/>
              <a:t>95</a:t>
            </a:r>
            <a:r>
              <a:rPr lang="es-ES" sz="2600" dirty="0"/>
              <a:t>Mo (15.92</a:t>
            </a:r>
            <a:r>
              <a:rPr lang="es-ES" sz="2600" dirty="0" smtClean="0"/>
              <a:t>%)</a:t>
            </a:r>
            <a:r>
              <a:rPr lang="es-MX" sz="2600" dirty="0"/>
              <a:t> </a:t>
            </a:r>
            <a:r>
              <a:rPr lang="es-MX" sz="2600" dirty="0" smtClean="0"/>
              <a:t>  </a:t>
            </a:r>
            <a:r>
              <a:rPr lang="es-ES" sz="2600" baseline="30000" dirty="0" smtClean="0"/>
              <a:t>96</a:t>
            </a:r>
            <a:r>
              <a:rPr lang="es-ES" sz="2600" dirty="0" smtClean="0"/>
              <a:t>Mo </a:t>
            </a:r>
            <a:r>
              <a:rPr lang="es-ES" sz="2600" dirty="0"/>
              <a:t>(16.68%)</a:t>
            </a:r>
            <a:endParaRPr lang="es-MX" sz="2600" dirty="0"/>
          </a:p>
          <a:p>
            <a:r>
              <a:rPr lang="es-ES" sz="2600" baseline="30000" dirty="0"/>
              <a:t>97</a:t>
            </a:r>
            <a:r>
              <a:rPr lang="es-ES" sz="2600" dirty="0"/>
              <a:t>Mo (9.55</a:t>
            </a:r>
            <a:r>
              <a:rPr lang="es-ES" sz="2600" dirty="0" smtClean="0"/>
              <a:t>%)</a:t>
            </a:r>
            <a:r>
              <a:rPr lang="es-MX" sz="2600" dirty="0"/>
              <a:t> </a:t>
            </a:r>
            <a:r>
              <a:rPr lang="es-MX" sz="2600" dirty="0" smtClean="0"/>
              <a:t>     </a:t>
            </a:r>
            <a:r>
              <a:rPr lang="es-ES" sz="2600" baseline="30000" dirty="0" smtClean="0"/>
              <a:t>98</a:t>
            </a:r>
            <a:r>
              <a:rPr lang="es-ES" sz="2600" dirty="0" smtClean="0"/>
              <a:t>Mo </a:t>
            </a:r>
            <a:r>
              <a:rPr lang="es-ES" sz="2600" dirty="0"/>
              <a:t>(24.13%)</a:t>
            </a:r>
            <a:endParaRPr lang="es-MX" sz="2600" dirty="0"/>
          </a:p>
          <a:p>
            <a:r>
              <a:rPr lang="es-ES" sz="2600" baseline="30000" dirty="0" smtClean="0"/>
              <a:t>                   100</a:t>
            </a:r>
            <a:r>
              <a:rPr lang="es-ES" sz="2600" dirty="0" smtClean="0"/>
              <a:t>Mo </a:t>
            </a:r>
            <a:r>
              <a:rPr lang="es-ES" sz="2600" dirty="0"/>
              <a:t>(9.63%)</a:t>
            </a:r>
            <a:endParaRPr lang="es-MX" sz="2600" dirty="0"/>
          </a:p>
          <a:p>
            <a:r>
              <a:rPr lang="es-ES" sz="2600" dirty="0"/>
              <a:t>Y tiene 25 isótopos inestables.</a:t>
            </a:r>
            <a:endParaRPr lang="es-MX" sz="2600" dirty="0"/>
          </a:p>
        </p:txBody>
      </p:sp>
      <p:pic>
        <p:nvPicPr>
          <p:cNvPr id="7" name="6 Imagen"/>
          <p:cNvPicPr/>
          <p:nvPr/>
        </p:nvPicPr>
        <p:blipFill rotWithShape="1">
          <a:blip r:embed="rId4" cstate="screen">
            <a:extLst>
              <a:ext uri="{28A0092B-C50C-407E-A947-70E740481C1C}">
                <a14:useLocalDpi xmlns="" xmlns:a14="http://schemas.microsoft.com/office/drawing/2010/main"/>
              </a:ext>
            </a:extLst>
          </a:blip>
          <a:srcRect/>
          <a:stretch/>
        </p:blipFill>
        <p:spPr bwMode="auto">
          <a:xfrm>
            <a:off x="827584" y="3702148"/>
            <a:ext cx="2737098" cy="2169765"/>
          </a:xfrm>
          <a:prstGeom prst="rect">
            <a:avLst/>
          </a:prstGeom>
          <a:ln>
            <a:noFill/>
          </a:ln>
          <a:extLst>
            <a:ext uri="{53640926-AAD7-44D8-BBD7-CCE9431645EC}">
              <a14:shadowObscured xmlns="" xmlns:a14="http://schemas.microsoft.com/office/drawing/2010/main"/>
            </a:ext>
          </a:extLst>
        </p:spPr>
      </p:pic>
    </p:spTree>
    <p:extLst>
      <p:ext uri="{BB962C8B-B14F-4D97-AF65-F5344CB8AC3E}">
        <p14:creationId xmlns="" xmlns:p14="http://schemas.microsoft.com/office/powerpoint/2010/main" val="31743944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1" name="Picture 11" descr="Large Carnotite Image"/>
          <p:cNvPicPr>
            <a:picLocks noChangeAspect="1" noChangeArrowheads="1"/>
          </p:cNvPicPr>
          <p:nvPr/>
        </p:nvPicPr>
        <p:blipFill>
          <a:blip r:embed="rId2" cstate="print"/>
          <a:srcRect/>
          <a:stretch>
            <a:fillRect/>
          </a:stretch>
        </p:blipFill>
        <p:spPr bwMode="auto">
          <a:xfrm>
            <a:off x="5076056" y="3933056"/>
            <a:ext cx="3485034" cy="2317243"/>
          </a:xfrm>
          <a:prstGeom prst="rect">
            <a:avLst/>
          </a:prstGeom>
          <a:noFill/>
        </p:spPr>
      </p:pic>
      <p:sp>
        <p:nvSpPr>
          <p:cNvPr id="5" name="1 Título"/>
          <p:cNvSpPr>
            <a:spLocks noGrp="1"/>
          </p:cNvSpPr>
          <p:nvPr>
            <p:ph type="title"/>
          </p:nvPr>
        </p:nvSpPr>
        <p:spPr>
          <a:xfrm>
            <a:off x="467544" y="0"/>
            <a:ext cx="8229600" cy="1012974"/>
          </a:xfrm>
        </p:spPr>
        <p:txBody>
          <a:bodyPr>
            <a:normAutofit fontScale="90000"/>
          </a:bodyPr>
          <a:lstStyle/>
          <a:p>
            <a:r>
              <a:rPr lang="es-ES" b="1" i="1" dirty="0" smtClean="0"/>
              <a:t>¿En dónde y como lo encontramos?</a:t>
            </a:r>
            <a:endParaRPr lang="es-MX" b="1" i="1" dirty="0"/>
          </a:p>
        </p:txBody>
      </p:sp>
      <p:sp>
        <p:nvSpPr>
          <p:cNvPr id="8" name="7 Rectángulo"/>
          <p:cNvSpPr/>
          <p:nvPr/>
        </p:nvSpPr>
        <p:spPr>
          <a:xfrm>
            <a:off x="4427984" y="6021288"/>
            <a:ext cx="4161909" cy="461665"/>
          </a:xfrm>
          <a:prstGeom prst="rect">
            <a:avLst/>
          </a:prstGeom>
          <a:solidFill>
            <a:srgbClr val="FFFF99"/>
          </a:solidFill>
        </p:spPr>
        <p:txBody>
          <a:bodyPr wrap="none">
            <a:spAutoFit/>
          </a:bodyPr>
          <a:lstStyle/>
          <a:p>
            <a:r>
              <a:rPr lang="es-MX" sz="2400" dirty="0" smtClean="0"/>
              <a:t>Carnotita (K</a:t>
            </a:r>
            <a:r>
              <a:rPr lang="es-MX" sz="2400" baseline="-25000" dirty="0" smtClean="0"/>
              <a:t>2</a:t>
            </a:r>
            <a:r>
              <a:rPr lang="es-MX" sz="2400" dirty="0" smtClean="0"/>
              <a:t>(UO</a:t>
            </a:r>
            <a:r>
              <a:rPr lang="es-MX" sz="2400" baseline="-25000" dirty="0" smtClean="0"/>
              <a:t>2</a:t>
            </a:r>
            <a:r>
              <a:rPr lang="es-MX" sz="2400" dirty="0" smtClean="0"/>
              <a:t>)</a:t>
            </a:r>
            <a:r>
              <a:rPr lang="es-MX" sz="2400" baseline="-25000" dirty="0" smtClean="0"/>
              <a:t>2</a:t>
            </a:r>
            <a:r>
              <a:rPr lang="es-MX" sz="2400" dirty="0" smtClean="0"/>
              <a:t>(VO</a:t>
            </a:r>
            <a:r>
              <a:rPr lang="es-MX" sz="2400" baseline="-25000" dirty="0" smtClean="0"/>
              <a:t>4</a:t>
            </a:r>
            <a:r>
              <a:rPr lang="es-MX" sz="2400" dirty="0" smtClean="0"/>
              <a:t>)</a:t>
            </a:r>
            <a:r>
              <a:rPr lang="es-MX" sz="2400" baseline="-25000" dirty="0" smtClean="0"/>
              <a:t>2</a:t>
            </a:r>
            <a:r>
              <a:rPr lang="es-MX" sz="2400" dirty="0" smtClean="0"/>
              <a:t>.3H</a:t>
            </a:r>
            <a:r>
              <a:rPr lang="es-MX" sz="2400" baseline="-25000" dirty="0" smtClean="0"/>
              <a:t>2</a:t>
            </a:r>
            <a:r>
              <a:rPr lang="es-MX" sz="2400" dirty="0" smtClean="0"/>
              <a:t>O)</a:t>
            </a:r>
            <a:endParaRPr lang="es-MX" sz="2400" dirty="0"/>
          </a:p>
        </p:txBody>
      </p:sp>
      <p:pic>
        <p:nvPicPr>
          <p:cNvPr id="51203" name="Picture 3" descr="http://geo.web.ru/druza/m-natal_13_3585.JPG"/>
          <p:cNvPicPr>
            <a:picLocks noChangeAspect="1" noChangeArrowheads="1"/>
          </p:cNvPicPr>
          <p:nvPr/>
        </p:nvPicPr>
        <p:blipFill>
          <a:blip r:embed="rId3" cstate="print"/>
          <a:srcRect t="6452" b="22581"/>
          <a:stretch>
            <a:fillRect/>
          </a:stretch>
        </p:blipFill>
        <p:spPr bwMode="auto">
          <a:xfrm>
            <a:off x="251520" y="764704"/>
            <a:ext cx="3963047" cy="3168352"/>
          </a:xfrm>
          <a:prstGeom prst="rect">
            <a:avLst/>
          </a:prstGeom>
          <a:noFill/>
        </p:spPr>
      </p:pic>
      <p:sp>
        <p:nvSpPr>
          <p:cNvPr id="7" name="6 Rectángulo"/>
          <p:cNvSpPr/>
          <p:nvPr/>
        </p:nvSpPr>
        <p:spPr>
          <a:xfrm>
            <a:off x="179512" y="3645024"/>
            <a:ext cx="4711674" cy="461665"/>
          </a:xfrm>
          <a:prstGeom prst="rect">
            <a:avLst/>
          </a:prstGeom>
          <a:solidFill>
            <a:schemeClr val="bg1">
              <a:lumMod val="85000"/>
            </a:schemeClr>
          </a:solidFill>
        </p:spPr>
        <p:txBody>
          <a:bodyPr wrap="none">
            <a:spAutoFit/>
          </a:bodyPr>
          <a:lstStyle/>
          <a:p>
            <a:r>
              <a:rPr lang="es-MX" sz="2400" dirty="0" err="1" smtClean="0"/>
              <a:t>Roscoelita</a:t>
            </a:r>
            <a:r>
              <a:rPr lang="es-MX" sz="2400" dirty="0" smtClean="0"/>
              <a:t> (K(</a:t>
            </a:r>
            <a:r>
              <a:rPr lang="es-MX" sz="2400" dirty="0" err="1" smtClean="0"/>
              <a:t>Al,V</a:t>
            </a:r>
            <a:r>
              <a:rPr lang="es-MX" sz="2400" dirty="0" smtClean="0"/>
              <a:t>)</a:t>
            </a:r>
            <a:r>
              <a:rPr lang="es-MX" sz="2400" baseline="-25000" dirty="0" smtClean="0"/>
              <a:t>2</a:t>
            </a:r>
            <a:r>
              <a:rPr lang="es-MX" sz="2400" dirty="0" smtClean="0"/>
              <a:t>[AlSi</a:t>
            </a:r>
            <a:r>
              <a:rPr lang="es-MX" sz="2400" baseline="-25000" dirty="0" smtClean="0"/>
              <a:t>3</a:t>
            </a:r>
            <a:r>
              <a:rPr lang="es-MX" sz="2400" dirty="0" smtClean="0"/>
              <a:t>O</a:t>
            </a:r>
            <a:r>
              <a:rPr lang="es-MX" sz="2400" baseline="-25000" dirty="0" smtClean="0"/>
              <a:t>10</a:t>
            </a:r>
            <a:r>
              <a:rPr lang="es-MX" sz="2400" dirty="0" smtClean="0"/>
              <a:t>](OH,F)</a:t>
            </a:r>
            <a:r>
              <a:rPr lang="es-MX" sz="2400" baseline="-25000" dirty="0" smtClean="0"/>
              <a:t>2</a:t>
            </a:r>
            <a:r>
              <a:rPr lang="es-MX" sz="2400" dirty="0" smtClean="0"/>
              <a:t>)</a:t>
            </a:r>
            <a:endParaRPr lang="es-MX" sz="2400" dirty="0"/>
          </a:p>
        </p:txBody>
      </p:sp>
      <p:pic>
        <p:nvPicPr>
          <p:cNvPr id="51205" name="Picture 5" descr="http://www.proyectos-minerales.com/uploads/familia_vanadinita2.JPG"/>
          <p:cNvPicPr>
            <a:picLocks noChangeAspect="1" noChangeArrowheads="1"/>
          </p:cNvPicPr>
          <p:nvPr/>
        </p:nvPicPr>
        <p:blipFill>
          <a:blip r:embed="rId4" cstate="print"/>
          <a:srcRect/>
          <a:stretch>
            <a:fillRect/>
          </a:stretch>
        </p:blipFill>
        <p:spPr bwMode="auto">
          <a:xfrm>
            <a:off x="4860032" y="332656"/>
            <a:ext cx="4118138" cy="3096344"/>
          </a:xfrm>
          <a:prstGeom prst="rect">
            <a:avLst/>
          </a:prstGeom>
          <a:noFill/>
        </p:spPr>
      </p:pic>
      <p:sp>
        <p:nvSpPr>
          <p:cNvPr id="6" name="5 Rectángulo"/>
          <p:cNvSpPr/>
          <p:nvPr/>
        </p:nvSpPr>
        <p:spPr>
          <a:xfrm>
            <a:off x="5652120" y="3356992"/>
            <a:ext cx="3195811" cy="461665"/>
          </a:xfrm>
          <a:prstGeom prst="rect">
            <a:avLst/>
          </a:prstGeom>
          <a:solidFill>
            <a:schemeClr val="bg1"/>
          </a:solidFill>
        </p:spPr>
        <p:txBody>
          <a:bodyPr wrap="none">
            <a:spAutoFit/>
          </a:bodyPr>
          <a:lstStyle/>
          <a:p>
            <a:r>
              <a:rPr lang="es-MX" sz="2400" dirty="0" smtClean="0"/>
              <a:t>Vanadinita [Pb</a:t>
            </a:r>
            <a:r>
              <a:rPr lang="es-MX" sz="2400" baseline="-25000" dirty="0" smtClean="0"/>
              <a:t>5</a:t>
            </a:r>
            <a:r>
              <a:rPr lang="es-MX" sz="2400" dirty="0" smtClean="0"/>
              <a:t>(VO</a:t>
            </a:r>
            <a:r>
              <a:rPr lang="es-MX" sz="2400" baseline="-25000" dirty="0" smtClean="0"/>
              <a:t>4</a:t>
            </a:r>
            <a:r>
              <a:rPr lang="es-MX" sz="2400" dirty="0" smtClean="0"/>
              <a:t>)</a:t>
            </a:r>
            <a:r>
              <a:rPr lang="es-MX" sz="2400" baseline="-25000" dirty="0" smtClean="0"/>
              <a:t>3</a:t>
            </a:r>
            <a:r>
              <a:rPr lang="es-MX" sz="2400" dirty="0" smtClean="0"/>
              <a:t>Cl]</a:t>
            </a:r>
            <a:endParaRPr lang="es-MX" sz="2400" dirty="0"/>
          </a:p>
        </p:txBody>
      </p:sp>
      <p:pic>
        <p:nvPicPr>
          <p:cNvPr id="51207" name="Picture 7" descr="http://www.mikalac.com/tech/sci/pho/patronite.jpg"/>
          <p:cNvPicPr>
            <a:picLocks noChangeAspect="1" noChangeArrowheads="1"/>
          </p:cNvPicPr>
          <p:nvPr/>
        </p:nvPicPr>
        <p:blipFill>
          <a:blip r:embed="rId5" cstate="print"/>
          <a:srcRect/>
          <a:stretch>
            <a:fillRect/>
          </a:stretch>
        </p:blipFill>
        <p:spPr bwMode="auto">
          <a:xfrm>
            <a:off x="395536" y="4725144"/>
            <a:ext cx="3143250" cy="1943101"/>
          </a:xfrm>
          <a:prstGeom prst="rect">
            <a:avLst/>
          </a:prstGeom>
          <a:noFill/>
        </p:spPr>
      </p:pic>
      <p:sp>
        <p:nvSpPr>
          <p:cNvPr id="51201" name="Rectangle 1"/>
          <p:cNvSpPr>
            <a:spLocks noChangeArrowheads="1"/>
          </p:cNvSpPr>
          <p:nvPr/>
        </p:nvSpPr>
        <p:spPr bwMode="auto">
          <a:xfrm>
            <a:off x="2771800" y="4653136"/>
            <a:ext cx="1872208" cy="461665"/>
          </a:xfrm>
          <a:prstGeom prst="rect">
            <a:avLst/>
          </a:prstGeom>
          <a:solidFill>
            <a:schemeClr val="accent6">
              <a:lumMod val="60000"/>
              <a:lumOff val="4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altLang="ja-JP" sz="2400" b="0" i="0" u="none" strike="noStrike" cap="none" normalizeH="0" baseline="0" dirty="0" smtClean="0">
                <a:ln>
                  <a:noFill/>
                </a:ln>
                <a:solidFill>
                  <a:schemeClr val="tx1"/>
                </a:solidFill>
                <a:effectLst/>
                <a:latin typeface="Calibri" pitchFamily="34" charset="0"/>
                <a:ea typeface="MS Mincho" pitchFamily="49" charset="-128"/>
                <a:cs typeface="Calibri" pitchFamily="34" charset="0"/>
              </a:rPr>
              <a:t>Patronita VS</a:t>
            </a:r>
            <a:r>
              <a:rPr kumimoji="0" lang="es-MX" altLang="ja-JP" sz="2400" b="0" i="0" u="none" strike="noStrike" cap="none" normalizeH="0" baseline="-30000" dirty="0" smtClean="0">
                <a:ln>
                  <a:noFill/>
                </a:ln>
                <a:solidFill>
                  <a:schemeClr val="tx1"/>
                </a:solidFill>
                <a:effectLst/>
                <a:latin typeface="Calibri" pitchFamily="34" charset="0"/>
                <a:ea typeface="MS Mincho" pitchFamily="49" charset="-128"/>
                <a:cs typeface="Calibri" pitchFamily="34" charset="0"/>
              </a:rPr>
              <a:t>4</a:t>
            </a:r>
            <a:endParaRPr kumimoji="0" lang="es-MX" altLang="ja-JP"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2 Marcador de contenido"/>
          <p:cNvSpPr>
            <a:spLocks noGrp="1"/>
          </p:cNvSpPr>
          <p:nvPr>
            <p:ph idx="1"/>
          </p:nvPr>
        </p:nvSpPr>
        <p:spPr>
          <a:xfrm>
            <a:off x="467544" y="908721"/>
            <a:ext cx="8229600" cy="1440159"/>
          </a:xfrm>
        </p:spPr>
        <p:txBody>
          <a:bodyPr>
            <a:normAutofit fontScale="92500" lnSpcReduction="20000"/>
          </a:bodyPr>
          <a:lstStyle/>
          <a:p>
            <a:r>
              <a:rPr lang="es-MX" sz="2600" dirty="0" smtClean="0"/>
              <a:t>En su forma pura es blando y dúctil.</a:t>
            </a:r>
          </a:p>
          <a:p>
            <a:r>
              <a:rPr lang="es-ES" sz="2600" dirty="0" smtClean="0"/>
              <a:t>No se encuentra en estado nativo, pero sí en unos 65 minerales diferentes</a:t>
            </a:r>
            <a:r>
              <a:rPr lang="es-ES" sz="2600" dirty="0" smtClean="0"/>
              <a:t>.</a:t>
            </a:r>
          </a:p>
          <a:p>
            <a:r>
              <a:rPr lang="es-ES" sz="2600" dirty="0" smtClean="0"/>
              <a:t>Lo podemos encontrar en el petróleo mexicano.</a:t>
            </a:r>
            <a:endParaRPr lang="es-MX" sz="2600" dirty="0" smtClean="0"/>
          </a:p>
          <a:p>
            <a:endParaRPr lang="es-MX" dirty="0"/>
          </a:p>
        </p:txBody>
      </p:sp>
    </p:spTree>
    <p:extLst>
      <p:ext uri="{BB962C8B-B14F-4D97-AF65-F5344CB8AC3E}">
        <p14:creationId xmlns="" xmlns:p14="http://schemas.microsoft.com/office/powerpoint/2010/main" val="29838885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03"/>
                                        </p:tgtEl>
                                        <p:attrNameLst>
                                          <p:attrName>style.visibility</p:attrName>
                                        </p:attrNameLst>
                                      </p:cBhvr>
                                      <p:to>
                                        <p:strVal val="visible"/>
                                      </p:to>
                                    </p:set>
                                    <p:animEffect transition="in" filter="fade">
                                      <p:cBhvr>
                                        <p:cTn id="7" dur="500"/>
                                        <p:tgtEl>
                                          <p:spTgt spid="5120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51205"/>
                                        </p:tgtEl>
                                        <p:attrNameLst>
                                          <p:attrName>style.visibility</p:attrName>
                                        </p:attrNameLst>
                                      </p:cBhvr>
                                      <p:to>
                                        <p:strVal val="visible"/>
                                      </p:to>
                                    </p:set>
                                    <p:animEffect transition="in" filter="fade">
                                      <p:cBhvr>
                                        <p:cTn id="13" dur="500"/>
                                        <p:tgtEl>
                                          <p:spTgt spid="5120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1201"/>
                                        </p:tgtEl>
                                        <p:attrNameLst>
                                          <p:attrName>style.visibility</p:attrName>
                                        </p:attrNameLst>
                                      </p:cBhvr>
                                      <p:to>
                                        <p:strVal val="visible"/>
                                      </p:to>
                                    </p:set>
                                    <p:animEffect transition="in" filter="fade">
                                      <p:cBhvr>
                                        <p:cTn id="19" dur="500"/>
                                        <p:tgtEl>
                                          <p:spTgt spid="51201"/>
                                        </p:tgtEl>
                                      </p:cBhvr>
                                    </p:animEffect>
                                  </p:childTnLst>
                                </p:cTn>
                              </p:par>
                              <p:par>
                                <p:cTn id="20" presetID="10" presetClass="entr" presetSubtype="0" fill="hold" nodeType="withEffect">
                                  <p:stCondLst>
                                    <p:cond delay="0"/>
                                  </p:stCondLst>
                                  <p:childTnLst>
                                    <p:set>
                                      <p:cBhvr>
                                        <p:cTn id="21" dur="1" fill="hold">
                                          <p:stCondLst>
                                            <p:cond delay="0"/>
                                          </p:stCondLst>
                                        </p:cTn>
                                        <p:tgtEl>
                                          <p:spTgt spid="51207"/>
                                        </p:tgtEl>
                                        <p:attrNameLst>
                                          <p:attrName>style.visibility</p:attrName>
                                        </p:attrNameLst>
                                      </p:cBhvr>
                                      <p:to>
                                        <p:strVal val="visible"/>
                                      </p:to>
                                    </p:set>
                                    <p:animEffect transition="in" filter="fade">
                                      <p:cBhvr>
                                        <p:cTn id="22" dur="500"/>
                                        <p:tgtEl>
                                          <p:spTgt spid="5120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nodeType="withEffect">
                                  <p:stCondLst>
                                    <p:cond delay="0"/>
                                  </p:stCondLst>
                                  <p:childTnLst>
                                    <p:set>
                                      <p:cBhvr>
                                        <p:cTn id="27" dur="1" fill="hold">
                                          <p:stCondLst>
                                            <p:cond delay="0"/>
                                          </p:stCondLst>
                                        </p:cTn>
                                        <p:tgtEl>
                                          <p:spTgt spid="51211"/>
                                        </p:tgtEl>
                                        <p:attrNameLst>
                                          <p:attrName>style.visibility</p:attrName>
                                        </p:attrNameLst>
                                      </p:cBhvr>
                                      <p:to>
                                        <p:strVal val="visible"/>
                                      </p:to>
                                    </p:set>
                                    <p:animEffect transition="in" filter="fade">
                                      <p:cBhvr>
                                        <p:cTn id="28" dur="500"/>
                                        <p:tgtEl>
                                          <p:spTgt spid="51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6" grpId="0" animBg="1"/>
      <p:bldP spid="5120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lin ang="5400000" scaled="0"/>
          <a:tileRect/>
        </a:grad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1"/>
            <a:ext cx="4258816" cy="1905744"/>
          </a:xfrm>
        </p:spPr>
        <p:txBody>
          <a:bodyPr>
            <a:normAutofit/>
          </a:bodyPr>
          <a:lstStyle/>
          <a:p>
            <a:pPr marL="0" indent="0" algn="just">
              <a:buNone/>
            </a:pPr>
            <a:r>
              <a:rPr lang="es-ES" sz="2800" dirty="0"/>
              <a:t>No se encuentra en forma elemental y se obtiene fundamentalmente de la molibdenita (MoS</a:t>
            </a:r>
            <a:r>
              <a:rPr lang="es-ES" sz="2800" baseline="-25000" dirty="0"/>
              <a:t>2</a:t>
            </a:r>
            <a:r>
              <a:rPr lang="es-ES" sz="2800" dirty="0" smtClean="0"/>
              <a:t>).</a:t>
            </a:r>
          </a:p>
        </p:txBody>
      </p:sp>
      <p:sp>
        <p:nvSpPr>
          <p:cNvPr id="4" name="1 Título"/>
          <p:cNvSpPr>
            <a:spLocks noGrp="1"/>
          </p:cNvSpPr>
          <p:nvPr>
            <p:ph type="title"/>
          </p:nvPr>
        </p:nvSpPr>
        <p:spPr>
          <a:xfrm>
            <a:off x="457200" y="274638"/>
            <a:ext cx="8229600" cy="1143000"/>
          </a:xfrm>
        </p:spPr>
        <p:txBody>
          <a:bodyPr>
            <a:normAutofit fontScale="90000"/>
          </a:bodyPr>
          <a:lstStyle/>
          <a:p>
            <a:r>
              <a:rPr lang="es-MX" b="1" i="1" dirty="0" smtClean="0"/>
              <a:t>¿En dónde y cómo lo encontramos?</a:t>
            </a:r>
            <a:endParaRPr lang="es-MX" b="1" i="1" dirty="0"/>
          </a:p>
        </p:txBody>
      </p:sp>
      <p:sp>
        <p:nvSpPr>
          <p:cNvPr id="2" name="1 Rectángulo"/>
          <p:cNvSpPr/>
          <p:nvPr/>
        </p:nvSpPr>
        <p:spPr>
          <a:xfrm>
            <a:off x="5436096" y="1540947"/>
            <a:ext cx="3212995" cy="523220"/>
          </a:xfrm>
          <a:prstGeom prst="rect">
            <a:avLst/>
          </a:prstGeom>
        </p:spPr>
        <p:txBody>
          <a:bodyPr wrap="none">
            <a:spAutoFit/>
          </a:bodyPr>
          <a:lstStyle/>
          <a:p>
            <a:r>
              <a:rPr lang="es-ES" sz="2800" dirty="0"/>
              <a:t>Wulfenita (PbMoO</a:t>
            </a:r>
            <a:r>
              <a:rPr lang="es-ES" sz="2800" baseline="-25000" dirty="0"/>
              <a:t>4</a:t>
            </a:r>
            <a:r>
              <a:rPr lang="es-ES" sz="2800" dirty="0"/>
              <a:t>) </a:t>
            </a:r>
            <a:endParaRPr lang="es-MX" sz="2800" dirty="0"/>
          </a:p>
        </p:txBody>
      </p:sp>
      <p:sp>
        <p:nvSpPr>
          <p:cNvPr id="5" name="4 Rectángulo"/>
          <p:cNvSpPr/>
          <p:nvPr/>
        </p:nvSpPr>
        <p:spPr>
          <a:xfrm>
            <a:off x="5263424" y="4077072"/>
            <a:ext cx="3033138" cy="523220"/>
          </a:xfrm>
          <a:prstGeom prst="rect">
            <a:avLst/>
          </a:prstGeom>
        </p:spPr>
        <p:txBody>
          <a:bodyPr wrap="none">
            <a:spAutoFit/>
          </a:bodyPr>
          <a:lstStyle/>
          <a:p>
            <a:pPr algn="just"/>
            <a:r>
              <a:rPr lang="es-ES" sz="2800" dirty="0" err="1"/>
              <a:t>Powellita</a:t>
            </a:r>
            <a:r>
              <a:rPr lang="es-ES" sz="2800" dirty="0"/>
              <a:t> (CaMoO</a:t>
            </a:r>
            <a:r>
              <a:rPr lang="es-ES" sz="2800" baseline="-25000" dirty="0"/>
              <a:t>4</a:t>
            </a:r>
            <a:r>
              <a:rPr lang="es-ES" sz="2800" dirty="0"/>
              <a:t>)</a:t>
            </a:r>
            <a:endParaRPr lang="es-MX" sz="2800" dirty="0"/>
          </a:p>
        </p:txBody>
      </p:sp>
      <p:pic>
        <p:nvPicPr>
          <p:cNvPr id="1026" name="Picture 2" descr="File:Molybdenite quebec2.jpg"/>
          <p:cNvPicPr>
            <a:picLocks noChangeAspect="1" noChangeArrowheads="1"/>
          </p:cNvPicPr>
          <p:nvPr/>
        </p:nvPicPr>
        <p:blipFill>
          <a:blip r:embed="rId2" cstate="screen">
            <a:extLst>
              <a:ext uri="{28A0092B-C50C-407E-A947-70E740481C1C}">
                <a14:useLocalDpi xmlns="" xmlns:a14="http://schemas.microsoft.com/office/drawing/2010/main"/>
              </a:ext>
            </a:extLst>
          </a:blip>
          <a:srcRect/>
          <a:stretch>
            <a:fillRect/>
          </a:stretch>
        </p:blipFill>
        <p:spPr bwMode="auto">
          <a:xfrm>
            <a:off x="755576" y="3501008"/>
            <a:ext cx="3810000" cy="2676526"/>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http://upload.wikimedia.org/wikipedia/commons/d/d1/Maroc_Wulf%C3%A9nite.jpg"/>
          <p:cNvPicPr>
            <a:picLocks noChangeAspect="1" noChangeArrowheads="1"/>
          </p:cNvPicPr>
          <p:nvPr/>
        </p:nvPicPr>
        <p:blipFill>
          <a:blip r:embed="rId3" cstate="screen">
            <a:extLst>
              <a:ext uri="{28A0092B-C50C-407E-A947-70E740481C1C}">
                <a14:useLocalDpi xmlns="" xmlns:a14="http://schemas.microsoft.com/office/drawing/2010/main"/>
              </a:ext>
            </a:extLst>
          </a:blip>
          <a:srcRect/>
          <a:stretch>
            <a:fillRect/>
          </a:stretch>
        </p:blipFill>
        <p:spPr bwMode="auto">
          <a:xfrm>
            <a:off x="5526024" y="2052727"/>
            <a:ext cx="2770538" cy="1880329"/>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File:Powellite-4jg38a.jpg"/>
          <p:cNvPicPr>
            <a:picLocks noChangeAspect="1" noChangeArrowheads="1"/>
          </p:cNvPicPr>
          <p:nvPr/>
        </p:nvPicPr>
        <p:blipFill>
          <a:blip r:embed="rId4" cstate="screen">
            <a:extLst>
              <a:ext uri="{28A0092B-C50C-407E-A947-70E740481C1C}">
                <a14:useLocalDpi xmlns="" xmlns:a14="http://schemas.microsoft.com/office/drawing/2010/main"/>
              </a:ext>
            </a:extLst>
          </a:blip>
          <a:srcRect/>
          <a:stretch>
            <a:fillRect/>
          </a:stretch>
        </p:blipFill>
        <p:spPr bwMode="auto">
          <a:xfrm>
            <a:off x="5510744" y="4614804"/>
            <a:ext cx="2627312" cy="191137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1395469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lin ang="5400000" scaled="0"/>
          <a:tileRect/>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b="1" i="1" dirty="0" smtClean="0"/>
              <a:t>Métodos de obtención </a:t>
            </a:r>
            <a:endParaRPr lang="es-MX" b="1" i="1" dirty="0"/>
          </a:p>
        </p:txBody>
      </p:sp>
      <p:sp>
        <p:nvSpPr>
          <p:cNvPr id="3" name="2 Marcador de contenido"/>
          <p:cNvSpPr>
            <a:spLocks noGrp="1"/>
          </p:cNvSpPr>
          <p:nvPr>
            <p:ph idx="1"/>
          </p:nvPr>
        </p:nvSpPr>
        <p:spPr>
          <a:xfrm>
            <a:off x="683568" y="1556792"/>
            <a:ext cx="8229600" cy="4525963"/>
          </a:xfrm>
        </p:spPr>
        <p:txBody>
          <a:bodyPr>
            <a:normAutofit fontScale="77500" lnSpcReduction="20000"/>
          </a:bodyPr>
          <a:lstStyle/>
          <a:p>
            <a:pPr marL="0" lvl="0" indent="0">
              <a:buNone/>
            </a:pPr>
            <a:r>
              <a:rPr lang="es-ES" b="1" dirty="0" smtClean="0"/>
              <a:t>1) </a:t>
            </a:r>
            <a:r>
              <a:rPr lang="es-ES" dirty="0" smtClean="0"/>
              <a:t>Reducción </a:t>
            </a:r>
            <a:r>
              <a:rPr lang="es-ES" dirty="0"/>
              <a:t>del óxido de molibdeno.</a:t>
            </a:r>
            <a:endParaRPr lang="es-MX" dirty="0"/>
          </a:p>
          <a:p>
            <a:pPr marL="0" indent="0">
              <a:buNone/>
            </a:pPr>
            <a:r>
              <a:rPr lang="es-ES" dirty="0"/>
              <a:t>La molibdenita se calienta a una temperatura de 700 °C.</a:t>
            </a:r>
            <a:endParaRPr lang="es-MX" dirty="0"/>
          </a:p>
          <a:p>
            <a:pPr marL="0" indent="0">
              <a:buNone/>
            </a:pPr>
            <a:r>
              <a:rPr lang="es-ES" dirty="0" smtClean="0"/>
              <a:t>              2MoS</a:t>
            </a:r>
            <a:r>
              <a:rPr lang="es-ES" baseline="-25000" dirty="0" smtClean="0"/>
              <a:t>2</a:t>
            </a:r>
            <a:r>
              <a:rPr lang="es-ES" dirty="0" smtClean="0"/>
              <a:t> </a:t>
            </a:r>
            <a:r>
              <a:rPr lang="es-ES" dirty="0"/>
              <a:t>+7O</a:t>
            </a:r>
            <a:r>
              <a:rPr lang="es-ES" baseline="-25000" dirty="0"/>
              <a:t>2 </a:t>
            </a:r>
            <a:r>
              <a:rPr lang="es-ES" dirty="0"/>
              <a:t>→ 2MoO</a:t>
            </a:r>
            <a:r>
              <a:rPr lang="es-ES" baseline="-25000" dirty="0"/>
              <a:t>3 </a:t>
            </a:r>
            <a:r>
              <a:rPr lang="es-ES" dirty="0"/>
              <a:t>+4SO</a:t>
            </a:r>
            <a:r>
              <a:rPr lang="es-ES" baseline="-25000" dirty="0"/>
              <a:t>2</a:t>
            </a:r>
            <a:endParaRPr lang="es-MX" dirty="0"/>
          </a:p>
          <a:p>
            <a:pPr marL="0" indent="0">
              <a:buNone/>
            </a:pPr>
            <a:r>
              <a:rPr lang="es-ES" dirty="0"/>
              <a:t> </a:t>
            </a:r>
            <a:endParaRPr lang="es-MX" dirty="0"/>
          </a:p>
          <a:p>
            <a:pPr marL="0" indent="0">
              <a:buNone/>
            </a:pPr>
            <a:r>
              <a:rPr lang="es-ES" dirty="0"/>
              <a:t>Se lleva a cabo la reducción del óxido con hidrógeno.</a:t>
            </a:r>
            <a:endParaRPr lang="es-MX" dirty="0"/>
          </a:p>
          <a:p>
            <a:pPr marL="0" indent="0">
              <a:buNone/>
            </a:pPr>
            <a:r>
              <a:rPr lang="es-ES" dirty="0" smtClean="0"/>
              <a:t>              MoO</a:t>
            </a:r>
            <a:r>
              <a:rPr lang="es-ES" baseline="-25000" dirty="0" smtClean="0"/>
              <a:t>3 </a:t>
            </a:r>
            <a:r>
              <a:rPr lang="es-ES" dirty="0"/>
              <a:t>+ H</a:t>
            </a:r>
            <a:r>
              <a:rPr lang="es-ES" baseline="-25000" dirty="0"/>
              <a:t>2</a:t>
            </a:r>
            <a:r>
              <a:rPr lang="es-ES" dirty="0"/>
              <a:t> → MoO</a:t>
            </a:r>
            <a:r>
              <a:rPr lang="es-ES" baseline="-25000" dirty="0"/>
              <a:t>2</a:t>
            </a:r>
            <a:r>
              <a:rPr lang="es-ES" dirty="0"/>
              <a:t> + H</a:t>
            </a:r>
            <a:r>
              <a:rPr lang="es-ES" baseline="-25000" dirty="0"/>
              <a:t>2</a:t>
            </a:r>
            <a:r>
              <a:rPr lang="es-ES" dirty="0"/>
              <a:t>O</a:t>
            </a:r>
            <a:endParaRPr lang="es-MX" dirty="0"/>
          </a:p>
          <a:p>
            <a:pPr marL="0" indent="0">
              <a:buNone/>
            </a:pPr>
            <a:r>
              <a:rPr lang="es-ES" dirty="0"/>
              <a:t> </a:t>
            </a:r>
            <a:endParaRPr lang="es-MX" dirty="0"/>
          </a:p>
          <a:p>
            <a:pPr marL="0" indent="0">
              <a:buNone/>
            </a:pPr>
            <a:r>
              <a:rPr lang="es-ES" dirty="0"/>
              <a:t>Se utiliza un proceso </a:t>
            </a:r>
            <a:r>
              <a:rPr lang="es-ES" dirty="0" err="1"/>
              <a:t>aluminotérmico</a:t>
            </a:r>
            <a:r>
              <a:rPr lang="es-ES" dirty="0"/>
              <a:t> (mezcla de termita)</a:t>
            </a:r>
            <a:endParaRPr lang="es-MX" dirty="0"/>
          </a:p>
          <a:p>
            <a:pPr marL="0" indent="0">
              <a:buNone/>
            </a:pPr>
            <a:r>
              <a:rPr lang="es-ES" dirty="0" smtClean="0"/>
              <a:t>             3MoO</a:t>
            </a:r>
            <a:r>
              <a:rPr lang="es-ES" baseline="-25000" dirty="0" smtClean="0"/>
              <a:t>2 </a:t>
            </a:r>
            <a:r>
              <a:rPr lang="es-ES" dirty="0"/>
              <a:t>+ 4Al →2Al</a:t>
            </a:r>
            <a:r>
              <a:rPr lang="es-ES" baseline="-25000" dirty="0"/>
              <a:t>2</a:t>
            </a:r>
            <a:r>
              <a:rPr lang="es-ES" dirty="0"/>
              <a:t>O</a:t>
            </a:r>
            <a:r>
              <a:rPr lang="es-ES" baseline="-25000" dirty="0"/>
              <a:t>3</a:t>
            </a:r>
            <a:r>
              <a:rPr lang="es-ES" dirty="0"/>
              <a:t> + 3Mo</a:t>
            </a:r>
            <a:endParaRPr lang="es-MX" dirty="0"/>
          </a:p>
          <a:p>
            <a:pPr marL="0" indent="0">
              <a:buNone/>
            </a:pPr>
            <a:r>
              <a:rPr lang="es-ES" dirty="0"/>
              <a:t> </a:t>
            </a:r>
            <a:endParaRPr lang="es-MX" dirty="0"/>
          </a:p>
          <a:p>
            <a:pPr marL="0" indent="0">
              <a:buNone/>
            </a:pPr>
            <a:r>
              <a:rPr lang="es-ES" b="1" dirty="0" smtClean="0"/>
              <a:t>2) </a:t>
            </a:r>
            <a:r>
              <a:rPr lang="es-ES" dirty="0" smtClean="0"/>
              <a:t>Como </a:t>
            </a:r>
            <a:r>
              <a:rPr lang="es-ES" dirty="0"/>
              <a:t>subproducto de la </a:t>
            </a:r>
            <a:r>
              <a:rPr lang="es-ES" dirty="0" smtClean="0"/>
              <a:t>minería </a:t>
            </a:r>
            <a:r>
              <a:rPr lang="es-ES" dirty="0"/>
              <a:t>de cobre.</a:t>
            </a:r>
            <a:endParaRPr lang="es-MX" dirty="0"/>
          </a:p>
        </p:txBody>
      </p:sp>
    </p:spTree>
    <p:extLst>
      <p:ext uri="{BB962C8B-B14F-4D97-AF65-F5344CB8AC3E}">
        <p14:creationId xmlns="" xmlns:p14="http://schemas.microsoft.com/office/powerpoint/2010/main" val="29205883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i="1" dirty="0" smtClean="0"/>
              <a:t>Reacciones principales</a:t>
            </a:r>
            <a:endParaRPr lang="es-MX" b="1" i="1" dirty="0"/>
          </a:p>
        </p:txBody>
      </p:sp>
      <p:sp>
        <p:nvSpPr>
          <p:cNvPr id="3" name="2 Marcador de contenido"/>
          <p:cNvSpPr>
            <a:spLocks noGrp="1"/>
          </p:cNvSpPr>
          <p:nvPr>
            <p:ph idx="1"/>
          </p:nvPr>
        </p:nvSpPr>
        <p:spPr/>
        <p:txBody>
          <a:bodyPr>
            <a:normAutofit lnSpcReduction="10000"/>
          </a:bodyPr>
          <a:lstStyle/>
          <a:p>
            <a:pPr marL="0" indent="0">
              <a:buNone/>
            </a:pPr>
            <a:r>
              <a:rPr lang="es-ES" dirty="0"/>
              <a:t>*Con aire. (A altas temperaturas)</a:t>
            </a:r>
            <a:endParaRPr lang="es-MX" dirty="0"/>
          </a:p>
          <a:p>
            <a:pPr marL="0" indent="0">
              <a:buNone/>
            </a:pPr>
            <a:r>
              <a:rPr lang="es-ES" dirty="0"/>
              <a:t>  2Mo + 3O</a:t>
            </a:r>
            <a:r>
              <a:rPr lang="es-ES" baseline="-25000" dirty="0"/>
              <a:t>2  </a:t>
            </a:r>
            <a:r>
              <a:rPr lang="es-ES" dirty="0">
                <a:sym typeface="Symbol"/>
              </a:rPr>
              <a:t></a:t>
            </a:r>
            <a:r>
              <a:rPr lang="es-ES" dirty="0"/>
              <a:t>2MoO</a:t>
            </a:r>
            <a:r>
              <a:rPr lang="es-ES" baseline="-25000" dirty="0"/>
              <a:t>3</a:t>
            </a:r>
            <a:endParaRPr lang="es-MX" dirty="0"/>
          </a:p>
          <a:p>
            <a:pPr marL="0" indent="0">
              <a:buNone/>
            </a:pPr>
            <a:r>
              <a:rPr lang="es-ES" dirty="0"/>
              <a:t> </a:t>
            </a:r>
            <a:endParaRPr lang="es-MX" dirty="0"/>
          </a:p>
          <a:p>
            <a:pPr marL="0" indent="0">
              <a:buNone/>
            </a:pPr>
            <a:r>
              <a:rPr lang="es-ES" dirty="0"/>
              <a:t>*Con halógenos. (A temperatura ambiente)</a:t>
            </a:r>
            <a:endParaRPr lang="es-MX" dirty="0"/>
          </a:p>
          <a:p>
            <a:pPr marL="0" indent="0">
              <a:buNone/>
            </a:pPr>
            <a:r>
              <a:rPr lang="es-ES" dirty="0"/>
              <a:t>Mo + 3F</a:t>
            </a:r>
            <a:r>
              <a:rPr lang="es-ES" baseline="-25000" dirty="0"/>
              <a:t>2 </a:t>
            </a:r>
            <a:r>
              <a:rPr lang="es-ES" dirty="0">
                <a:sym typeface="Symbol"/>
              </a:rPr>
              <a:t></a:t>
            </a:r>
            <a:r>
              <a:rPr lang="es-ES" dirty="0"/>
              <a:t> MoF</a:t>
            </a:r>
            <a:r>
              <a:rPr lang="es-ES" baseline="-25000" dirty="0"/>
              <a:t>6 </a:t>
            </a:r>
            <a:endParaRPr lang="es-MX" dirty="0"/>
          </a:p>
          <a:p>
            <a:pPr marL="0" indent="0">
              <a:buNone/>
            </a:pPr>
            <a:r>
              <a:rPr lang="es-ES" dirty="0"/>
              <a:t> </a:t>
            </a:r>
            <a:endParaRPr lang="es-MX" dirty="0"/>
          </a:p>
          <a:p>
            <a:pPr marL="0" indent="0">
              <a:buNone/>
            </a:pPr>
            <a:r>
              <a:rPr lang="es-ES" dirty="0"/>
              <a:t>*Con agua.</a:t>
            </a:r>
            <a:endParaRPr lang="es-MX" dirty="0"/>
          </a:p>
          <a:p>
            <a:pPr marL="0" indent="0">
              <a:buNone/>
            </a:pPr>
            <a:r>
              <a:rPr lang="es-ES" dirty="0"/>
              <a:t>--No reacciona—</a:t>
            </a:r>
            <a:endParaRPr lang="es-MX" dirty="0"/>
          </a:p>
          <a:p>
            <a:endParaRPr lang="es-MX" dirty="0"/>
          </a:p>
        </p:txBody>
      </p:sp>
    </p:spTree>
    <p:extLst>
      <p:ext uri="{BB962C8B-B14F-4D97-AF65-F5344CB8AC3E}">
        <p14:creationId xmlns="" xmlns:p14="http://schemas.microsoft.com/office/powerpoint/2010/main" val="25664164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lin ang="5400000" scaled="0"/>
          <a:tileRect/>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i="1" dirty="0" smtClean="0"/>
              <a:t>Usos / Aplicaciones</a:t>
            </a:r>
            <a:endParaRPr lang="es-MX" b="1" i="1" dirty="0"/>
          </a:p>
        </p:txBody>
      </p:sp>
      <p:pic>
        <p:nvPicPr>
          <p:cNvPr id="4" name="3 Marcador de contenido" descr="https://encrypted-tbn1.gstatic.com/images?q=tbn:ANd9GcSrk8PEEnUa9HYrR1-CZPdgH0oadqiJFW5bvK6MGUzwUDlyaRLs">
            <a:hlinkClick r:id="rId2"/>
          </p:cNvPr>
          <p:cNvPicPr>
            <a:picLocks noGrp="1"/>
          </p:cNvPicPr>
          <p:nvPr>
            <p:ph idx="1"/>
          </p:nvPr>
        </p:nvPicPr>
        <p:blipFill>
          <a:blip r:embed="rId3" cstate="print">
            <a:extLst>
              <a:ext uri="{28A0092B-C50C-407E-A947-70E740481C1C}">
                <a14:useLocalDpi xmlns="" xmlns:a14="http://schemas.microsoft.com/office/drawing/2010/main"/>
              </a:ext>
            </a:extLst>
          </a:blip>
          <a:srcRect/>
          <a:stretch>
            <a:fillRect/>
          </a:stretch>
        </p:blipFill>
        <p:spPr bwMode="auto">
          <a:xfrm>
            <a:off x="755576" y="1700808"/>
            <a:ext cx="2333625" cy="1962150"/>
          </a:xfrm>
          <a:prstGeom prst="rect">
            <a:avLst/>
          </a:prstGeom>
          <a:noFill/>
          <a:ln>
            <a:noFill/>
          </a:ln>
        </p:spPr>
      </p:pic>
      <p:pic>
        <p:nvPicPr>
          <p:cNvPr id="5" name="4 Imagen"/>
          <p:cNvPicPr/>
          <p:nvPr/>
        </p:nvPicPr>
        <p:blipFill rotWithShape="1">
          <a:blip r:embed="rId4" cstate="screen">
            <a:extLst>
              <a:ext uri="{28A0092B-C50C-407E-A947-70E740481C1C}">
                <a14:useLocalDpi xmlns="" xmlns:a14="http://schemas.microsoft.com/office/drawing/2010/main"/>
              </a:ext>
            </a:extLst>
          </a:blip>
          <a:srcRect/>
          <a:stretch/>
        </p:blipFill>
        <p:spPr bwMode="auto">
          <a:xfrm>
            <a:off x="3322513" y="1772816"/>
            <a:ext cx="2466975" cy="1841500"/>
          </a:xfrm>
          <a:prstGeom prst="rect">
            <a:avLst/>
          </a:prstGeom>
          <a:ln>
            <a:noFill/>
          </a:ln>
          <a:extLst>
            <a:ext uri="{53640926-AAD7-44D8-BBD7-CCE9431645EC}">
              <a14:shadowObscured xmlns="" xmlns:a14="http://schemas.microsoft.com/office/drawing/2010/main"/>
            </a:ext>
          </a:extLst>
        </p:spPr>
      </p:pic>
      <p:pic>
        <p:nvPicPr>
          <p:cNvPr id="6" name="5 Imagen"/>
          <p:cNvPicPr/>
          <p:nvPr/>
        </p:nvPicPr>
        <p:blipFill rotWithShape="1">
          <a:blip r:embed="rId5" cstate="screen">
            <a:extLst>
              <a:ext uri="{28A0092B-C50C-407E-A947-70E740481C1C}">
                <a14:useLocalDpi xmlns="" xmlns:a14="http://schemas.microsoft.com/office/drawing/2010/main"/>
              </a:ext>
            </a:extLst>
          </a:blip>
          <a:srcRect/>
          <a:stretch/>
        </p:blipFill>
        <p:spPr bwMode="auto">
          <a:xfrm>
            <a:off x="6156176" y="1749202"/>
            <a:ext cx="2085975" cy="2145030"/>
          </a:xfrm>
          <a:prstGeom prst="rect">
            <a:avLst/>
          </a:prstGeom>
          <a:ln>
            <a:noFill/>
          </a:ln>
          <a:extLst>
            <a:ext uri="{53640926-AAD7-44D8-BBD7-CCE9431645EC}">
              <a14:shadowObscured xmlns="" xmlns:a14="http://schemas.microsoft.com/office/drawing/2010/main"/>
            </a:ext>
          </a:extLst>
        </p:spPr>
      </p:pic>
      <p:pic>
        <p:nvPicPr>
          <p:cNvPr id="7" name="6 Imagen"/>
          <p:cNvPicPr/>
          <p:nvPr/>
        </p:nvPicPr>
        <p:blipFill rotWithShape="1">
          <a:blip r:embed="rId6" cstate="screen">
            <a:extLst>
              <a:ext uri="{28A0092B-C50C-407E-A947-70E740481C1C}">
                <a14:useLocalDpi xmlns="" xmlns:a14="http://schemas.microsoft.com/office/drawing/2010/main"/>
              </a:ext>
            </a:extLst>
          </a:blip>
          <a:srcRect/>
          <a:stretch/>
        </p:blipFill>
        <p:spPr bwMode="auto">
          <a:xfrm>
            <a:off x="528637" y="4005064"/>
            <a:ext cx="2695575" cy="2202180"/>
          </a:xfrm>
          <a:prstGeom prst="rect">
            <a:avLst/>
          </a:prstGeom>
          <a:ln>
            <a:noFill/>
          </a:ln>
          <a:extLst>
            <a:ext uri="{53640926-AAD7-44D8-BBD7-CCE9431645EC}">
              <a14:shadowObscured xmlns="" xmlns:a14="http://schemas.microsoft.com/office/drawing/2010/main"/>
            </a:ext>
          </a:extLst>
        </p:spPr>
      </p:pic>
      <p:pic>
        <p:nvPicPr>
          <p:cNvPr id="8" name="7 Imagen"/>
          <p:cNvPicPr/>
          <p:nvPr/>
        </p:nvPicPr>
        <p:blipFill rotWithShape="1">
          <a:blip r:embed="rId7" cstate="screen">
            <a:extLst>
              <a:ext uri="{28A0092B-C50C-407E-A947-70E740481C1C}">
                <a14:useLocalDpi xmlns="" xmlns:a14="http://schemas.microsoft.com/office/drawing/2010/main"/>
              </a:ext>
            </a:extLst>
          </a:blip>
          <a:srcRect/>
          <a:stretch/>
        </p:blipFill>
        <p:spPr bwMode="auto">
          <a:xfrm>
            <a:off x="3371666" y="4053641"/>
            <a:ext cx="2440305" cy="2105025"/>
          </a:xfrm>
          <a:prstGeom prst="rect">
            <a:avLst/>
          </a:prstGeom>
          <a:ln>
            <a:noFill/>
          </a:ln>
          <a:extLst>
            <a:ext uri="{53640926-AAD7-44D8-BBD7-CCE9431645EC}">
              <a14:shadowObscured xmlns="" xmlns:a14="http://schemas.microsoft.com/office/drawing/2010/main"/>
            </a:ext>
          </a:extLst>
        </p:spPr>
      </p:pic>
      <p:pic>
        <p:nvPicPr>
          <p:cNvPr id="9" name="8 Imagen"/>
          <p:cNvPicPr/>
          <p:nvPr/>
        </p:nvPicPr>
        <p:blipFill rotWithShape="1">
          <a:blip r:embed="rId8" cstate="screen">
            <a:extLst>
              <a:ext uri="{28A0092B-C50C-407E-A947-70E740481C1C}">
                <a14:useLocalDpi xmlns="" xmlns:a14="http://schemas.microsoft.com/office/drawing/2010/main"/>
              </a:ext>
            </a:extLst>
          </a:blip>
          <a:srcRect/>
          <a:stretch/>
        </p:blipFill>
        <p:spPr bwMode="auto">
          <a:xfrm>
            <a:off x="6012160" y="4074601"/>
            <a:ext cx="2561476" cy="2132643"/>
          </a:xfrm>
          <a:prstGeom prst="rect">
            <a:avLst/>
          </a:prstGeom>
          <a:ln>
            <a:noFill/>
          </a:ln>
          <a:extLst>
            <a:ext uri="{53640926-AAD7-44D8-BBD7-CCE9431645EC}">
              <a14:shadowObscured xmlns="" xmlns:a14="http://schemas.microsoft.com/office/drawing/2010/main"/>
            </a:ext>
          </a:extLst>
        </p:spPr>
      </p:pic>
    </p:spTree>
    <p:extLst>
      <p:ext uri="{BB962C8B-B14F-4D97-AF65-F5344CB8AC3E}">
        <p14:creationId xmlns="" xmlns:p14="http://schemas.microsoft.com/office/powerpoint/2010/main" val="7912903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lin ang="5400000" scaled="0"/>
          <a:tileRect/>
        </a:gradFill>
        <a:effectLst/>
      </p:bgPr>
    </p:bg>
    <p:spTree>
      <p:nvGrpSpPr>
        <p:cNvPr id="1" name=""/>
        <p:cNvGrpSpPr/>
        <p:nvPr/>
      </p:nvGrpSpPr>
      <p:grpSpPr>
        <a:xfrm>
          <a:off x="0" y="0"/>
          <a:ext cx="0" cy="0"/>
          <a:chOff x="0" y="0"/>
          <a:chExt cx="0" cy="0"/>
        </a:xfrm>
      </p:grpSpPr>
      <p:pic>
        <p:nvPicPr>
          <p:cNvPr id="2050" name="Picture 2" descr="http://2.bp.blogspot.com/_yd9OLN_xAiw/STJ3Cwn6POI/AAAAAAAAB4M/7C0XXnT19Yo/s400/cuerpo_humano.jpg"/>
          <p:cNvPicPr>
            <a:picLocks noChangeAspect="1" noChangeArrowheads="1"/>
          </p:cNvPicPr>
          <p:nvPr/>
        </p:nvPicPr>
        <p:blipFill rotWithShape="1">
          <a:blip r:embed="rId2" cstate="screen">
            <a:clrChange>
              <a:clrFrom>
                <a:srgbClr val="D0C3DF"/>
              </a:clrFrom>
              <a:clrTo>
                <a:srgbClr val="D0C3DF">
                  <a:alpha val="0"/>
                </a:srgbClr>
              </a:clrTo>
            </a:clrChange>
            <a:extLst>
              <a:ext uri="{28A0092B-C50C-407E-A947-70E740481C1C}">
                <a14:useLocalDpi xmlns="" xmlns:a14="http://schemas.microsoft.com/office/drawing/2010/main"/>
              </a:ext>
            </a:extLst>
          </a:blip>
          <a:srcRect/>
          <a:stretch/>
        </p:blipFill>
        <p:spPr bwMode="auto">
          <a:xfrm>
            <a:off x="6156176" y="116631"/>
            <a:ext cx="2857500" cy="3359993"/>
          </a:xfrm>
          <a:prstGeom prst="rect">
            <a:avLst/>
          </a:prstGeom>
          <a:noFill/>
          <a:ln>
            <a:noFill/>
          </a:ln>
          <a:extLst>
            <a:ext uri="{909E8E84-426E-40DD-AFC4-6F175D3DCCD1}">
              <a14:hiddenFill xmlns="" xmlns:a14="http://schemas.microsoft.com/office/drawing/2010/main">
                <a:solidFill>
                  <a:srgbClr val="FFFFFF"/>
                </a:solidFill>
              </a14:hiddenFill>
            </a:ext>
          </a:extLst>
        </p:spPr>
      </p:pic>
      <p:sp>
        <p:nvSpPr>
          <p:cNvPr id="2" name="1 Título"/>
          <p:cNvSpPr>
            <a:spLocks noGrp="1"/>
          </p:cNvSpPr>
          <p:nvPr>
            <p:ph type="title"/>
          </p:nvPr>
        </p:nvSpPr>
        <p:spPr>
          <a:xfrm>
            <a:off x="457200" y="188640"/>
            <a:ext cx="5915000" cy="796950"/>
          </a:xfrm>
        </p:spPr>
        <p:txBody>
          <a:bodyPr/>
          <a:lstStyle/>
          <a:p>
            <a:r>
              <a:rPr lang="es-MX" b="1" i="1" dirty="0" smtClean="0"/>
              <a:t>Salud</a:t>
            </a:r>
            <a:endParaRPr lang="es-MX" b="1" i="1" dirty="0"/>
          </a:p>
        </p:txBody>
      </p:sp>
      <p:sp>
        <p:nvSpPr>
          <p:cNvPr id="3" name="2 Marcador de contenido"/>
          <p:cNvSpPr>
            <a:spLocks noGrp="1"/>
          </p:cNvSpPr>
          <p:nvPr>
            <p:ph idx="1"/>
          </p:nvPr>
        </p:nvSpPr>
        <p:spPr>
          <a:xfrm>
            <a:off x="323528" y="1124744"/>
            <a:ext cx="6131024" cy="5544616"/>
          </a:xfrm>
        </p:spPr>
        <p:txBody>
          <a:bodyPr>
            <a:noAutofit/>
          </a:bodyPr>
          <a:lstStyle/>
          <a:p>
            <a:pPr marL="0" indent="0">
              <a:buNone/>
            </a:pPr>
            <a:r>
              <a:rPr lang="es-ES" sz="2400" dirty="0" smtClean="0"/>
              <a:t>Sus funciones en </a:t>
            </a:r>
            <a:r>
              <a:rPr lang="es-ES" sz="2400" dirty="0"/>
              <a:t>el organismo son:</a:t>
            </a:r>
            <a:endParaRPr lang="es-MX" sz="2400" dirty="0"/>
          </a:p>
          <a:p>
            <a:pPr marL="0" indent="0">
              <a:buNone/>
            </a:pPr>
            <a:r>
              <a:rPr lang="es-ES" sz="2400" dirty="0"/>
              <a:t>*Moviliza las reservas de hierro presentes en el hígado, junto con 2 enzimas.</a:t>
            </a:r>
            <a:endParaRPr lang="es-MX" sz="2400" dirty="0"/>
          </a:p>
          <a:p>
            <a:pPr marL="0" indent="0">
              <a:buNone/>
            </a:pPr>
            <a:r>
              <a:rPr lang="es-ES" sz="2400" dirty="0"/>
              <a:t>*Mantiene en buen estado las funciones sexuales masculinas.</a:t>
            </a:r>
            <a:endParaRPr lang="es-MX" sz="2400" dirty="0"/>
          </a:p>
          <a:p>
            <a:pPr marL="0" indent="0">
              <a:buNone/>
            </a:pPr>
            <a:r>
              <a:rPr lang="es-ES" sz="2400" dirty="0"/>
              <a:t>*Ayuda al metabolismo de las grasas.</a:t>
            </a:r>
            <a:endParaRPr lang="es-MX" sz="2400" dirty="0"/>
          </a:p>
          <a:p>
            <a:pPr marL="0" indent="0">
              <a:buNone/>
            </a:pPr>
            <a:r>
              <a:rPr lang="es-ES" sz="2400" dirty="0"/>
              <a:t>*Ayuda al metabolismo de los carbohidratos.</a:t>
            </a:r>
            <a:endParaRPr lang="es-MX" sz="2400" dirty="0"/>
          </a:p>
          <a:p>
            <a:pPr marL="0" indent="0">
              <a:buNone/>
            </a:pPr>
            <a:r>
              <a:rPr lang="es-ES" sz="2400" dirty="0"/>
              <a:t>*Puede proteger del cáncer de esófago.</a:t>
            </a:r>
            <a:endParaRPr lang="es-MX" sz="2400" dirty="0"/>
          </a:p>
          <a:p>
            <a:pPr marL="0" indent="0">
              <a:buNone/>
            </a:pPr>
            <a:r>
              <a:rPr lang="es-ES" sz="2400" dirty="0"/>
              <a:t>*Previene la caries dental</a:t>
            </a:r>
            <a:r>
              <a:rPr lang="es-ES" sz="2400" dirty="0" smtClean="0"/>
              <a:t>.</a:t>
            </a:r>
          </a:p>
          <a:p>
            <a:pPr marL="0" indent="0">
              <a:buNone/>
            </a:pPr>
            <a:endParaRPr lang="es-MX" sz="800" dirty="0"/>
          </a:p>
          <a:p>
            <a:pPr marL="0" indent="0">
              <a:buNone/>
            </a:pPr>
            <a:r>
              <a:rPr lang="es-ES" sz="2400" i="1" dirty="0"/>
              <a:t>Su déficit puede causar:</a:t>
            </a:r>
            <a:endParaRPr lang="es-MX" sz="2400" i="1" dirty="0"/>
          </a:p>
          <a:p>
            <a:pPr marL="0" indent="0">
              <a:buNone/>
            </a:pPr>
            <a:r>
              <a:rPr lang="es-ES" sz="2400" dirty="0"/>
              <a:t>*Alteraciones del pulso cardiaco.</a:t>
            </a:r>
            <a:endParaRPr lang="es-MX" sz="2400" dirty="0"/>
          </a:p>
          <a:p>
            <a:pPr marL="0" indent="0">
              <a:buNone/>
            </a:pPr>
            <a:r>
              <a:rPr lang="es-ES" sz="2400" dirty="0"/>
              <a:t>*Irritabilidad nerviosa.</a:t>
            </a:r>
            <a:endParaRPr lang="es-MX" sz="2400" dirty="0"/>
          </a:p>
        </p:txBody>
      </p:sp>
      <p:sp>
        <p:nvSpPr>
          <p:cNvPr id="4" name="AutoShape 4" descr="data:image/jpeg;base64,/9j/4AAQSkZJRgABAQAAAQABAAD/2wCEAAkGBxQSEhUUEhQUFRQVFBQUFRQXFBQUFBUUFBQWFhUUFBQYHCggGBolHBQUITEhJSkrLi4uFx8zODMsNygtLiwBCgoKDg0OFxAQGiwcHBwsLCwsLCwsLCwsLCwsLCwsLCwsLCwsLCwsLCwsKzIsLCwsLCwsLCwrKzcsNys3KysrK//AABEIALwBDAMBIgACEQEDEQH/xAAbAAACAwEBAQAAAAAAAAAAAAADBAECBQAGB//EADcQAAIBAwEGBAUDBAEFAQAAAAABAgMEESEFEjFBUWETcYGRBhShsfAywdEiQlLx4SNTYpKTFf/EABoBAAMBAQEBAAAAAAAAAAAAAAABAgMEBQb/xAAjEQEBAAIBBAMBAAMAAAAAAAAAAQIREgMTITEEQVEUIkJh/9oADAMBAAIRAxEAPwAlWXcLYW+896XoAt6Oups2kOB5j6DLI7bQSQfcOgkXQMKE6QncW+GaiKVIZApdMd0gUqOeRqTpYBSpiXyZcqAHwzUqUxadIezJqJE2Ekhaox7CzrFVdi0pAJz/ADoGjPzuysbxGVOfciMmLicbXzmSPFbEKaG6K7BozUEM0aQKlF6GhQpZ5AmuhQ6jFOgFpUhmFMGdqlKmMQiTGAWMARaokXSLqB2BltVi8xkHKAHCsmLV6eR6UAUqYl8mBdWuTBvbLDyj2Vel6GZd24SrmW3maFy08PRmhCtoCvbMRVVrTA9b9NJl+vQ26NOiJUYDtNk7RTtGQeInTYzBhtlRcnZOTLYGlSQu4jeCHADlJTgAnRyaMqYOVMD2xqlATq0exuyosWq24ttJXnqtDzFp0Wb9S3AVLUNqYfyzC07PU1VahYWzDZlbe0NGjaBqFv8An8mlSofUNoyyK0LVchynSGKVFBvBHplcwY0wiphd0tGI5EXINRLpFnE7A9FtXJyLOJXADbmgbCMG0IwpSBTl6BJg5IRlriRm15mjXMm6FY1xpK41MutS1NCoxaSKi62qbGabM2nWHaMiSp6mxqmKUmOU2EZ2ioJFA1Mvvoek6q+Cd0p4yOdUqYjVW3CjgDdYpKqPiqY0VxQPwlgDKqBlWf5kXGLnTtMK3TIlZoXjcYCw2h5e6Fxir08vpdWASFiXhtHH+Pu/4DwvV2z2Un+w5hGd5wOnZsap2+ANW/wtPrCSFJ3+W8tL34+5XHGJ4Z5NOUooo7n2MedzvcJPyxj6kuthavHr/AbXOh+tf5lHfMIxPm0/9HSu8D2r+dtfMHOuYyuc8zvHYF2I2lcHeMjCldsrK8xzAuw3XUKSqIxVtDQpLaItJ7VbLkgNSojFltNfjF6u0u5Oj7datesjHu6uRS42j3C0KTmKw5NApEumaMLbC1RMaPkTtcrJhWSG7e6Mq5puJm//AKW68MuY7Rv9e1pXmnEZhddzx9Laa6jVLaS6ocxVqV6hXfUurnuechfLr9Qqv+41cG+rlESul1ML5zuXVx1+49n22vK5/NTvmupkq4RdV0JXFoyrdBaVYCqncq5IGmM0JKv1/YiVy+P/ACDwVclwBeoJG4edXjyQaF13b/flyeBTOCqqCVqVpTqN8l64+pEpSksLHvBfRCPiBIVsc8BtPEeeUuKfVa+/Io/T6lXV7nOqhhOpLbKqsDdRsEXIxvv8ZSdYRlX1wMU7Wcu33DacspPbpXHkUqXAe42TKMXJyWhFlZbyzLPDgPVZ5dXDW5WbXvVHV6JdTHvPieC/SnL0wvqGv6esov8Ayftk8lfUN2TRpjh+ubqfIv8Aq1Z/E0nwgl5sBPbNWT5LshG0s3J4R67YPw5vSWfUdmMLC9TLzaj4e2ZUrNSlnHH0Pd2Oz1BDVlZxpxUV9OncPJY8jHI7l9Rn3MPIUSY7c6sV3DGtMfRS42fvI8X8Q7EknvJH0mAtd2amsNcS8ctVN8+K+MzcovGWAcn1fuz3W3dgYbaR5W4sXE6cc5WGfSy9lKFWSfF+7PU7Bcpp5bfI8s6XTieu2JXiqaxx/u8y7JYjC5Y329JPZL3U0+KT1Io7JqyWVjC46o17CW/Ri+2PVGtsiH9LXfJl25tv/TnjP15Gezpr/YvHP6cNNHubmzT5GfR2anVWncXbXh8rc8sBWVTGcCtWtuvDznyPoc7NY4GFtjZKeHgMsLD6Xy+V1Xn6Tzw1OcJHqNg7LSTk1q3hdkjWezYvkvYXbtPP5sxy1I8Gs9GAlNLifQJbMj0RibX2FFrKXmK9OxXT+bMrqvNU6q5P21GI28pcE/Y2dibDS1xwPQ0bBLkGPTtHV+ZMbqPHUdlVJaY99CNpbNqU0mtU9M45nvadqkUv7JSg1jlleaL7Xhz/AN+Vy8+ng9j7LlN5m2/t7HrbbZaS4F9kWySybEIYKw6cY/I69yy8PH32yFGrotHqaNrZJLgat7RTafQrupFcJPKL1rlJKzdrUf8AptdTOo0cIe27eRhuKTS3s4y8ZZk31+qdOUm+Cb8+g9Tasd8Xidq11Fzk3pvP7nm4xdzVW6nhL27sdVpUuJYee75Luev2JsONKKSXTLfFv+CcsuLfpdK9S7vonsfYyjj81PdbJsFCOWlkWsrTXh/Bsp8kZf8Aa262Uk44ocQNRDEheoycnPGfWQHAxVRTdMftvK6mxlIUosbgwiaBcW6msM8ftTZOG1jyPbyQre0FJd0aY1fTz1dV8yu9mCcHKk3j1XJ9z3lez1enZmdebJyuHp09TWZ6adT48y8xb4L29GadJ6PWSX3we42NWW80fHrrZ9ShNTp5WHlNcn3NrY3xFVjWhUm8xjpKMVhYfF45s1ll8x5+eFx3K+vuOQNKmvE9GUpXClFSi8qSyn1TWgnLa8Fc06XGUlJv/wAcLTPmUxmNb2BS6obyG4yKTkOxEtgOzqeI47sdcRe2lp6sPvBPQy83ad0Dc0coLks3oMp4IWFDCf5zHFEpS5+YRsUh5W1KLNZQPJdMcSXtaWNO7GRBX8PElT3lvLGY8Hqs6Z4kXW1qVP8AVUiu2dfZCmmnHK30rtu+jRp783hKUU303njPkK0r2M1mMoyXVNMyNvXHzcdyKe5lPXTPT99DN2bsNUVq8vyIyz8urD428fPsp8Szdes/8ILC79WJW+x5zwpNqPT+FyPSKzTecerGHHBFz36dGHx5PbPs9mQgsJIdhRCKAzSjzIa5Z8ZoxRjhdw1NA4oMg247d1WbFaoeoxaTM8qeMAnE7ARoqyF7IQkOUpClRBKMhRVPS1ByReEsnSRUQQr0Fx6gvBQ7MDj6mk8t8M7ohWsovijBv/hx53qTSzxWcHrJxRRxzpgfmem1mOc1k87aVatGChmaj0TeMdVjgBtXu1d9ZynnL4+/M9M6K6Eu2WMNJlc6z/nx+jlr8Tw3f68p9llFanxbQ5OTfTda+rMitshP9OmemRGXw8+Unn6Fdxjfhz29Z8ObXVVVMvD38xi3qotLHnw+pvKofNnsia4S1Xp9SsbW7WkatReU5L9wnVhZfCt8x9MVQspnzJwvP+7U/wDpIG9n3Ev1Tbz1nJ/cfeiP4MvuvbWO3qUqteDnBeHJJNySUk4rOG+OHlDUtu2641qf/un9j55S+GJZ1mseQ/bfDcecpP6C7t/F/wAWN916uv8AFdrF48VN9IqT/YTqfFu9pRpyk/8AKWke2iyxO32FTj/an5oep26jokvLoLuZKx+L0p78sKrsypXnKdSWJSedF+YHLbY8KfJPz1NXwmnp+eiJcOotW+2/iei+AkFyfmc0kQpLmGjTN/7BMidVIHTnlgBqayx2mgdGnjiHSFXJnlurQZZsqmUqSJ2zVqsEWkVlEiriGgZfBAhsrJZBxWA7WhTdFFjUmGkxSIWMxoTNCs9GNNlKkclQS6oCkX3kKzeCJVcGku3TjT0JI5RE4VS8aw2sN7v2LqC6eorGvjmT83oLwNUbOoVITVys5z6BqV5rx0zn/a9w8DKUSFJZ/wCM/uWlbaZ/0dO6h654pcQMr1YwmuyTf2K1Gf8AlTFG3bWQ0aXPL640MynfSXB8fT3RZXudFx64zj0HLBcM2zTceZaW5HC48eZiyvG8Z8tFx9/zQDVqvo9NOP3eB8k9i2+2xXuUuCx7Jv31Eatxnjp9zPlWxnOvcFKq+vYm5NselIeqVs9QHiMAphEyNndQTdyzQtaeAFvRHooNuXqdT6gjOTKkMm1zyLtgzmyYoRowVZdohoQDaKl2U3QPYEJFpLmAoyD5Ee1ZIpkKDqQA9rKRLYFMupdQgsUqwyhOpTaHGyslkqU8crGdJs6NQLVgKz4lcnRjmPvlZVADk+RRzeQ23xzNQrYO8fyEvFO8TuG2nKHHV168y0a766dsCPiIt4mgbK5Qwq2Fp7vV6FvGemrFN451ccxci5Q/GqS62TPdwupyuemock3KHpTydGQpDefIapWrfH2FyZ3qCRWeA7b0nzOt6SQzHQW2GedosNAkZAVqFihysKvE5kI5RGTooukckTIQVkirLtFWAUYMK0VaHoMqDGKchBTD0pktLDmS71AxkEiwSFKJRvAzJAJREcVyUkE3SMDMCSAzpjU4gpLsPaoQq0vMWqRl5mpKIJ0xLlZMlIpLe6Gq6JyoBtXKsqMJl402aTtzo0fzuGxus92z6k/KmiqIWFHsImfC0G6Nqug3GgGjQbArQIUugaMQ3hYCRpoSbQ4oPCJaNMJuDTa6CLKJKiWHGdQSkdgvEZORxJDKJVlZoJFETDRbDmUSJmy0KDeo9E87OG68F4SLRqKa14gJLHHkRY3lPUqgxGRmUqo3SqgVh2LKziDjMKpAkJxIwGaKtCVsJwBuIykUlTEuUt4RV0htUy6pgeycaJPgDsYk7oDZONuXVqN7pdR0GXKlVaIvC1S/ZjMYF1Eek3KgRoL0/OQR08h9w7BXFNoPhk7oZxKC0Ww8EqJZlcgayRKiVROQSsSmUydkAIiskcmShlVog6ktC+QTeX5cSolWmsvL4DkKumnAzKlbLwuA7R4FQrHj4ywM+Ipp9RSQKMnkydBnOA1OqLVHzKpiNq06gxCZlU5sZjIE1oqRLYrCTDZAly6AMtFiUKcwLZOdBmNkneBwZwAVS1LpgE9CachwGC8ZAW9GXRUiBt8jeA770LbwyS6nUp4hAF8yaqQdzITAyZTeJo0ZUjt4Bk5y0AaH3iUxZMvJhE0xCZZzAU2RkqJEnPoI3Nz/AGx9WdeVGo6eQjSK+hIcos17d/0mPR4mxbfpHCyf/9k="/>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2054" name="Picture 6" descr="http://www.invisalign.com.mx/blog/wp-content/uploads/2013/04/La-importancia-de-los-dientes.jpg"/>
          <p:cNvPicPr>
            <a:picLocks noChangeAspect="1" noChangeArrowheads="1"/>
          </p:cNvPicPr>
          <p:nvPr/>
        </p:nvPicPr>
        <p:blipFill>
          <a:blip r:embed="rId3" cstate="screen">
            <a:extLst>
              <a:ext uri="{28A0092B-C50C-407E-A947-70E740481C1C}">
                <a14:useLocalDpi xmlns="" xmlns:a14="http://schemas.microsoft.com/office/drawing/2010/main"/>
              </a:ext>
            </a:extLst>
          </a:blip>
          <a:srcRect/>
          <a:stretch>
            <a:fillRect/>
          </a:stretch>
        </p:blipFill>
        <p:spPr bwMode="auto">
          <a:xfrm>
            <a:off x="6444208" y="3789040"/>
            <a:ext cx="2016224" cy="1412970"/>
          </a:xfrm>
          <a:prstGeom prst="rect">
            <a:avLst/>
          </a:prstGeom>
          <a:noFill/>
          <a:extLst>
            <a:ext uri="{909E8E84-426E-40DD-AFC4-6F175D3DCCD1}">
              <a14:hiddenFill xmlns="" xmlns:a14="http://schemas.microsoft.com/office/drawing/2010/main">
                <a:solidFill>
                  <a:srgbClr val="FFFFFF"/>
                </a:solidFill>
              </a14:hiddenFill>
            </a:ext>
          </a:extLst>
        </p:spPr>
      </p:pic>
      <p:cxnSp>
        <p:nvCxnSpPr>
          <p:cNvPr id="6" name="5 Conector recto de flecha"/>
          <p:cNvCxnSpPr/>
          <p:nvPr/>
        </p:nvCxnSpPr>
        <p:spPr>
          <a:xfrm flipV="1">
            <a:off x="5508104" y="1628800"/>
            <a:ext cx="1872208" cy="576064"/>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2976264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lin ang="5400000" scaled="0"/>
          <a:tileRect/>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i="1" dirty="0" smtClean="0"/>
              <a:t>Datos curioso</a:t>
            </a:r>
            <a:endParaRPr lang="es-MX" b="1" i="1" dirty="0"/>
          </a:p>
        </p:txBody>
      </p:sp>
      <p:sp>
        <p:nvSpPr>
          <p:cNvPr id="3" name="2 Marcador de contenido"/>
          <p:cNvSpPr>
            <a:spLocks noGrp="1"/>
          </p:cNvSpPr>
          <p:nvPr>
            <p:ph idx="1"/>
          </p:nvPr>
        </p:nvSpPr>
        <p:spPr>
          <a:xfrm>
            <a:off x="755576" y="1700808"/>
            <a:ext cx="8388424" cy="1180728"/>
          </a:xfrm>
        </p:spPr>
        <p:txBody>
          <a:bodyPr/>
          <a:lstStyle/>
          <a:p>
            <a:pPr marL="0" indent="0">
              <a:buNone/>
            </a:pPr>
            <a:r>
              <a:rPr lang="es-ES" sz="2800" dirty="0"/>
              <a:t>Tiene el </a:t>
            </a:r>
            <a:r>
              <a:rPr lang="es-ES" sz="2800" dirty="0" smtClean="0"/>
              <a:t>6</a:t>
            </a:r>
            <a:r>
              <a:rPr lang="es-ES" sz="2800" baseline="30000" dirty="0" smtClean="0"/>
              <a:t>o</a:t>
            </a:r>
            <a:r>
              <a:rPr lang="es-ES" sz="2800" dirty="0" smtClean="0"/>
              <a:t> </a:t>
            </a:r>
            <a:r>
              <a:rPr lang="es-ES" sz="2800" dirty="0"/>
              <a:t>punto de fusión más alto de cualquier elemento</a:t>
            </a:r>
            <a:r>
              <a:rPr lang="es-ES" sz="2800" dirty="0" smtClean="0"/>
              <a:t>.</a:t>
            </a:r>
          </a:p>
          <a:p>
            <a:endParaRPr lang="es-ES" dirty="0"/>
          </a:p>
          <a:p>
            <a:endParaRPr lang="es-MX" dirty="0"/>
          </a:p>
        </p:txBody>
      </p:sp>
      <p:sp>
        <p:nvSpPr>
          <p:cNvPr id="4" name="3 Rectángulo"/>
          <p:cNvSpPr/>
          <p:nvPr/>
        </p:nvSpPr>
        <p:spPr>
          <a:xfrm>
            <a:off x="611560" y="3717032"/>
            <a:ext cx="3168352" cy="1292662"/>
          </a:xfrm>
          <a:prstGeom prst="rect">
            <a:avLst/>
          </a:prstGeom>
        </p:spPr>
        <p:txBody>
          <a:bodyPr wrap="square">
            <a:spAutoFit/>
          </a:bodyPr>
          <a:lstStyle/>
          <a:p>
            <a:r>
              <a:rPr lang="es-ES" sz="2600" dirty="0"/>
              <a:t>Algunos suelos son áridos por carecer de este elemento.</a:t>
            </a:r>
            <a:endParaRPr lang="es-MX" sz="2600" dirty="0"/>
          </a:p>
        </p:txBody>
      </p:sp>
      <p:pic>
        <p:nvPicPr>
          <p:cNvPr id="3074" name="Picture 2" descr="Primer plano de suelo seco en clima árido. Craqueado terreno en un desierto.&#10; Foto de archivo - 1778470"/>
          <p:cNvPicPr>
            <a:picLocks noChangeAspect="1" noChangeArrowheads="1"/>
          </p:cNvPicPr>
          <p:nvPr/>
        </p:nvPicPr>
        <p:blipFill>
          <a:blip r:embed="rId2" cstate="screen">
            <a:extLst>
              <a:ext uri="{28A0092B-C50C-407E-A947-70E740481C1C}">
                <a14:useLocalDpi xmlns="" xmlns:a14="http://schemas.microsoft.com/office/drawing/2010/main"/>
              </a:ext>
            </a:extLst>
          </a:blip>
          <a:srcRect/>
          <a:stretch>
            <a:fillRect/>
          </a:stretch>
        </p:blipFill>
        <p:spPr bwMode="auto">
          <a:xfrm>
            <a:off x="3923928" y="3140968"/>
            <a:ext cx="4422963" cy="295232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9240300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lin ang="5400000" scaled="0"/>
          <a:tileRect/>
        </a:gradFill>
        <a:effectLst/>
      </p:bgPr>
    </p:bg>
    <p:spTree>
      <p:nvGrpSpPr>
        <p:cNvPr id="1" name=""/>
        <p:cNvGrpSpPr/>
        <p:nvPr/>
      </p:nvGrpSpPr>
      <p:grpSpPr>
        <a:xfrm>
          <a:off x="0" y="0"/>
          <a:ext cx="0" cy="0"/>
          <a:chOff x="0" y="0"/>
          <a:chExt cx="0" cy="0"/>
        </a:xfrm>
      </p:grpSpPr>
      <p:sp>
        <p:nvSpPr>
          <p:cNvPr id="4" name="3 Rectángulo"/>
          <p:cNvSpPr/>
          <p:nvPr/>
        </p:nvSpPr>
        <p:spPr>
          <a:xfrm>
            <a:off x="481150" y="175145"/>
            <a:ext cx="7630359" cy="1015663"/>
          </a:xfrm>
          <a:prstGeom prst="rect">
            <a:avLst/>
          </a:prstGeom>
          <a:noFill/>
        </p:spPr>
        <p:txBody>
          <a:bodyPr wrap="none" lIns="91440" tIns="45720" rIns="91440" bIns="45720">
            <a:spAutoFit/>
          </a:bodyPr>
          <a:lstStyle/>
          <a:p>
            <a:pPr algn="ctr"/>
            <a:r>
              <a:rPr lang="es-ES" sz="6000" b="1" dirty="0" smtClean="0">
                <a:ln w="12700" cmpd="sng">
                  <a:solidFill>
                    <a:schemeClr val="bg1"/>
                  </a:solidFill>
                  <a:prstDash val="solid"/>
                  <a:miter lim="800000"/>
                </a:ln>
                <a:solidFill>
                  <a:srgbClr val="7030A0"/>
                </a:solidFill>
                <a:effectLst>
                  <a:outerShdw blurRad="50800" algn="tl" rotWithShape="0">
                    <a:srgbClr val="000000"/>
                  </a:outerShdw>
                </a:effectLst>
              </a:rPr>
              <a:t>Tungsteno o Wolframio</a:t>
            </a:r>
            <a:endParaRPr lang="es-ES" sz="6000" b="1" dirty="0">
              <a:ln w="12700" cmpd="sng">
                <a:solidFill>
                  <a:schemeClr val="bg1"/>
                </a:solidFill>
                <a:prstDash val="solid"/>
                <a:miter lim="800000"/>
              </a:ln>
              <a:solidFill>
                <a:srgbClr val="7030A0"/>
              </a:solidFill>
              <a:effectLst>
                <a:outerShdw blurRad="50800" algn="tl" rotWithShape="0">
                  <a:srgbClr val="000000"/>
                </a:outerShdw>
              </a:effectLst>
            </a:endParaRPr>
          </a:p>
        </p:txBody>
      </p:sp>
      <p:sp>
        <p:nvSpPr>
          <p:cNvPr id="5" name="2 Marcador de contenido"/>
          <p:cNvSpPr>
            <a:spLocks noGrp="1"/>
          </p:cNvSpPr>
          <p:nvPr>
            <p:ph idx="1"/>
          </p:nvPr>
        </p:nvSpPr>
        <p:spPr>
          <a:xfrm>
            <a:off x="3851920" y="1268760"/>
            <a:ext cx="5040560" cy="3888432"/>
          </a:xfrm>
        </p:spPr>
        <p:txBody>
          <a:bodyPr>
            <a:noAutofit/>
          </a:bodyPr>
          <a:lstStyle/>
          <a:p>
            <a:pPr marL="0" indent="0" algn="just">
              <a:buNone/>
            </a:pPr>
            <a:r>
              <a:rPr lang="es-ES" sz="2600" dirty="0" smtClean="0"/>
              <a:t>Del sueco; </a:t>
            </a:r>
            <a:r>
              <a:rPr lang="es-ES" sz="2600" i="1" dirty="0" err="1" smtClean="0"/>
              <a:t>tung</a:t>
            </a:r>
            <a:r>
              <a:rPr lang="es-ES" sz="2600" dirty="0" smtClean="0"/>
              <a:t> se traduce como "pesado" y </a:t>
            </a:r>
            <a:r>
              <a:rPr lang="es-ES" sz="2600" i="1" dirty="0" err="1" smtClean="0"/>
              <a:t>sten</a:t>
            </a:r>
            <a:r>
              <a:rPr lang="es-ES" sz="2600" dirty="0" smtClean="0"/>
              <a:t>, "piedra", es decir, "piedra pesada".</a:t>
            </a:r>
          </a:p>
          <a:p>
            <a:pPr marL="0" indent="0" algn="just">
              <a:buNone/>
            </a:pPr>
            <a:r>
              <a:rPr lang="es-ES" sz="2600" dirty="0" smtClean="0"/>
              <a:t>La palabra</a:t>
            </a:r>
            <a:r>
              <a:rPr lang="es-ES" sz="2600" u="sng" dirty="0" smtClean="0"/>
              <a:t> wolframio </a:t>
            </a:r>
            <a:r>
              <a:rPr lang="es-ES" sz="2600" dirty="0" smtClean="0"/>
              <a:t>procede de las alemanas </a:t>
            </a:r>
            <a:r>
              <a:rPr lang="es-ES" sz="2600" i="1" dirty="0" err="1" smtClean="0"/>
              <a:t>wolf</a:t>
            </a:r>
            <a:r>
              <a:rPr lang="es-ES" sz="2600" dirty="0" smtClean="0"/>
              <a:t> y </a:t>
            </a:r>
            <a:r>
              <a:rPr lang="es-ES" sz="2600" i="1" dirty="0" err="1" smtClean="0"/>
              <a:t>rahm</a:t>
            </a:r>
            <a:r>
              <a:rPr lang="es-ES" sz="2600" dirty="0" smtClean="0"/>
              <a:t>, pudiendo significar "poco valor". También se traduce como "Baba de Lobo".</a:t>
            </a:r>
          </a:p>
          <a:p>
            <a:pPr marL="0" indent="0" algn="just">
              <a:buNone/>
            </a:pPr>
            <a:r>
              <a:rPr lang="es-ES" sz="2600" dirty="0" smtClean="0"/>
              <a:t>En 1781, Carl </a:t>
            </a:r>
            <a:r>
              <a:rPr lang="es-ES" sz="2600" dirty="0" err="1" smtClean="0"/>
              <a:t>Wilhelm</a:t>
            </a:r>
            <a:r>
              <a:rPr lang="es-ES" sz="2600" dirty="0" smtClean="0"/>
              <a:t> </a:t>
            </a:r>
            <a:r>
              <a:rPr lang="es-ES" sz="2600" dirty="0" err="1" smtClean="0"/>
              <a:t>Scheele</a:t>
            </a:r>
            <a:r>
              <a:rPr lang="es-ES" sz="2600" dirty="0" smtClean="0"/>
              <a:t> y </a:t>
            </a:r>
            <a:r>
              <a:rPr lang="es-ES" sz="2600" dirty="0" err="1" smtClean="0"/>
              <a:t>Torbern</a:t>
            </a:r>
            <a:r>
              <a:rPr lang="es-ES" sz="2600" dirty="0" smtClean="0"/>
              <a:t> Bergman</a:t>
            </a:r>
            <a:endParaRPr lang="es-MX" sz="2600" dirty="0" smtClean="0"/>
          </a:p>
        </p:txBody>
      </p:sp>
      <p:pic>
        <p:nvPicPr>
          <p:cNvPr id="6" name="5 Imagen"/>
          <p:cNvPicPr/>
          <p:nvPr/>
        </p:nvPicPr>
        <p:blipFill>
          <a:blip r:embed="rId2" cstate="print">
            <a:extLst>
              <a:ext uri="{28A0092B-C50C-407E-A947-70E740481C1C}">
                <a14:useLocalDpi xmlns="" xmlns:a14="http://schemas.microsoft.com/office/drawing/2010/main"/>
              </a:ext>
            </a:extLst>
          </a:blip>
          <a:srcRect/>
          <a:stretch>
            <a:fillRect/>
          </a:stretch>
        </p:blipFill>
        <p:spPr bwMode="auto">
          <a:xfrm>
            <a:off x="539552" y="1196752"/>
            <a:ext cx="2986405" cy="2713990"/>
          </a:xfrm>
          <a:prstGeom prst="rect">
            <a:avLst/>
          </a:prstGeom>
          <a:noFill/>
          <a:ln>
            <a:noFill/>
          </a:ln>
        </p:spPr>
      </p:pic>
      <p:pic>
        <p:nvPicPr>
          <p:cNvPr id="7" name="6 Imagen"/>
          <p:cNvPicPr/>
          <p:nvPr/>
        </p:nvPicPr>
        <p:blipFill>
          <a:blip r:embed="rId3" cstate="print">
            <a:extLst>
              <a:ext uri="{28A0092B-C50C-407E-A947-70E740481C1C}">
                <a14:useLocalDpi xmlns="" xmlns:a14="http://schemas.microsoft.com/office/drawing/2010/main"/>
              </a:ext>
            </a:extLst>
          </a:blip>
          <a:srcRect/>
          <a:stretch>
            <a:fillRect/>
          </a:stretch>
        </p:blipFill>
        <p:spPr bwMode="auto">
          <a:xfrm>
            <a:off x="6516216" y="4797152"/>
            <a:ext cx="1987889" cy="1872208"/>
          </a:xfrm>
          <a:prstGeom prst="rect">
            <a:avLst/>
          </a:prstGeom>
          <a:noFill/>
          <a:ln>
            <a:noFill/>
          </a:ln>
        </p:spPr>
      </p:pic>
      <p:sp>
        <p:nvSpPr>
          <p:cNvPr id="8" name="7 Rectángulo"/>
          <p:cNvSpPr/>
          <p:nvPr/>
        </p:nvSpPr>
        <p:spPr>
          <a:xfrm>
            <a:off x="611560" y="4869160"/>
            <a:ext cx="4572000" cy="1692771"/>
          </a:xfrm>
          <a:prstGeom prst="rect">
            <a:avLst/>
          </a:prstGeom>
        </p:spPr>
        <p:txBody>
          <a:bodyPr>
            <a:spAutoFit/>
          </a:bodyPr>
          <a:lstStyle/>
          <a:p>
            <a:r>
              <a:rPr lang="es-ES" sz="2600" dirty="0" smtClean="0"/>
              <a:t>Tiene 35 isótopos.</a:t>
            </a:r>
          </a:p>
          <a:p>
            <a:r>
              <a:rPr lang="es-ES" sz="2600" dirty="0" smtClean="0"/>
              <a:t>Los mas estables son 180, 181 (sintético), 182, 183, 184 (más abundante: 30.64%), 185 y 186.</a:t>
            </a:r>
            <a:endParaRPr lang="es-MX" sz="2600" dirty="0"/>
          </a:p>
        </p:txBody>
      </p:sp>
      <p:sp>
        <p:nvSpPr>
          <p:cNvPr id="9" name="8 Rectángulo"/>
          <p:cNvSpPr/>
          <p:nvPr/>
        </p:nvSpPr>
        <p:spPr>
          <a:xfrm>
            <a:off x="1043608" y="4149080"/>
            <a:ext cx="2843808" cy="615553"/>
          </a:xfrm>
          <a:prstGeom prst="rect">
            <a:avLst/>
          </a:prstGeom>
        </p:spPr>
        <p:txBody>
          <a:bodyPr wrap="square">
            <a:spAutoFit/>
          </a:bodyPr>
          <a:lstStyle/>
          <a:p>
            <a:r>
              <a:rPr lang="es-ES" sz="3400" b="1" i="1" dirty="0" smtClean="0"/>
              <a:t>Isótopos</a:t>
            </a:r>
          </a:p>
        </p:txBody>
      </p:sp>
    </p:spTree>
    <p:extLst>
      <p:ext uri="{BB962C8B-B14F-4D97-AF65-F5344CB8AC3E}">
        <p14:creationId xmlns="" xmlns:p14="http://schemas.microsoft.com/office/powerpoint/2010/main" val="31743944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lin ang="5400000" scaled="0"/>
          <a:tileRect/>
        </a:grad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1124744"/>
            <a:ext cx="4536504" cy="2232248"/>
          </a:xfrm>
        </p:spPr>
        <p:txBody>
          <a:bodyPr>
            <a:normAutofit fontScale="92500" lnSpcReduction="20000"/>
          </a:bodyPr>
          <a:lstStyle/>
          <a:p>
            <a:r>
              <a:rPr lang="es-ES" sz="2800" dirty="0" smtClean="0"/>
              <a:t>El wolframio natural es una mezcla de cinco isótopos estables.</a:t>
            </a:r>
            <a:endParaRPr lang="es-MX" sz="2800" dirty="0" smtClean="0"/>
          </a:p>
          <a:p>
            <a:r>
              <a:rPr lang="es-ES" sz="2800" dirty="0" smtClean="0"/>
              <a:t>Se encuentra en forma de óxido y de sales en ciertos minerales.</a:t>
            </a:r>
            <a:endParaRPr lang="es-MX" sz="2800" dirty="0" smtClean="0"/>
          </a:p>
          <a:p>
            <a:pPr>
              <a:buNone/>
            </a:pPr>
            <a:endParaRPr lang="es-MX" dirty="0"/>
          </a:p>
        </p:txBody>
      </p:sp>
      <p:sp>
        <p:nvSpPr>
          <p:cNvPr id="4" name="1 Título"/>
          <p:cNvSpPr>
            <a:spLocks noGrp="1"/>
          </p:cNvSpPr>
          <p:nvPr>
            <p:ph type="title"/>
          </p:nvPr>
        </p:nvSpPr>
        <p:spPr>
          <a:xfrm>
            <a:off x="457200" y="274638"/>
            <a:ext cx="8229600" cy="634082"/>
          </a:xfrm>
        </p:spPr>
        <p:txBody>
          <a:bodyPr>
            <a:normAutofit fontScale="90000"/>
          </a:bodyPr>
          <a:lstStyle/>
          <a:p>
            <a:r>
              <a:rPr lang="es-ES" b="1" i="1" dirty="0" smtClean="0"/>
              <a:t>¿En dónde y cómo lo encontramos?</a:t>
            </a:r>
            <a:endParaRPr lang="es-MX" b="1" i="1" dirty="0"/>
          </a:p>
        </p:txBody>
      </p:sp>
      <p:sp>
        <p:nvSpPr>
          <p:cNvPr id="5" name="4 Rectángulo"/>
          <p:cNvSpPr/>
          <p:nvPr/>
        </p:nvSpPr>
        <p:spPr>
          <a:xfrm>
            <a:off x="539552" y="3573016"/>
            <a:ext cx="2308196" cy="892552"/>
          </a:xfrm>
          <a:prstGeom prst="rect">
            <a:avLst/>
          </a:prstGeom>
        </p:spPr>
        <p:txBody>
          <a:bodyPr wrap="none">
            <a:spAutoFit/>
          </a:bodyPr>
          <a:lstStyle/>
          <a:p>
            <a:r>
              <a:rPr lang="es-ES" sz="2600" dirty="0" smtClean="0"/>
              <a:t>Wolframita</a:t>
            </a:r>
          </a:p>
          <a:p>
            <a:r>
              <a:rPr lang="es-ES" sz="2600" dirty="0" smtClean="0"/>
              <a:t>(Mn, Fe) (WO</a:t>
            </a:r>
            <a:r>
              <a:rPr lang="es-ES" sz="2600" baseline="-25000" dirty="0" smtClean="0"/>
              <a:t>4</a:t>
            </a:r>
            <a:r>
              <a:rPr lang="es-ES" sz="2600" dirty="0" smtClean="0"/>
              <a:t>).</a:t>
            </a:r>
            <a:endParaRPr lang="es-MX" sz="2600" dirty="0"/>
          </a:p>
        </p:txBody>
      </p:sp>
      <p:pic>
        <p:nvPicPr>
          <p:cNvPr id="6" name="5 Imagen"/>
          <p:cNvPicPr/>
          <p:nvPr/>
        </p:nvPicPr>
        <p:blipFill>
          <a:blip r:embed="rId2" cstate="print">
            <a:extLst>
              <a:ext uri="{28A0092B-C50C-407E-A947-70E740481C1C}">
                <a14:useLocalDpi xmlns="" xmlns:a14="http://schemas.microsoft.com/office/drawing/2010/main"/>
              </a:ext>
            </a:extLst>
          </a:blip>
          <a:srcRect/>
          <a:stretch>
            <a:fillRect/>
          </a:stretch>
        </p:blipFill>
        <p:spPr bwMode="auto">
          <a:xfrm>
            <a:off x="539552" y="4509120"/>
            <a:ext cx="2580077" cy="2186061"/>
          </a:xfrm>
          <a:prstGeom prst="rect">
            <a:avLst/>
          </a:prstGeom>
          <a:noFill/>
          <a:ln>
            <a:noFill/>
          </a:ln>
        </p:spPr>
      </p:pic>
      <p:sp>
        <p:nvSpPr>
          <p:cNvPr id="7" name="6 Rectángulo"/>
          <p:cNvSpPr/>
          <p:nvPr/>
        </p:nvSpPr>
        <p:spPr>
          <a:xfrm>
            <a:off x="3779912" y="3140968"/>
            <a:ext cx="1426609" cy="892552"/>
          </a:xfrm>
          <a:prstGeom prst="rect">
            <a:avLst/>
          </a:prstGeom>
        </p:spPr>
        <p:txBody>
          <a:bodyPr wrap="none">
            <a:spAutoFit/>
          </a:bodyPr>
          <a:lstStyle/>
          <a:p>
            <a:r>
              <a:rPr lang="es-ES" sz="2600" dirty="0" smtClean="0"/>
              <a:t>Scheelita</a:t>
            </a:r>
          </a:p>
          <a:p>
            <a:r>
              <a:rPr lang="es-ES" sz="2600" dirty="0" smtClean="0"/>
              <a:t> (CaWO</a:t>
            </a:r>
            <a:r>
              <a:rPr lang="es-ES" sz="2600" baseline="-25000" dirty="0" smtClean="0"/>
              <a:t>4</a:t>
            </a:r>
            <a:r>
              <a:rPr lang="es-ES" sz="2600" dirty="0" smtClean="0"/>
              <a:t>)</a:t>
            </a:r>
            <a:endParaRPr lang="es-MX" sz="2600" dirty="0"/>
          </a:p>
        </p:txBody>
      </p:sp>
      <p:sp>
        <p:nvSpPr>
          <p:cNvPr id="8" name="7 Rectángulo"/>
          <p:cNvSpPr/>
          <p:nvPr/>
        </p:nvSpPr>
        <p:spPr>
          <a:xfrm>
            <a:off x="3491880" y="4149080"/>
            <a:ext cx="2273571" cy="892552"/>
          </a:xfrm>
          <a:prstGeom prst="rect">
            <a:avLst/>
          </a:prstGeom>
        </p:spPr>
        <p:txBody>
          <a:bodyPr wrap="none">
            <a:spAutoFit/>
          </a:bodyPr>
          <a:lstStyle/>
          <a:p>
            <a:r>
              <a:rPr lang="es-ES" sz="2600" dirty="0" smtClean="0"/>
              <a:t>Cuproscheelita </a:t>
            </a:r>
          </a:p>
          <a:p>
            <a:r>
              <a:rPr lang="es-ES" sz="2600" dirty="0" smtClean="0"/>
              <a:t>(CuWO</a:t>
            </a:r>
            <a:r>
              <a:rPr lang="es-ES" sz="2600" baseline="-25000" dirty="0" smtClean="0"/>
              <a:t>4</a:t>
            </a:r>
            <a:r>
              <a:rPr lang="es-ES" sz="2600" dirty="0" smtClean="0"/>
              <a:t>)</a:t>
            </a:r>
            <a:endParaRPr lang="es-MX" sz="2600" dirty="0"/>
          </a:p>
        </p:txBody>
      </p:sp>
      <p:sp>
        <p:nvSpPr>
          <p:cNvPr id="9" name="8 Rectángulo"/>
          <p:cNvSpPr/>
          <p:nvPr/>
        </p:nvSpPr>
        <p:spPr>
          <a:xfrm>
            <a:off x="5436096" y="1196752"/>
            <a:ext cx="2711255" cy="492443"/>
          </a:xfrm>
          <a:prstGeom prst="rect">
            <a:avLst/>
          </a:prstGeom>
        </p:spPr>
        <p:txBody>
          <a:bodyPr wrap="none">
            <a:spAutoFit/>
          </a:bodyPr>
          <a:lstStyle/>
          <a:p>
            <a:r>
              <a:rPr lang="es-ES" sz="2600" dirty="0" smtClean="0"/>
              <a:t>Ferberita (FeWO</a:t>
            </a:r>
            <a:r>
              <a:rPr lang="es-ES" sz="2600" baseline="-25000" dirty="0" smtClean="0"/>
              <a:t>4</a:t>
            </a:r>
            <a:r>
              <a:rPr lang="es-ES" sz="2600" dirty="0" smtClean="0"/>
              <a:t>) </a:t>
            </a:r>
            <a:endParaRPr lang="es-MX" sz="2600" dirty="0"/>
          </a:p>
        </p:txBody>
      </p:sp>
      <p:pic>
        <p:nvPicPr>
          <p:cNvPr id="10" name="9 Imagen"/>
          <p:cNvPicPr/>
          <p:nvPr/>
        </p:nvPicPr>
        <p:blipFill>
          <a:blip r:embed="rId3" cstate="print">
            <a:extLst>
              <a:ext uri="{28A0092B-C50C-407E-A947-70E740481C1C}">
                <a14:useLocalDpi xmlns="" xmlns:a14="http://schemas.microsoft.com/office/drawing/2010/main"/>
              </a:ext>
            </a:extLst>
          </a:blip>
          <a:srcRect/>
          <a:stretch>
            <a:fillRect/>
          </a:stretch>
        </p:blipFill>
        <p:spPr bwMode="auto">
          <a:xfrm>
            <a:off x="5940152" y="1628800"/>
            <a:ext cx="2423204" cy="2184852"/>
          </a:xfrm>
          <a:prstGeom prst="rect">
            <a:avLst/>
          </a:prstGeom>
          <a:noFill/>
          <a:ln>
            <a:noFill/>
          </a:ln>
        </p:spPr>
      </p:pic>
      <p:sp>
        <p:nvSpPr>
          <p:cNvPr id="11" name="10 Rectángulo"/>
          <p:cNvSpPr/>
          <p:nvPr/>
        </p:nvSpPr>
        <p:spPr>
          <a:xfrm>
            <a:off x="6052602" y="4077072"/>
            <a:ext cx="2983894" cy="492443"/>
          </a:xfrm>
          <a:prstGeom prst="rect">
            <a:avLst/>
          </a:prstGeom>
        </p:spPr>
        <p:txBody>
          <a:bodyPr wrap="none">
            <a:spAutoFit/>
          </a:bodyPr>
          <a:lstStyle/>
          <a:p>
            <a:r>
              <a:rPr lang="es-ES" sz="2600" dirty="0" smtClean="0"/>
              <a:t>Hübnerita (MnWO</a:t>
            </a:r>
            <a:r>
              <a:rPr lang="es-ES" sz="2600" baseline="-25000" dirty="0" smtClean="0"/>
              <a:t>4</a:t>
            </a:r>
            <a:r>
              <a:rPr lang="es-ES" sz="2600" dirty="0" smtClean="0"/>
              <a:t>) </a:t>
            </a:r>
            <a:endParaRPr lang="es-MX" sz="2600" dirty="0"/>
          </a:p>
        </p:txBody>
      </p:sp>
      <p:pic>
        <p:nvPicPr>
          <p:cNvPr id="12" name="11 Imagen"/>
          <p:cNvPicPr/>
          <p:nvPr/>
        </p:nvPicPr>
        <p:blipFill>
          <a:blip r:embed="rId4" cstate="screen">
            <a:extLst>
              <a:ext uri="{28A0092B-C50C-407E-A947-70E740481C1C}">
                <a14:useLocalDpi xmlns="" xmlns:a14="http://schemas.microsoft.com/office/drawing/2010/main"/>
              </a:ext>
            </a:extLst>
          </a:blip>
          <a:srcRect/>
          <a:stretch>
            <a:fillRect/>
          </a:stretch>
        </p:blipFill>
        <p:spPr bwMode="auto">
          <a:xfrm>
            <a:off x="7020272" y="4653136"/>
            <a:ext cx="1872939" cy="1872939"/>
          </a:xfrm>
          <a:prstGeom prst="rect">
            <a:avLst/>
          </a:prstGeom>
          <a:noFill/>
          <a:ln>
            <a:noFill/>
          </a:ln>
        </p:spPr>
      </p:pic>
      <p:sp>
        <p:nvSpPr>
          <p:cNvPr id="13" name="12 Rectángulo"/>
          <p:cNvSpPr/>
          <p:nvPr/>
        </p:nvSpPr>
        <p:spPr>
          <a:xfrm>
            <a:off x="3419872" y="5517232"/>
            <a:ext cx="1440160" cy="892552"/>
          </a:xfrm>
          <a:prstGeom prst="rect">
            <a:avLst/>
          </a:prstGeom>
        </p:spPr>
        <p:txBody>
          <a:bodyPr wrap="square">
            <a:spAutoFit/>
          </a:bodyPr>
          <a:lstStyle/>
          <a:p>
            <a:r>
              <a:rPr lang="es-ES" sz="2600" dirty="0" err="1" smtClean="0"/>
              <a:t>Stolzita</a:t>
            </a:r>
            <a:r>
              <a:rPr lang="es-ES" sz="2600" dirty="0" smtClean="0"/>
              <a:t> (PbWO</a:t>
            </a:r>
            <a:r>
              <a:rPr lang="es-ES" sz="2600" baseline="-25000" dirty="0" smtClean="0"/>
              <a:t>4</a:t>
            </a:r>
            <a:r>
              <a:rPr lang="es-ES" sz="2600" dirty="0" smtClean="0"/>
              <a:t>)</a:t>
            </a:r>
            <a:endParaRPr lang="es-MX" sz="2600" dirty="0"/>
          </a:p>
        </p:txBody>
      </p:sp>
      <p:pic>
        <p:nvPicPr>
          <p:cNvPr id="14" name="13 Imagen"/>
          <p:cNvPicPr/>
          <p:nvPr/>
        </p:nvPicPr>
        <p:blipFill>
          <a:blip r:embed="rId5" cstate="print">
            <a:extLst>
              <a:ext uri="{28A0092B-C50C-407E-A947-70E740481C1C}">
                <a14:useLocalDpi xmlns="" xmlns:a14="http://schemas.microsoft.com/office/drawing/2010/main"/>
              </a:ext>
            </a:extLst>
          </a:blip>
          <a:srcRect/>
          <a:stretch>
            <a:fillRect/>
          </a:stretch>
        </p:blipFill>
        <p:spPr bwMode="auto">
          <a:xfrm>
            <a:off x="4716016" y="5301208"/>
            <a:ext cx="1872939" cy="1325702"/>
          </a:xfrm>
          <a:prstGeom prst="rect">
            <a:avLst/>
          </a:prstGeom>
          <a:noFill/>
          <a:ln>
            <a:noFill/>
          </a:ln>
        </p:spPr>
      </p:pic>
    </p:spTree>
    <p:extLst>
      <p:ext uri="{BB962C8B-B14F-4D97-AF65-F5344CB8AC3E}">
        <p14:creationId xmlns="" xmlns:p14="http://schemas.microsoft.com/office/powerpoint/2010/main" val="11395469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lin ang="5400000" scaled="0"/>
          <a:tileRect/>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395536" y="188640"/>
            <a:ext cx="5976664" cy="1143000"/>
          </a:xfrm>
        </p:spPr>
        <p:txBody>
          <a:bodyPr>
            <a:normAutofit fontScale="90000"/>
          </a:bodyPr>
          <a:lstStyle/>
          <a:p>
            <a:r>
              <a:rPr lang="es-ES" b="1" i="1" dirty="0" smtClean="0"/>
              <a:t>Métodos de obtención y </a:t>
            </a:r>
            <a:br>
              <a:rPr lang="es-ES" b="1" i="1" dirty="0" smtClean="0"/>
            </a:br>
            <a:r>
              <a:rPr lang="es-ES" b="1" i="1" dirty="0" smtClean="0"/>
              <a:t>Reacciones principales</a:t>
            </a:r>
            <a:endParaRPr lang="es-MX" b="1" i="1" dirty="0"/>
          </a:p>
        </p:txBody>
      </p:sp>
      <p:sp>
        <p:nvSpPr>
          <p:cNvPr id="3" name="2 Marcador de contenido"/>
          <p:cNvSpPr>
            <a:spLocks noGrp="1"/>
          </p:cNvSpPr>
          <p:nvPr>
            <p:ph idx="1"/>
          </p:nvPr>
        </p:nvSpPr>
        <p:spPr>
          <a:xfrm>
            <a:off x="3419872" y="1916832"/>
            <a:ext cx="5400600" cy="1900807"/>
          </a:xfrm>
        </p:spPr>
        <p:txBody>
          <a:bodyPr>
            <a:normAutofit fontScale="92500"/>
          </a:bodyPr>
          <a:lstStyle/>
          <a:p>
            <a:pPr marL="0" indent="0" algn="just">
              <a:buNone/>
            </a:pPr>
            <a:r>
              <a:rPr lang="es-ES" sz="2800" dirty="0" smtClean="0"/>
              <a:t>Los carburos de wolframio (W</a:t>
            </a:r>
            <a:r>
              <a:rPr lang="es-ES" sz="2800" baseline="-25000" dirty="0" smtClean="0"/>
              <a:t>2</a:t>
            </a:r>
            <a:r>
              <a:rPr lang="es-ES" sz="2800" dirty="0" smtClean="0"/>
              <a:t>C y WC) se producen por el calentamiento en polvo de carbón y son algunos de los carburos más duros.</a:t>
            </a:r>
            <a:endParaRPr lang="es-MX" sz="2800" dirty="0" smtClean="0"/>
          </a:p>
          <a:p>
            <a:pPr>
              <a:buNone/>
            </a:pPr>
            <a:endParaRPr lang="es-MX" dirty="0" smtClean="0"/>
          </a:p>
        </p:txBody>
      </p:sp>
      <p:pic>
        <p:nvPicPr>
          <p:cNvPr id="4" name="3 Imagen"/>
          <p:cNvPicPr/>
          <p:nvPr/>
        </p:nvPicPr>
        <p:blipFill>
          <a:blip r:embed="rId2" cstate="print">
            <a:extLst>
              <a:ext uri="{28A0092B-C50C-407E-A947-70E740481C1C}">
                <a14:useLocalDpi xmlns="" xmlns:a14="http://schemas.microsoft.com/office/drawing/2010/main"/>
              </a:ext>
            </a:extLst>
          </a:blip>
          <a:srcRect/>
          <a:stretch>
            <a:fillRect/>
          </a:stretch>
        </p:blipFill>
        <p:spPr bwMode="auto">
          <a:xfrm>
            <a:off x="539552" y="1700808"/>
            <a:ext cx="2247471" cy="2247472"/>
          </a:xfrm>
          <a:prstGeom prst="rect">
            <a:avLst/>
          </a:prstGeom>
          <a:noFill/>
          <a:ln>
            <a:noFill/>
          </a:ln>
        </p:spPr>
      </p:pic>
      <p:pic>
        <p:nvPicPr>
          <p:cNvPr id="5" name="4 Imagen"/>
          <p:cNvPicPr/>
          <p:nvPr/>
        </p:nvPicPr>
        <p:blipFill>
          <a:blip r:embed="rId3" cstate="print">
            <a:extLst>
              <a:ext uri="{28A0092B-C50C-407E-A947-70E740481C1C}">
                <a14:useLocalDpi xmlns="" xmlns:a14="http://schemas.microsoft.com/office/drawing/2010/main"/>
              </a:ext>
            </a:extLst>
          </a:blip>
          <a:srcRect/>
          <a:stretch>
            <a:fillRect/>
          </a:stretch>
        </p:blipFill>
        <p:spPr bwMode="auto">
          <a:xfrm>
            <a:off x="467544" y="4293096"/>
            <a:ext cx="2660463" cy="1872208"/>
          </a:xfrm>
          <a:prstGeom prst="rect">
            <a:avLst/>
          </a:prstGeom>
          <a:noFill/>
          <a:ln>
            <a:noFill/>
          </a:ln>
        </p:spPr>
      </p:pic>
      <p:pic>
        <p:nvPicPr>
          <p:cNvPr id="6" name="5 Imagen"/>
          <p:cNvPicPr/>
          <p:nvPr/>
        </p:nvPicPr>
        <p:blipFill>
          <a:blip r:embed="rId4" cstate="print">
            <a:extLst>
              <a:ext uri="{28A0092B-C50C-407E-A947-70E740481C1C}">
                <a14:useLocalDpi xmlns="" xmlns:a14="http://schemas.microsoft.com/office/drawing/2010/main"/>
              </a:ext>
            </a:extLst>
          </a:blip>
          <a:srcRect/>
          <a:stretch>
            <a:fillRect/>
          </a:stretch>
        </p:blipFill>
        <p:spPr bwMode="auto">
          <a:xfrm>
            <a:off x="6372200" y="0"/>
            <a:ext cx="2550361" cy="1772816"/>
          </a:xfrm>
          <a:prstGeom prst="rect">
            <a:avLst/>
          </a:prstGeom>
          <a:noFill/>
          <a:ln>
            <a:noFill/>
          </a:ln>
        </p:spPr>
      </p:pic>
      <p:sp>
        <p:nvSpPr>
          <p:cNvPr id="11265" name="Rectangle 1"/>
          <p:cNvSpPr>
            <a:spLocks noChangeArrowheads="1"/>
          </p:cNvSpPr>
          <p:nvPr/>
        </p:nvSpPr>
        <p:spPr bwMode="auto">
          <a:xfrm>
            <a:off x="3239344" y="3717032"/>
            <a:ext cx="5904656"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smtClean="0">
                <a:ln>
                  <a:noFill/>
                </a:ln>
                <a:solidFill>
                  <a:srgbClr val="000000"/>
                </a:solidFill>
                <a:effectLst/>
                <a:latin typeface="Helvetica" charset="0"/>
                <a:ea typeface="Calibri" pitchFamily="34" charset="0"/>
                <a:cs typeface="Times New Roman" pitchFamily="18" charset="0"/>
              </a:rPr>
              <a:t>Normalmente se combina con el ox</a:t>
            </a:r>
            <a:r>
              <a:rPr kumimoji="0" lang="es-ES" sz="2400" b="0" i="0" u="none" strike="noStrike" cap="none" normalizeH="0" baseline="0" dirty="0" smtClean="0">
                <a:ln>
                  <a:noFill/>
                </a:ln>
                <a:solidFill>
                  <a:srgbClr val="000000"/>
                </a:solidFill>
                <a:effectLst/>
                <a:latin typeface="Calibri"/>
                <a:ea typeface="Calibri" pitchFamily="34" charset="0"/>
                <a:cs typeface="Times New Roman" pitchFamily="18" charset="0"/>
              </a:rPr>
              <a:t>í</a:t>
            </a:r>
            <a:r>
              <a:rPr kumimoji="0" lang="es-ES" sz="2400" b="0" i="0" u="none" strike="noStrike" cap="none" normalizeH="0" baseline="0" dirty="0" smtClean="0">
                <a:ln>
                  <a:noFill/>
                </a:ln>
                <a:solidFill>
                  <a:srgbClr val="000000"/>
                </a:solidFill>
                <a:effectLst/>
                <a:latin typeface="Helvetica" charset="0"/>
                <a:ea typeface="Calibri" pitchFamily="34" charset="0"/>
                <a:cs typeface="Times New Roman" pitchFamily="18" charset="0"/>
              </a:rPr>
              <a:t>geno para formar el </a:t>
            </a:r>
            <a:r>
              <a:rPr kumimoji="0" lang="es-ES" sz="2400" b="0" i="0" u="none" strike="noStrike" cap="none" normalizeH="0" baseline="0" dirty="0" smtClean="0">
                <a:ln>
                  <a:noFill/>
                </a:ln>
                <a:solidFill>
                  <a:srgbClr val="000000"/>
                </a:solidFill>
                <a:effectLst/>
                <a:latin typeface="Calibri"/>
                <a:ea typeface="Calibri" pitchFamily="34" charset="0"/>
                <a:cs typeface="Times New Roman" pitchFamily="18" charset="0"/>
              </a:rPr>
              <a:t>ó</a:t>
            </a:r>
            <a:r>
              <a:rPr kumimoji="0" lang="es-ES" sz="2400" b="0" i="0" u="none" strike="noStrike" cap="none" normalizeH="0" baseline="0" dirty="0" smtClean="0">
                <a:ln>
                  <a:noFill/>
                </a:ln>
                <a:solidFill>
                  <a:srgbClr val="000000"/>
                </a:solidFill>
                <a:effectLst/>
                <a:latin typeface="Helvetica" charset="0"/>
                <a:ea typeface="Calibri" pitchFamily="34" charset="0"/>
                <a:cs typeface="Times New Roman" pitchFamily="18" charset="0"/>
              </a:rPr>
              <a:t>xido </a:t>
            </a:r>
            <a:r>
              <a:rPr kumimoji="0" lang="es-ES" sz="2400" b="0" i="0" u="none" strike="noStrike" cap="none" normalizeH="0" baseline="0" dirty="0" err="1" smtClean="0">
                <a:ln>
                  <a:noFill/>
                </a:ln>
                <a:solidFill>
                  <a:srgbClr val="000000"/>
                </a:solidFill>
                <a:effectLst/>
                <a:latin typeface="Helvetica" charset="0"/>
                <a:ea typeface="Calibri" pitchFamily="34" charset="0"/>
                <a:cs typeface="Times New Roman" pitchFamily="18" charset="0"/>
              </a:rPr>
              <a:t>wolfr</a:t>
            </a:r>
            <a:r>
              <a:rPr lang="es-ES" sz="2400" dirty="0" err="1" smtClean="0">
                <a:solidFill>
                  <a:srgbClr val="000000"/>
                </a:solidFill>
                <a:latin typeface="Calibri"/>
                <a:ea typeface="Calibri" pitchFamily="34" charset="0"/>
                <a:cs typeface="Times New Roman" pitchFamily="18" charset="0"/>
              </a:rPr>
              <a:t>á</a:t>
            </a:r>
            <a:r>
              <a:rPr kumimoji="0" lang="es-ES" sz="2400" b="0" i="0" u="none" strike="noStrike" cap="none" normalizeH="0" baseline="0" dirty="0" err="1" smtClean="0">
                <a:ln>
                  <a:noFill/>
                </a:ln>
                <a:solidFill>
                  <a:srgbClr val="000000"/>
                </a:solidFill>
                <a:effectLst/>
                <a:latin typeface="Helvetica" charset="0"/>
                <a:ea typeface="Calibri" pitchFamily="34" charset="0"/>
                <a:cs typeface="Times New Roman" pitchFamily="18" charset="0"/>
              </a:rPr>
              <a:t>mico</a:t>
            </a:r>
            <a:r>
              <a:rPr kumimoji="0" lang="es-ES" sz="2400" b="0" i="0" u="none" strike="noStrike" cap="none" normalizeH="0" baseline="0" dirty="0" smtClean="0">
                <a:ln>
                  <a:noFill/>
                </a:ln>
                <a:solidFill>
                  <a:srgbClr val="000000"/>
                </a:solidFill>
                <a:effectLst/>
                <a:latin typeface="Helvetica" charset="0"/>
                <a:ea typeface="Calibri" pitchFamily="34" charset="0"/>
                <a:cs typeface="Times New Roman" pitchFamily="18" charset="0"/>
              </a:rPr>
              <a:t> amarillo (WO</a:t>
            </a:r>
            <a:r>
              <a:rPr kumimoji="0" lang="es-ES" sz="2400" b="0" i="0" u="none" strike="noStrike" cap="none" normalizeH="0" baseline="-30000" dirty="0" smtClean="0">
                <a:ln>
                  <a:noFill/>
                </a:ln>
                <a:solidFill>
                  <a:srgbClr val="000000"/>
                </a:solidFill>
                <a:effectLst/>
                <a:latin typeface="Helvetica" charset="0"/>
                <a:ea typeface="Calibri" pitchFamily="34" charset="0"/>
                <a:cs typeface="Times New Roman" pitchFamily="18" charset="0"/>
              </a:rPr>
              <a:t>3</a:t>
            </a:r>
            <a:r>
              <a:rPr kumimoji="0" lang="es-ES" sz="2400" b="0" i="0" u="none" strike="noStrike" cap="none" normalizeH="0" baseline="0" dirty="0" smtClean="0">
                <a:ln>
                  <a:noFill/>
                </a:ln>
                <a:solidFill>
                  <a:srgbClr val="000000"/>
                </a:solidFill>
                <a:effectLst/>
                <a:latin typeface="Helvetica" charset="0"/>
                <a:ea typeface="Calibri" pitchFamily="34" charset="0"/>
                <a:cs typeface="Times New Roman" pitchFamily="18" charset="0"/>
              </a:rPr>
              <a:t>) que se disuelve en soluciones de alcalino acuoso para formar iones de wolframio (WO</a:t>
            </a:r>
            <a:r>
              <a:rPr kumimoji="0" lang="es-ES" sz="2400" b="0" i="0" u="none" strike="noStrike" cap="none" normalizeH="0" baseline="-30000" dirty="0" smtClean="0">
                <a:ln>
                  <a:noFill/>
                </a:ln>
                <a:solidFill>
                  <a:srgbClr val="000000"/>
                </a:solidFill>
                <a:effectLst/>
                <a:latin typeface="Helvetica" charset="0"/>
                <a:ea typeface="Calibri" pitchFamily="34" charset="0"/>
                <a:cs typeface="Times New Roman" pitchFamily="18" charset="0"/>
              </a:rPr>
              <a:t>4</a:t>
            </a:r>
            <a:r>
              <a:rPr kumimoji="0" lang="es-ES" sz="2400" b="0" i="0" u="none" strike="noStrike" cap="none" normalizeH="0" baseline="30000" dirty="0" smtClean="0">
                <a:ln>
                  <a:noFill/>
                </a:ln>
                <a:solidFill>
                  <a:srgbClr val="000000"/>
                </a:solidFill>
                <a:effectLst/>
                <a:latin typeface="Helvetica" charset="0"/>
                <a:ea typeface="Calibri" pitchFamily="34" charset="0"/>
                <a:cs typeface="Times New Roman" pitchFamily="18" charset="0"/>
              </a:rPr>
              <a:t>2-</a:t>
            </a:r>
            <a:r>
              <a:rPr kumimoji="0" lang="es-ES" sz="2400" b="0" i="0" u="none" strike="noStrike" cap="none" normalizeH="0" baseline="0" dirty="0" smtClean="0">
                <a:ln>
                  <a:noFill/>
                </a:ln>
                <a:solidFill>
                  <a:srgbClr val="000000"/>
                </a:solidFill>
                <a:effectLst/>
                <a:latin typeface="Helvetica" charset="0"/>
                <a:ea typeface="Calibri" pitchFamily="34" charset="0"/>
                <a:cs typeface="Times New Roman" pitchFamily="18" charset="0"/>
              </a:rPr>
              <a:t>).</a:t>
            </a:r>
            <a:endParaRPr kumimoji="0" lang="es-MX"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400" b="0" i="0" u="none" strike="noStrike" cap="none" normalizeH="0" baseline="0" dirty="0" smtClean="0">
                <a:ln>
                  <a:noFill/>
                </a:ln>
                <a:solidFill>
                  <a:srgbClr val="000000"/>
                </a:solidFill>
                <a:effectLst/>
                <a:latin typeface="Helvetica" charset="0"/>
                <a:ea typeface="Calibri" pitchFamily="34" charset="0"/>
                <a:cs typeface="Times New Roman" pitchFamily="18" charset="0"/>
              </a:rPr>
              <a:t>Reacciona fuertemente con el cloro para formar hexacloruro de wolframio (WCl</a:t>
            </a:r>
            <a:r>
              <a:rPr kumimoji="0" lang="es-ES" sz="2400" b="0" i="0" u="none" strike="noStrike" cap="none" normalizeH="0" baseline="-30000" dirty="0" smtClean="0">
                <a:ln>
                  <a:noFill/>
                </a:ln>
                <a:solidFill>
                  <a:srgbClr val="000000"/>
                </a:solidFill>
                <a:effectLst/>
                <a:latin typeface="Helvetica" charset="0"/>
                <a:ea typeface="Calibri" pitchFamily="34" charset="0"/>
                <a:cs typeface="Times New Roman" pitchFamily="18" charset="0"/>
              </a:rPr>
              <a:t>6</a:t>
            </a:r>
            <a:r>
              <a:rPr kumimoji="0" lang="es-ES" sz="2400" b="0" i="0" u="none" strike="noStrike" cap="none" normalizeH="0" baseline="0" dirty="0" smtClean="0">
                <a:ln>
                  <a:noFill/>
                </a:ln>
                <a:solidFill>
                  <a:srgbClr val="000000"/>
                </a:solidFill>
                <a:effectLst/>
                <a:latin typeface="Helvetica" charset="0"/>
                <a:ea typeface="Calibri" pitchFamily="34" charset="0"/>
                <a:cs typeface="Times New Roman" pitchFamily="18" charset="0"/>
              </a:rPr>
              <a:t>).</a:t>
            </a:r>
            <a:endParaRPr kumimoji="0" lang="es-ES"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29205883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lin ang="5400000" scaled="0"/>
          <a:tileRect/>
        </a:gradFill>
        <a:effectLst/>
      </p:bgPr>
    </p:bg>
    <p:spTree>
      <p:nvGrpSpPr>
        <p:cNvPr id="1" name=""/>
        <p:cNvGrpSpPr/>
        <p:nvPr/>
      </p:nvGrpSpPr>
      <p:grpSpPr>
        <a:xfrm>
          <a:off x="0" y="0"/>
          <a:ext cx="0" cy="0"/>
          <a:chOff x="0" y="0"/>
          <a:chExt cx="0" cy="0"/>
        </a:xfrm>
      </p:grpSpPr>
      <p:pic>
        <p:nvPicPr>
          <p:cNvPr id="8" name="7 Imagen"/>
          <p:cNvPicPr/>
          <p:nvPr/>
        </p:nvPicPr>
        <p:blipFill>
          <a:blip r:embed="rId2" cstate="print">
            <a:extLst>
              <a:ext uri="{28A0092B-C50C-407E-A947-70E740481C1C}">
                <a14:useLocalDpi xmlns="" xmlns:a14="http://schemas.microsoft.com/office/drawing/2010/main"/>
              </a:ext>
            </a:extLst>
          </a:blip>
          <a:srcRect/>
          <a:stretch>
            <a:fillRect/>
          </a:stretch>
        </p:blipFill>
        <p:spPr bwMode="auto">
          <a:xfrm>
            <a:off x="3419872" y="1844824"/>
            <a:ext cx="2664296" cy="4258120"/>
          </a:xfrm>
          <a:prstGeom prst="rect">
            <a:avLst/>
          </a:prstGeom>
          <a:noFill/>
          <a:ln>
            <a:noFill/>
          </a:ln>
        </p:spPr>
      </p:pic>
      <p:sp>
        <p:nvSpPr>
          <p:cNvPr id="2" name="1 Título"/>
          <p:cNvSpPr>
            <a:spLocks noGrp="1"/>
          </p:cNvSpPr>
          <p:nvPr>
            <p:ph type="title"/>
          </p:nvPr>
        </p:nvSpPr>
        <p:spPr>
          <a:xfrm>
            <a:off x="1187624" y="260648"/>
            <a:ext cx="8229600" cy="994122"/>
          </a:xfrm>
        </p:spPr>
        <p:txBody>
          <a:bodyPr/>
          <a:lstStyle/>
          <a:p>
            <a:r>
              <a:rPr lang="es-ES" b="1" i="1" dirty="0" smtClean="0"/>
              <a:t>Usos / Aplicaciones</a:t>
            </a:r>
            <a:endParaRPr lang="es-MX" b="1" i="1" dirty="0"/>
          </a:p>
        </p:txBody>
      </p:sp>
      <p:pic>
        <p:nvPicPr>
          <p:cNvPr id="5" name="4 Imagen"/>
          <p:cNvPicPr/>
          <p:nvPr/>
        </p:nvPicPr>
        <p:blipFill>
          <a:blip r:embed="rId3" cstate="print">
            <a:extLst>
              <a:ext uri="{28A0092B-C50C-407E-A947-70E740481C1C}">
                <a14:useLocalDpi xmlns="" xmlns:a14="http://schemas.microsoft.com/office/drawing/2010/main"/>
              </a:ext>
            </a:extLst>
          </a:blip>
          <a:srcRect/>
          <a:stretch>
            <a:fillRect/>
          </a:stretch>
        </p:blipFill>
        <p:spPr bwMode="auto">
          <a:xfrm rot="21109618">
            <a:off x="476076" y="1532212"/>
            <a:ext cx="2861230" cy="2350507"/>
          </a:xfrm>
          <a:prstGeom prst="rect">
            <a:avLst/>
          </a:prstGeom>
          <a:noFill/>
          <a:ln>
            <a:noFill/>
          </a:ln>
        </p:spPr>
      </p:pic>
      <p:pic>
        <p:nvPicPr>
          <p:cNvPr id="6" name="5 Imagen"/>
          <p:cNvPicPr/>
          <p:nvPr/>
        </p:nvPicPr>
        <p:blipFill>
          <a:blip r:embed="rId4" cstate="screen">
            <a:extLst>
              <a:ext uri="{28A0092B-C50C-407E-A947-70E740481C1C}">
                <a14:useLocalDpi xmlns="" xmlns:a14="http://schemas.microsoft.com/office/drawing/2010/main"/>
              </a:ext>
            </a:extLst>
          </a:blip>
          <a:srcRect/>
          <a:stretch>
            <a:fillRect/>
          </a:stretch>
        </p:blipFill>
        <p:spPr bwMode="auto">
          <a:xfrm rot="526667">
            <a:off x="1362187" y="4192783"/>
            <a:ext cx="2560964" cy="2484361"/>
          </a:xfrm>
          <a:prstGeom prst="rect">
            <a:avLst/>
          </a:prstGeom>
          <a:noFill/>
          <a:ln>
            <a:noFill/>
          </a:ln>
        </p:spPr>
      </p:pic>
      <p:pic>
        <p:nvPicPr>
          <p:cNvPr id="7" name="6 Imagen"/>
          <p:cNvPicPr/>
          <p:nvPr/>
        </p:nvPicPr>
        <p:blipFill>
          <a:blip r:embed="rId5" cstate="print">
            <a:extLst>
              <a:ext uri="{28A0092B-C50C-407E-A947-70E740481C1C}">
                <a14:useLocalDpi xmlns="" xmlns:a14="http://schemas.microsoft.com/office/drawing/2010/main"/>
              </a:ext>
            </a:extLst>
          </a:blip>
          <a:srcRect/>
          <a:stretch>
            <a:fillRect/>
          </a:stretch>
        </p:blipFill>
        <p:spPr bwMode="auto">
          <a:xfrm rot="824235">
            <a:off x="5831263" y="3041722"/>
            <a:ext cx="3081851" cy="2315775"/>
          </a:xfrm>
          <a:prstGeom prst="rect">
            <a:avLst/>
          </a:prstGeom>
          <a:noFill/>
          <a:ln>
            <a:noFill/>
          </a:ln>
        </p:spPr>
      </p:pic>
    </p:spTree>
    <p:extLst>
      <p:ext uri="{BB962C8B-B14F-4D97-AF65-F5344CB8AC3E}">
        <p14:creationId xmlns="" xmlns:p14="http://schemas.microsoft.com/office/powerpoint/2010/main" val="7912903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8640"/>
            <a:ext cx="8229600" cy="1143000"/>
          </a:xfrm>
        </p:spPr>
        <p:txBody>
          <a:bodyPr>
            <a:noAutofit/>
          </a:bodyPr>
          <a:lstStyle/>
          <a:p>
            <a:r>
              <a:rPr lang="es-ES" sz="3800" b="1" i="1" dirty="0" smtClean="0"/>
              <a:t>Métodos de obtención y </a:t>
            </a:r>
            <a:br>
              <a:rPr lang="es-ES" sz="3800" b="1" i="1" dirty="0" smtClean="0"/>
            </a:br>
            <a:r>
              <a:rPr lang="es-ES" sz="3800" b="1" i="1" dirty="0" smtClean="0"/>
              <a:t>Reacciones principales</a:t>
            </a:r>
            <a:endParaRPr lang="es-MX" sz="3800" b="1" i="1" dirty="0"/>
          </a:p>
        </p:txBody>
      </p:sp>
      <p:sp>
        <p:nvSpPr>
          <p:cNvPr id="3" name="2 Marcador de contenido"/>
          <p:cNvSpPr>
            <a:spLocks noGrp="1"/>
          </p:cNvSpPr>
          <p:nvPr>
            <p:ph idx="1"/>
          </p:nvPr>
        </p:nvSpPr>
        <p:spPr>
          <a:xfrm>
            <a:off x="179512" y="1600201"/>
            <a:ext cx="8712968" cy="1972815"/>
          </a:xfrm>
        </p:spPr>
        <p:txBody>
          <a:bodyPr>
            <a:normAutofit fontScale="92500" lnSpcReduction="10000"/>
          </a:bodyPr>
          <a:lstStyle/>
          <a:p>
            <a:pPr marL="0" indent="0">
              <a:buFont typeface="Wingdings" pitchFamily="2" charset="2"/>
              <a:buChar char="ü"/>
            </a:pPr>
            <a:r>
              <a:rPr lang="es-MX" sz="2800" dirty="0" smtClean="0"/>
              <a:t> </a:t>
            </a:r>
            <a:r>
              <a:rPr lang="es-MX" sz="2400" dirty="0" smtClean="0"/>
              <a:t>Reducción del V</a:t>
            </a:r>
            <a:r>
              <a:rPr lang="es-MX" sz="2400" baseline="-25000" dirty="0" smtClean="0"/>
              <a:t>2</a:t>
            </a:r>
            <a:r>
              <a:rPr lang="es-MX" sz="2400" dirty="0" smtClean="0"/>
              <a:t>O</a:t>
            </a:r>
            <a:r>
              <a:rPr lang="es-MX" sz="2400" baseline="-25000" dirty="0" smtClean="0"/>
              <a:t>5</a:t>
            </a:r>
            <a:r>
              <a:rPr lang="es-MX" sz="2400" dirty="0" smtClean="0"/>
              <a:t> con Calcio, en un reactor a presión, a 950 ºC</a:t>
            </a:r>
            <a:r>
              <a:rPr lang="es-MX" sz="2400" dirty="0" smtClean="0"/>
              <a:t>.</a:t>
            </a:r>
          </a:p>
          <a:p>
            <a:pPr marL="0" indent="0">
              <a:buNone/>
            </a:pPr>
            <a:r>
              <a:rPr lang="es-MX" sz="2400" dirty="0" smtClean="0"/>
              <a:t>                    V</a:t>
            </a:r>
            <a:r>
              <a:rPr lang="es-MX" sz="2400" baseline="-25000" dirty="0" smtClean="0"/>
              <a:t>2</a:t>
            </a:r>
            <a:r>
              <a:rPr lang="es-MX" sz="2400" dirty="0" smtClean="0"/>
              <a:t>O</a:t>
            </a:r>
            <a:r>
              <a:rPr lang="es-MX" sz="2400" baseline="-25000" dirty="0" smtClean="0"/>
              <a:t>5</a:t>
            </a:r>
            <a:r>
              <a:rPr lang="es-MX" sz="2400" dirty="0" smtClean="0"/>
              <a:t> </a:t>
            </a:r>
            <a:r>
              <a:rPr lang="es-MX" sz="2400" dirty="0" smtClean="0"/>
              <a:t>+ </a:t>
            </a:r>
            <a:r>
              <a:rPr lang="es-MX" sz="2400" dirty="0" smtClean="0"/>
              <a:t>5Ca             </a:t>
            </a:r>
            <a:r>
              <a:rPr lang="es-MX" sz="2400" dirty="0" smtClean="0"/>
              <a:t>5CaO + 2V</a:t>
            </a:r>
            <a:endParaRPr lang="es-MX" sz="2400" dirty="0" smtClean="0"/>
          </a:p>
          <a:p>
            <a:pPr marL="0" indent="0">
              <a:buFont typeface="Wingdings" pitchFamily="2" charset="2"/>
              <a:buChar char="ü"/>
            </a:pPr>
            <a:r>
              <a:rPr lang="es-MX" sz="2400" dirty="0" smtClean="0"/>
              <a:t> Electrólisis de </a:t>
            </a:r>
            <a:r>
              <a:rPr lang="es-MX" sz="2400" dirty="0" err="1" smtClean="0"/>
              <a:t>dicloruro</a:t>
            </a:r>
            <a:r>
              <a:rPr lang="es-MX" sz="2400" dirty="0" smtClean="0"/>
              <a:t> de vanadio fundido.</a:t>
            </a:r>
          </a:p>
          <a:p>
            <a:pPr marL="0" indent="0">
              <a:buFont typeface="Wingdings" pitchFamily="2" charset="2"/>
              <a:buChar char="ü"/>
            </a:pPr>
            <a:r>
              <a:rPr lang="es-MX" sz="2400" dirty="0" smtClean="0"/>
              <a:t> Vanadio de alta pureza se obtiene por reducción del tricloruro de vanadio con mezcla de sodio-magnesio.</a:t>
            </a:r>
          </a:p>
        </p:txBody>
      </p:sp>
      <p:sp>
        <p:nvSpPr>
          <p:cNvPr id="5" name="4 Rectángulo"/>
          <p:cNvSpPr/>
          <p:nvPr/>
        </p:nvSpPr>
        <p:spPr>
          <a:xfrm>
            <a:off x="3635896" y="5517232"/>
            <a:ext cx="5184576" cy="1200329"/>
          </a:xfrm>
          <a:prstGeom prst="rect">
            <a:avLst/>
          </a:prstGeom>
        </p:spPr>
        <p:txBody>
          <a:bodyPr wrap="square">
            <a:spAutoFit/>
          </a:bodyPr>
          <a:lstStyle/>
          <a:p>
            <a:pPr algn="ctr">
              <a:buNone/>
            </a:pPr>
            <a:r>
              <a:rPr lang="es-MX" sz="2400" dirty="0" smtClean="0"/>
              <a:t>Tiene una buena resistencia a la corrosión por álcalis, ácido sulfúrico y clorhídrico, agua marina.</a:t>
            </a:r>
            <a:endParaRPr lang="es-MX" dirty="0"/>
          </a:p>
        </p:txBody>
      </p:sp>
      <p:sp>
        <p:nvSpPr>
          <p:cNvPr id="7" name="6 Rectángulo"/>
          <p:cNvSpPr/>
          <p:nvPr/>
        </p:nvSpPr>
        <p:spPr>
          <a:xfrm>
            <a:off x="3831007" y="3501008"/>
            <a:ext cx="5312993" cy="1107996"/>
          </a:xfrm>
          <a:prstGeom prst="rect">
            <a:avLst/>
          </a:prstGeom>
        </p:spPr>
        <p:txBody>
          <a:bodyPr wrap="none">
            <a:spAutoFit/>
          </a:bodyPr>
          <a:lstStyle/>
          <a:p>
            <a:r>
              <a:rPr lang="pl-PL" sz="2400" dirty="0" smtClean="0"/>
              <a:t>VCl</a:t>
            </a:r>
            <a:r>
              <a:rPr lang="pl-PL" sz="2400" baseline="-25000" dirty="0" smtClean="0"/>
              <a:t>3</a:t>
            </a:r>
            <a:r>
              <a:rPr lang="pl-PL" sz="2400" dirty="0" smtClean="0"/>
              <a:t> + 3Na + 6CO </a:t>
            </a:r>
            <a:r>
              <a:rPr lang="es-ES" sz="2400" dirty="0" smtClean="0"/>
              <a:t> </a:t>
            </a:r>
            <a:r>
              <a:rPr lang="es-ES" sz="2400" dirty="0" smtClean="0"/>
              <a:t>      </a:t>
            </a:r>
            <a:r>
              <a:rPr lang="pl-PL" sz="2400" dirty="0" smtClean="0"/>
              <a:t>V(CO)</a:t>
            </a:r>
            <a:r>
              <a:rPr lang="pl-PL" sz="2400" baseline="-25000" dirty="0" smtClean="0"/>
              <a:t>6</a:t>
            </a:r>
            <a:r>
              <a:rPr lang="pl-PL" sz="2400" dirty="0" smtClean="0"/>
              <a:t> </a:t>
            </a:r>
            <a:r>
              <a:rPr lang="pl-PL" sz="2400" dirty="0" smtClean="0"/>
              <a:t>+ </a:t>
            </a:r>
            <a:r>
              <a:rPr lang="pl-PL" sz="2400" dirty="0" smtClean="0"/>
              <a:t>3NaCl</a:t>
            </a:r>
            <a:endParaRPr lang="es-ES" sz="2400" dirty="0" smtClean="0"/>
          </a:p>
          <a:p>
            <a:r>
              <a:rPr lang="es-ES" sz="2400" dirty="0" smtClean="0"/>
              <a:t> </a:t>
            </a:r>
            <a:r>
              <a:rPr lang="es-ES" sz="2400" dirty="0" smtClean="0"/>
              <a:t>                                  Carbonilo de vanadio </a:t>
            </a:r>
          </a:p>
          <a:p>
            <a:endParaRPr lang="es-MX" dirty="0"/>
          </a:p>
        </p:txBody>
      </p:sp>
      <p:sp>
        <p:nvSpPr>
          <p:cNvPr id="8" name="7 Rectángulo"/>
          <p:cNvSpPr/>
          <p:nvPr/>
        </p:nvSpPr>
        <p:spPr>
          <a:xfrm>
            <a:off x="4067944" y="4365104"/>
            <a:ext cx="4149662" cy="461665"/>
          </a:xfrm>
          <a:prstGeom prst="rect">
            <a:avLst/>
          </a:prstGeom>
        </p:spPr>
        <p:txBody>
          <a:bodyPr wrap="none">
            <a:spAutoFit/>
          </a:bodyPr>
          <a:lstStyle/>
          <a:p>
            <a:r>
              <a:rPr lang="es-MX" sz="2400" dirty="0" smtClean="0"/>
              <a:t>V</a:t>
            </a:r>
            <a:r>
              <a:rPr lang="es-MX" sz="2400" baseline="-25000" dirty="0" smtClean="0"/>
              <a:t>2</a:t>
            </a:r>
            <a:r>
              <a:rPr lang="es-MX" sz="2400" dirty="0" smtClean="0"/>
              <a:t>O</a:t>
            </a:r>
            <a:r>
              <a:rPr lang="es-MX" sz="2400" baseline="-25000" dirty="0" smtClean="0"/>
              <a:t>5</a:t>
            </a:r>
            <a:r>
              <a:rPr lang="es-MX" sz="2400" dirty="0" smtClean="0"/>
              <a:t> + 6HCl </a:t>
            </a:r>
            <a:r>
              <a:rPr lang="es-MX" sz="2400" dirty="0" smtClean="0"/>
              <a:t>         </a:t>
            </a:r>
            <a:r>
              <a:rPr lang="es-MX" sz="2400" dirty="0" smtClean="0"/>
              <a:t>2VOCl</a:t>
            </a:r>
            <a:r>
              <a:rPr lang="es-MX" sz="2400" baseline="-25000" dirty="0" smtClean="0"/>
              <a:t>3</a:t>
            </a:r>
            <a:r>
              <a:rPr lang="es-MX" sz="2400" dirty="0" smtClean="0"/>
              <a:t> + 3H</a:t>
            </a:r>
            <a:r>
              <a:rPr lang="es-MX" sz="2400" baseline="-25000" dirty="0" smtClean="0"/>
              <a:t>2</a:t>
            </a:r>
            <a:r>
              <a:rPr lang="es-MX" sz="2400" dirty="0" smtClean="0"/>
              <a:t>O</a:t>
            </a:r>
            <a:endParaRPr lang="es-MX" sz="2400" dirty="0"/>
          </a:p>
        </p:txBody>
      </p:sp>
      <p:pic>
        <p:nvPicPr>
          <p:cNvPr id="40962" name="Picture 2" descr="The colors of vanadium ions"/>
          <p:cNvPicPr>
            <a:picLocks noChangeAspect="1" noChangeArrowheads="1"/>
          </p:cNvPicPr>
          <p:nvPr/>
        </p:nvPicPr>
        <p:blipFill>
          <a:blip r:embed="rId2" cstate="print"/>
          <a:srcRect/>
          <a:stretch>
            <a:fillRect/>
          </a:stretch>
        </p:blipFill>
        <p:spPr bwMode="auto">
          <a:xfrm>
            <a:off x="323528" y="3573016"/>
            <a:ext cx="3024336" cy="2667000"/>
          </a:xfrm>
          <a:prstGeom prst="rect">
            <a:avLst/>
          </a:prstGeom>
          <a:noFill/>
        </p:spPr>
      </p:pic>
      <p:sp>
        <p:nvSpPr>
          <p:cNvPr id="10" name="9 Rectángulo"/>
          <p:cNvSpPr/>
          <p:nvPr/>
        </p:nvSpPr>
        <p:spPr>
          <a:xfrm>
            <a:off x="467544" y="5589240"/>
            <a:ext cx="2903102" cy="492443"/>
          </a:xfrm>
          <a:prstGeom prst="rect">
            <a:avLst/>
          </a:prstGeom>
        </p:spPr>
        <p:txBody>
          <a:bodyPr wrap="none">
            <a:spAutoFit/>
          </a:bodyPr>
          <a:lstStyle/>
          <a:p>
            <a:r>
              <a:rPr lang="es-MX" sz="2600" b="1" dirty="0" smtClean="0"/>
              <a:t>V</a:t>
            </a:r>
            <a:r>
              <a:rPr lang="es-MX" sz="2600" b="1" baseline="30000" dirty="0" smtClean="0"/>
              <a:t>2+     </a:t>
            </a:r>
            <a:r>
              <a:rPr lang="es-MX" sz="2600" b="1" dirty="0" smtClean="0"/>
              <a:t>V</a:t>
            </a:r>
            <a:r>
              <a:rPr lang="es-MX" sz="2600" b="1" baseline="30000" dirty="0" smtClean="0"/>
              <a:t>3+</a:t>
            </a:r>
            <a:r>
              <a:rPr lang="es-MX" sz="2600" b="1" dirty="0" smtClean="0"/>
              <a:t>   VO</a:t>
            </a:r>
            <a:r>
              <a:rPr lang="es-MX" sz="2600" b="1" baseline="30000" dirty="0" smtClean="0"/>
              <a:t>2+ </a:t>
            </a:r>
            <a:r>
              <a:rPr lang="es-MX" sz="2600" b="1" dirty="0" smtClean="0"/>
              <a:t> VO</a:t>
            </a:r>
            <a:r>
              <a:rPr lang="es-MX" sz="2600" b="1" baseline="-25000" dirty="0" smtClean="0"/>
              <a:t>2</a:t>
            </a:r>
            <a:r>
              <a:rPr lang="es-MX" sz="2600" b="1" baseline="30000" dirty="0" smtClean="0"/>
              <a:t>+</a:t>
            </a:r>
            <a:endParaRPr lang="es-MX" sz="2600" b="1" baseline="30000" dirty="0"/>
          </a:p>
        </p:txBody>
      </p:sp>
      <p:cxnSp>
        <p:nvCxnSpPr>
          <p:cNvPr id="12" name="11 Conector recto de flecha"/>
          <p:cNvCxnSpPr/>
          <p:nvPr/>
        </p:nvCxnSpPr>
        <p:spPr>
          <a:xfrm>
            <a:off x="2843808" y="2204864"/>
            <a:ext cx="648072"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12 Conector recto de flecha"/>
          <p:cNvCxnSpPr/>
          <p:nvPr/>
        </p:nvCxnSpPr>
        <p:spPr>
          <a:xfrm>
            <a:off x="5724128" y="4581128"/>
            <a:ext cx="432048"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p:nvPr/>
        </p:nvCxnSpPr>
        <p:spPr>
          <a:xfrm>
            <a:off x="6156176" y="3717032"/>
            <a:ext cx="288032"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17 Rectángulo"/>
          <p:cNvSpPr/>
          <p:nvPr/>
        </p:nvSpPr>
        <p:spPr>
          <a:xfrm>
            <a:off x="4067944" y="4941168"/>
            <a:ext cx="4659417" cy="461665"/>
          </a:xfrm>
          <a:prstGeom prst="rect">
            <a:avLst/>
          </a:prstGeom>
        </p:spPr>
        <p:txBody>
          <a:bodyPr wrap="none">
            <a:spAutoFit/>
          </a:bodyPr>
          <a:lstStyle/>
          <a:p>
            <a:r>
              <a:rPr lang="pt-BR" sz="2400" dirty="0" smtClean="0"/>
              <a:t> V</a:t>
            </a:r>
            <a:r>
              <a:rPr lang="pt-BR" sz="2400" baseline="-25000" dirty="0" smtClean="0"/>
              <a:t>2</a:t>
            </a:r>
            <a:r>
              <a:rPr lang="pt-BR" sz="2400" dirty="0" smtClean="0"/>
              <a:t> O</a:t>
            </a:r>
            <a:r>
              <a:rPr lang="pt-BR" sz="2400" baseline="-25000" dirty="0" smtClean="0"/>
              <a:t>5</a:t>
            </a:r>
            <a:r>
              <a:rPr lang="pt-BR" sz="2400" dirty="0" smtClean="0"/>
              <a:t> +  2HNO</a:t>
            </a:r>
            <a:r>
              <a:rPr lang="pt-BR" sz="2400" baseline="-25000" dirty="0" smtClean="0"/>
              <a:t>3</a:t>
            </a:r>
            <a:r>
              <a:rPr lang="pt-BR" sz="2400" dirty="0" smtClean="0"/>
              <a:t> →2VO</a:t>
            </a:r>
            <a:r>
              <a:rPr lang="pt-BR" sz="2400" baseline="-25000" dirty="0" smtClean="0"/>
              <a:t>2</a:t>
            </a:r>
            <a:r>
              <a:rPr lang="pt-BR" sz="2400" dirty="0" smtClean="0"/>
              <a:t> (NO</a:t>
            </a:r>
            <a:r>
              <a:rPr lang="pt-BR" sz="2400" baseline="-25000" dirty="0" smtClean="0"/>
              <a:t>3</a:t>
            </a:r>
            <a:r>
              <a:rPr lang="pt-BR" sz="2400" dirty="0" smtClean="0"/>
              <a:t>) + H</a:t>
            </a:r>
            <a:r>
              <a:rPr lang="pt-BR" sz="2400" baseline="-25000" dirty="0" smtClean="0"/>
              <a:t>2</a:t>
            </a:r>
            <a:r>
              <a:rPr lang="pt-BR" sz="2400" dirty="0" smtClean="0"/>
              <a:t>O</a:t>
            </a:r>
            <a:endParaRPr lang="es-MX" sz="2400" dirty="0"/>
          </a:p>
        </p:txBody>
      </p:sp>
    </p:spTree>
    <p:extLst>
      <p:ext uri="{BB962C8B-B14F-4D97-AF65-F5344CB8AC3E}">
        <p14:creationId xmlns="" xmlns:p14="http://schemas.microsoft.com/office/powerpoint/2010/main" val="10719131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lin ang="5400000" scaled="0"/>
          <a:tileRect/>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620688"/>
            <a:ext cx="8229600" cy="796950"/>
          </a:xfrm>
        </p:spPr>
        <p:txBody>
          <a:bodyPr/>
          <a:lstStyle/>
          <a:p>
            <a:r>
              <a:rPr lang="es-ES" b="1" i="1" dirty="0" smtClean="0"/>
              <a:t>Dato curioso</a:t>
            </a:r>
            <a:endParaRPr lang="es-MX" b="1" i="1" dirty="0"/>
          </a:p>
        </p:txBody>
      </p:sp>
      <p:pic>
        <p:nvPicPr>
          <p:cNvPr id="5" name="4 Marcador de contenido"/>
          <p:cNvPicPr>
            <a:picLocks noGrp="1"/>
          </p:cNvPicPr>
          <p:nvPr>
            <p:ph idx="1"/>
          </p:nvPr>
        </p:nvPicPr>
        <p:blipFill>
          <a:blip r:embed="rId2" cstate="print">
            <a:extLst>
              <a:ext uri="{28A0092B-C50C-407E-A947-70E740481C1C}">
                <a14:useLocalDpi xmlns="" xmlns:a14="http://schemas.microsoft.com/office/drawing/2010/main"/>
              </a:ext>
            </a:extLst>
          </a:blip>
          <a:srcRect/>
          <a:stretch>
            <a:fillRect/>
          </a:stretch>
        </p:blipFill>
        <p:spPr bwMode="auto">
          <a:xfrm>
            <a:off x="1952625" y="2120106"/>
            <a:ext cx="5238750" cy="3486150"/>
          </a:xfrm>
          <a:prstGeom prst="rect">
            <a:avLst/>
          </a:prstGeom>
          <a:noFill/>
          <a:ln>
            <a:noFill/>
          </a:ln>
        </p:spPr>
      </p:pic>
    </p:spTree>
    <p:extLst>
      <p:ext uri="{BB962C8B-B14F-4D97-AF65-F5344CB8AC3E}">
        <p14:creationId xmlns="" xmlns:p14="http://schemas.microsoft.com/office/powerpoint/2010/main" val="29240300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lin ang="5400000" scaled="0"/>
          <a:tileRect/>
        </a:gradFill>
        <a:effectLst/>
      </p:bgPr>
    </p:bg>
    <p:spTree>
      <p:nvGrpSpPr>
        <p:cNvPr id="1" name=""/>
        <p:cNvGrpSpPr/>
        <p:nvPr/>
      </p:nvGrpSpPr>
      <p:grpSpPr>
        <a:xfrm>
          <a:off x="0" y="0"/>
          <a:ext cx="0" cy="0"/>
          <a:chOff x="0" y="0"/>
          <a:chExt cx="0" cy="0"/>
        </a:xfrm>
      </p:grpSpPr>
      <p:sp>
        <p:nvSpPr>
          <p:cNvPr id="4" name="3 Rectángulo"/>
          <p:cNvSpPr/>
          <p:nvPr/>
        </p:nvSpPr>
        <p:spPr>
          <a:xfrm>
            <a:off x="362201" y="175146"/>
            <a:ext cx="4436600" cy="1323439"/>
          </a:xfrm>
          <a:prstGeom prst="rect">
            <a:avLst/>
          </a:prstGeom>
          <a:noFill/>
        </p:spPr>
        <p:txBody>
          <a:bodyPr wrap="none" lIns="91440" tIns="45720" rIns="91440" bIns="45720">
            <a:spAutoFit/>
          </a:bodyPr>
          <a:lstStyle/>
          <a:p>
            <a:pPr algn="ctr"/>
            <a:r>
              <a:rPr lang="es-ES" sz="8000" b="1" dirty="0" smtClean="0">
                <a:ln w="12700" cmpd="sng">
                  <a:solidFill>
                    <a:schemeClr val="bg1"/>
                  </a:solidFill>
                  <a:prstDash val="solid"/>
                  <a:miter lim="800000"/>
                </a:ln>
                <a:solidFill>
                  <a:srgbClr val="7030A0"/>
                </a:solidFill>
                <a:effectLst>
                  <a:outerShdw blurRad="50800" algn="tl" rotWithShape="0">
                    <a:srgbClr val="000000"/>
                  </a:outerShdw>
                </a:effectLst>
              </a:rPr>
              <a:t>Seaborgio</a:t>
            </a:r>
            <a:endParaRPr lang="es-ES" sz="8000" b="1" dirty="0">
              <a:ln w="12700" cmpd="sng">
                <a:solidFill>
                  <a:schemeClr val="bg1"/>
                </a:solidFill>
                <a:prstDash val="solid"/>
                <a:miter lim="800000"/>
              </a:ln>
              <a:solidFill>
                <a:srgbClr val="7030A0"/>
              </a:solidFill>
              <a:effectLst>
                <a:outerShdw blurRad="50800" algn="tl" rotWithShape="0">
                  <a:srgbClr val="000000"/>
                </a:outerShdw>
              </a:effectLst>
            </a:endParaRPr>
          </a:p>
        </p:txBody>
      </p:sp>
      <p:sp>
        <p:nvSpPr>
          <p:cNvPr id="5" name="2 Marcador de contenido"/>
          <p:cNvSpPr>
            <a:spLocks noGrp="1"/>
          </p:cNvSpPr>
          <p:nvPr>
            <p:ph idx="1"/>
          </p:nvPr>
        </p:nvSpPr>
        <p:spPr>
          <a:xfrm>
            <a:off x="251520" y="1556792"/>
            <a:ext cx="8229600" cy="4525963"/>
          </a:xfrm>
        </p:spPr>
        <p:txBody>
          <a:bodyPr/>
          <a:lstStyle/>
          <a:p>
            <a:pPr lvl="0">
              <a:buNone/>
            </a:pPr>
            <a:r>
              <a:rPr lang="es" b="1" dirty="0" smtClean="0"/>
              <a:t>Descubrimiento</a:t>
            </a:r>
          </a:p>
          <a:p>
            <a:pPr marL="0" lvl="0" indent="0">
              <a:buClr>
                <a:srgbClr val="000000"/>
              </a:buClr>
              <a:buSzPct val="78571"/>
              <a:buNone/>
            </a:pPr>
            <a:r>
              <a:rPr lang="es" dirty="0" smtClean="0"/>
              <a:t>En septiembre de 1974, investigadores de los laboratorios Lawrence Berkeley y Livermore (Berkeley) producen la reacción: </a:t>
            </a:r>
          </a:p>
          <a:p>
            <a:pPr lvl="0" algn="ctr">
              <a:buClr>
                <a:srgbClr val="000000"/>
              </a:buClr>
              <a:buSzPct val="78571"/>
              <a:buFont typeface="Arial"/>
              <a:buNone/>
            </a:pPr>
            <a:r>
              <a:rPr lang="es" baseline="30000" dirty="0" smtClean="0"/>
              <a:t>18</a:t>
            </a:r>
            <a:r>
              <a:rPr lang="es" dirty="0" smtClean="0"/>
              <a:t>O + </a:t>
            </a:r>
            <a:r>
              <a:rPr lang="es" baseline="30000" dirty="0" smtClean="0"/>
              <a:t>249</a:t>
            </a:r>
            <a:r>
              <a:rPr lang="es" dirty="0" smtClean="0"/>
              <a:t>Cf         </a:t>
            </a:r>
            <a:r>
              <a:rPr lang="es" baseline="30000" dirty="0" smtClean="0"/>
              <a:t>263</a:t>
            </a:r>
            <a:r>
              <a:rPr lang="es" baseline="-25000" dirty="0" smtClean="0"/>
              <a:t>106 </a:t>
            </a:r>
            <a:r>
              <a:rPr lang="es" dirty="0" smtClean="0"/>
              <a:t>Sg + 4n</a:t>
            </a:r>
          </a:p>
          <a:p>
            <a:pPr>
              <a:buNone/>
            </a:pPr>
            <a:endParaRPr lang="es-MX" dirty="0"/>
          </a:p>
        </p:txBody>
      </p:sp>
      <p:pic>
        <p:nvPicPr>
          <p:cNvPr id="6" name="0 Imagen"/>
          <p:cNvPicPr/>
          <p:nvPr/>
        </p:nvPicPr>
        <p:blipFill>
          <a:blip r:embed="rId2" cstate="print">
            <a:clrChange>
              <a:clrFrom>
                <a:srgbClr val="FFFFFF"/>
              </a:clrFrom>
              <a:clrTo>
                <a:srgbClr val="FFFFFF">
                  <a:alpha val="0"/>
                </a:srgbClr>
              </a:clrTo>
            </a:clrChange>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tretch>
            <a:fillRect/>
          </a:stretch>
        </p:blipFill>
        <p:spPr>
          <a:xfrm>
            <a:off x="6300192" y="0"/>
            <a:ext cx="2137977" cy="2304256"/>
          </a:xfrm>
          <a:prstGeom prst="rect">
            <a:avLst/>
          </a:prstGeom>
        </p:spPr>
      </p:pic>
      <p:cxnSp>
        <p:nvCxnSpPr>
          <p:cNvPr id="8" name="7 Conector recto de flecha"/>
          <p:cNvCxnSpPr/>
          <p:nvPr/>
        </p:nvCxnSpPr>
        <p:spPr>
          <a:xfrm>
            <a:off x="3923928" y="4005064"/>
            <a:ext cx="432048"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8 Rectángulo"/>
          <p:cNvSpPr/>
          <p:nvPr/>
        </p:nvSpPr>
        <p:spPr>
          <a:xfrm>
            <a:off x="1619672" y="4653136"/>
            <a:ext cx="6192688" cy="1323439"/>
          </a:xfrm>
          <a:prstGeom prst="rect">
            <a:avLst/>
          </a:prstGeom>
        </p:spPr>
        <p:txBody>
          <a:bodyPr wrap="square">
            <a:spAutoFit/>
          </a:bodyPr>
          <a:lstStyle/>
          <a:p>
            <a:pPr marL="457200" lvl="0" indent="-381000">
              <a:buClr>
                <a:schemeClr val="dk1"/>
              </a:buClr>
              <a:buSzPct val="166666"/>
              <a:buFont typeface="Arial"/>
              <a:buChar char="•"/>
            </a:pPr>
            <a:r>
              <a:rPr lang="es" sz="2600" dirty="0" smtClean="0"/>
              <a:t>Sintético</a:t>
            </a:r>
          </a:p>
          <a:p>
            <a:pPr marL="457200" lvl="0" indent="-381000">
              <a:buClr>
                <a:schemeClr val="dk1"/>
              </a:buClr>
              <a:buSzPct val="166666"/>
              <a:buFont typeface="Arial"/>
              <a:buChar char="•"/>
            </a:pPr>
            <a:r>
              <a:rPr lang="es" sz="2600" dirty="0" smtClean="0"/>
              <a:t>9 isótopos conocidos (inestables)</a:t>
            </a:r>
          </a:p>
          <a:p>
            <a:pPr marL="457200" lvl="0" indent="-381000">
              <a:buClr>
                <a:schemeClr val="dk1"/>
              </a:buClr>
              <a:buSzPct val="166666"/>
              <a:buFont typeface="Arial"/>
              <a:buChar char="•"/>
            </a:pPr>
            <a:r>
              <a:rPr lang="es" sz="2600" dirty="0" smtClean="0"/>
              <a:t>Isótopo más estable es el </a:t>
            </a:r>
            <a:r>
              <a:rPr lang="es" sz="2800" baseline="30000" dirty="0" smtClean="0"/>
              <a:t>271</a:t>
            </a:r>
            <a:r>
              <a:rPr lang="es" sz="2800" dirty="0" smtClean="0"/>
              <a:t>Sg (2.5min)</a:t>
            </a:r>
            <a:endParaRPr lang="es" sz="2600" dirty="0"/>
          </a:p>
        </p:txBody>
      </p:sp>
    </p:spTree>
    <p:extLst>
      <p:ext uri="{BB962C8B-B14F-4D97-AF65-F5344CB8AC3E}">
        <p14:creationId xmlns="" xmlns:p14="http://schemas.microsoft.com/office/powerpoint/2010/main" val="31743944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lin ang="5400000" scaled="0"/>
          <a:tileRect/>
        </a:grad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052736"/>
            <a:ext cx="8229600" cy="4525963"/>
          </a:xfrm>
        </p:spPr>
        <p:txBody>
          <a:bodyPr>
            <a:normAutofit/>
          </a:bodyPr>
          <a:lstStyle/>
          <a:p>
            <a:r>
              <a:rPr lang="es-ES" sz="1600" u="sng" dirty="0" smtClean="0">
                <a:hlinkClick r:id="rId2"/>
              </a:rPr>
              <a:t>http://www.uam.es/docencia/elementos/spV21/conmarcos/elementos/nb.html</a:t>
            </a:r>
            <a:endParaRPr lang="es-MX" sz="1600" dirty="0" smtClean="0"/>
          </a:p>
          <a:p>
            <a:r>
              <a:rPr lang="es-ES" sz="1600" u="sng" dirty="0" smtClean="0">
                <a:hlinkClick r:id="rId3"/>
              </a:rPr>
              <a:t>http://www.rsc.org/periodic-table/element/41/niobium</a:t>
            </a:r>
            <a:endParaRPr lang="es-MX" sz="1600" dirty="0" smtClean="0"/>
          </a:p>
          <a:p>
            <a:r>
              <a:rPr lang="es-ES" sz="1600" u="sng" dirty="0" smtClean="0">
                <a:hlinkClick r:id="rId4"/>
              </a:rPr>
              <a:t>http://www.iamgold.com/files/pdf/Niobium%20101%20Final%20March%202012.pdf</a:t>
            </a:r>
            <a:endParaRPr lang="es-ES" sz="1600" u="sng" dirty="0" smtClean="0"/>
          </a:p>
          <a:p>
            <a:r>
              <a:rPr lang="es-ES" sz="1600" u="sng" dirty="0" smtClean="0">
                <a:hlinkClick r:id="rId5"/>
              </a:rPr>
              <a:t>http://www.uam.es/docencia/elementos/spV21/conmarcos/elementos/cr.html</a:t>
            </a:r>
            <a:endParaRPr lang="es-MX" sz="1600" dirty="0" smtClean="0"/>
          </a:p>
          <a:p>
            <a:r>
              <a:rPr lang="es-ES" sz="1600" u="sng" dirty="0" smtClean="0">
                <a:hlinkClick r:id="rId6"/>
              </a:rPr>
              <a:t>http://es.wikipedia.org/wiki/Cromo</a:t>
            </a:r>
            <a:endParaRPr lang="es-MX" sz="1600" dirty="0" smtClean="0"/>
          </a:p>
          <a:p>
            <a:r>
              <a:rPr lang="es-ES" sz="1600" u="sng" dirty="0" smtClean="0">
                <a:hlinkClick r:id="rId7"/>
              </a:rPr>
              <a:t>http://eltamiz.com/2010/09/23/conoce-tus-elementos-el-cromo/</a:t>
            </a:r>
            <a:endParaRPr lang="es-MX" sz="1600" dirty="0" smtClean="0"/>
          </a:p>
          <a:p>
            <a:r>
              <a:rPr lang="es-ES" sz="1600" u="sng" dirty="0" smtClean="0">
                <a:hlinkClick r:id="rId8"/>
              </a:rPr>
              <a:t>http://www.lenntech.es/periodica/elementos/cr.htm</a:t>
            </a:r>
            <a:endParaRPr lang="es-MX" sz="1600" dirty="0" smtClean="0"/>
          </a:p>
          <a:p>
            <a:r>
              <a:rPr lang="es-ES" sz="1600" u="sng" dirty="0" smtClean="0">
                <a:hlinkClick r:id="rId9"/>
              </a:rPr>
              <a:t>http://es.wikipedia.org/wiki/Anexo:Is%C3%B3topos_de_cromo</a:t>
            </a:r>
            <a:endParaRPr lang="es-MX" sz="1600" dirty="0" smtClean="0"/>
          </a:p>
          <a:p>
            <a:r>
              <a:rPr lang="es-ES" sz="1600" u="sng" dirty="0" smtClean="0">
                <a:hlinkClick r:id="rId10"/>
              </a:rPr>
              <a:t>http://centrodeartigos.com/articulos-utiles/article_103425.html</a:t>
            </a:r>
            <a:endParaRPr lang="es-MX" sz="1600" dirty="0" smtClean="0"/>
          </a:p>
          <a:p>
            <a:r>
              <a:rPr lang="es-ES" sz="1600" u="sng" dirty="0" smtClean="0">
                <a:hlinkClick r:id="rId11"/>
              </a:rPr>
              <a:t>http://es.wikipedia.org/wiki/Termita_%28mezcla_reactante%29</a:t>
            </a:r>
            <a:endParaRPr lang="es-ES" sz="1600" u="sng" dirty="0" smtClean="0"/>
          </a:p>
          <a:p>
            <a:r>
              <a:rPr lang="es-MX" sz="1600" dirty="0" smtClean="0">
                <a:hlinkClick r:id="rId12"/>
              </a:rPr>
              <a:t>http://www.lenntech.es/periodica/elementos/v.htm</a:t>
            </a:r>
            <a:endParaRPr lang="es-MX" sz="1600" dirty="0" smtClean="0"/>
          </a:p>
          <a:p>
            <a:r>
              <a:rPr lang="es-MX" sz="1600" dirty="0" smtClean="0">
                <a:hlinkClick r:id="rId13"/>
              </a:rPr>
              <a:t>http://www.mikalac.com/tech/sci/vanadium.html</a:t>
            </a:r>
            <a:endParaRPr lang="es-MX" sz="1600" dirty="0" smtClean="0"/>
          </a:p>
          <a:p>
            <a:r>
              <a:rPr lang="es-MX" sz="1600" dirty="0" smtClean="0">
                <a:hlinkClick r:id="rId14"/>
              </a:rPr>
              <a:t>http://institutomodernoamericano.edu.co/moodle/grados/decimo/profundi/quim/qui_11_0001_023.htm</a:t>
            </a:r>
            <a:endParaRPr lang="es-MX" sz="1600" dirty="0" smtClean="0"/>
          </a:p>
          <a:p>
            <a:r>
              <a:rPr lang="es-MX" sz="1600" dirty="0" smtClean="0">
                <a:hlinkClick r:id="rId15"/>
              </a:rPr>
              <a:t>http://www.quimicaweb.net/tablaperiodica/paginas/vanadio.htm</a:t>
            </a:r>
            <a:endParaRPr lang="es-MX" sz="1600" dirty="0" smtClean="0"/>
          </a:p>
          <a:p>
            <a:endParaRPr lang="es-MX" sz="1600" dirty="0" smtClean="0"/>
          </a:p>
          <a:p>
            <a:endParaRPr lang="es-MX" sz="1600" dirty="0" smtClean="0"/>
          </a:p>
          <a:p>
            <a:endParaRPr lang="es-MX" sz="1600" dirty="0" smtClean="0"/>
          </a:p>
          <a:p>
            <a:endParaRPr lang="es-MX" sz="6000" dirty="0"/>
          </a:p>
        </p:txBody>
      </p:sp>
      <p:sp>
        <p:nvSpPr>
          <p:cNvPr id="4" name="1 Título"/>
          <p:cNvSpPr>
            <a:spLocks noGrp="1"/>
          </p:cNvSpPr>
          <p:nvPr>
            <p:ph type="title"/>
          </p:nvPr>
        </p:nvSpPr>
        <p:spPr>
          <a:xfrm>
            <a:off x="467544" y="188640"/>
            <a:ext cx="8229600" cy="796950"/>
          </a:xfrm>
        </p:spPr>
        <p:txBody>
          <a:bodyPr/>
          <a:lstStyle/>
          <a:p>
            <a:r>
              <a:rPr lang="es-ES" b="1" i="1" dirty="0" smtClean="0"/>
              <a:t>Fuentes consultadas</a:t>
            </a:r>
            <a:endParaRPr lang="es-MX" b="1" i="1" dirty="0"/>
          </a:p>
        </p:txBody>
      </p:sp>
    </p:spTree>
    <p:extLst>
      <p:ext uri="{BB962C8B-B14F-4D97-AF65-F5344CB8AC3E}">
        <p14:creationId xmlns="" xmlns:p14="http://schemas.microsoft.com/office/powerpoint/2010/main" val="197178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2" name="Picture 6" descr="http://www.elciudadano.cl/wp-content/uploads/2011/02/17_parque-eolico.jpg"/>
          <p:cNvPicPr>
            <a:picLocks noChangeAspect="1" noChangeArrowheads="1"/>
          </p:cNvPicPr>
          <p:nvPr/>
        </p:nvPicPr>
        <p:blipFill>
          <a:blip r:embed="rId2" cstate="print"/>
          <a:srcRect/>
          <a:stretch>
            <a:fillRect/>
          </a:stretch>
        </p:blipFill>
        <p:spPr bwMode="auto">
          <a:xfrm flipH="1">
            <a:off x="2555776" y="1340769"/>
            <a:ext cx="2880320" cy="2081904"/>
          </a:xfrm>
          <a:prstGeom prst="rect">
            <a:avLst/>
          </a:prstGeom>
          <a:noFill/>
        </p:spPr>
      </p:pic>
      <p:pic>
        <p:nvPicPr>
          <p:cNvPr id="49156" name="Picture 4" descr="http://www.ceramicasitalianas.com/sites/default/files/imagecache/node_producte/productos/ceramica-vanadio-3.jpg"/>
          <p:cNvPicPr>
            <a:picLocks noChangeAspect="1" noChangeArrowheads="1"/>
          </p:cNvPicPr>
          <p:nvPr/>
        </p:nvPicPr>
        <p:blipFill>
          <a:blip r:embed="rId3" cstate="print"/>
          <a:srcRect l="36442" b="36819"/>
          <a:stretch>
            <a:fillRect/>
          </a:stretch>
        </p:blipFill>
        <p:spPr bwMode="auto">
          <a:xfrm>
            <a:off x="323528" y="3645024"/>
            <a:ext cx="2304256" cy="2900198"/>
          </a:xfrm>
          <a:prstGeom prst="rect">
            <a:avLst/>
          </a:prstGeom>
          <a:noFill/>
        </p:spPr>
      </p:pic>
      <p:sp>
        <p:nvSpPr>
          <p:cNvPr id="2" name="1 Título"/>
          <p:cNvSpPr>
            <a:spLocks noGrp="1"/>
          </p:cNvSpPr>
          <p:nvPr>
            <p:ph type="title"/>
          </p:nvPr>
        </p:nvSpPr>
        <p:spPr>
          <a:xfrm>
            <a:off x="914400" y="188640"/>
            <a:ext cx="8229600" cy="1143000"/>
          </a:xfrm>
        </p:spPr>
        <p:txBody>
          <a:bodyPr/>
          <a:lstStyle/>
          <a:p>
            <a:r>
              <a:rPr lang="es-ES" b="1" i="1" dirty="0" smtClean="0"/>
              <a:t>Usos / Aplicaciones</a:t>
            </a:r>
            <a:endParaRPr lang="es-MX" b="1" i="1" dirty="0"/>
          </a:p>
        </p:txBody>
      </p:sp>
      <p:pic>
        <p:nvPicPr>
          <p:cNvPr id="49154" name="Picture 2" descr="http://upload.wikimedia.org/wikipedia/commons/3/3c/V2O5_hydrous.jpg"/>
          <p:cNvPicPr>
            <a:picLocks noChangeAspect="1" noChangeArrowheads="1"/>
          </p:cNvPicPr>
          <p:nvPr/>
        </p:nvPicPr>
        <p:blipFill>
          <a:blip r:embed="rId4" cstate="print"/>
          <a:srcRect/>
          <a:stretch>
            <a:fillRect/>
          </a:stretch>
        </p:blipFill>
        <p:spPr bwMode="auto">
          <a:xfrm>
            <a:off x="179512" y="188640"/>
            <a:ext cx="1872208" cy="2340260"/>
          </a:xfrm>
          <a:prstGeom prst="rect">
            <a:avLst/>
          </a:prstGeom>
          <a:noFill/>
        </p:spPr>
      </p:pic>
      <p:pic>
        <p:nvPicPr>
          <p:cNvPr id="39938" name="Picture 2" descr="http://t1.gstatic.com/images?q=tbn:ANd9GcQLmjaIOee3FOVZjFWCQEvKP-IfLfkhcAeJ25EdGtq5iAfKVIdc"/>
          <p:cNvPicPr>
            <a:picLocks noChangeAspect="1" noChangeArrowheads="1"/>
          </p:cNvPicPr>
          <p:nvPr/>
        </p:nvPicPr>
        <p:blipFill>
          <a:blip r:embed="rId5" cstate="print"/>
          <a:srcRect/>
          <a:stretch>
            <a:fillRect/>
          </a:stretch>
        </p:blipFill>
        <p:spPr bwMode="auto">
          <a:xfrm>
            <a:off x="467544" y="2348880"/>
            <a:ext cx="2619375" cy="1743076"/>
          </a:xfrm>
          <a:prstGeom prst="rect">
            <a:avLst/>
          </a:prstGeom>
          <a:noFill/>
        </p:spPr>
      </p:pic>
      <p:pic>
        <p:nvPicPr>
          <p:cNvPr id="39940" name="Picture 4" descr="http://thumbs3.ebaystatic.com/d/l225/m/m48aJYnXMRMtZLqKkgPiKvw.jpg"/>
          <p:cNvPicPr>
            <a:picLocks noChangeAspect="1" noChangeArrowheads="1"/>
          </p:cNvPicPr>
          <p:nvPr/>
        </p:nvPicPr>
        <p:blipFill>
          <a:blip r:embed="rId6" cstate="print"/>
          <a:srcRect/>
          <a:stretch>
            <a:fillRect/>
          </a:stretch>
        </p:blipFill>
        <p:spPr bwMode="auto">
          <a:xfrm>
            <a:off x="2987824" y="3717032"/>
            <a:ext cx="1304925" cy="2143125"/>
          </a:xfrm>
          <a:prstGeom prst="rect">
            <a:avLst/>
          </a:prstGeom>
          <a:noFill/>
        </p:spPr>
      </p:pic>
      <p:pic>
        <p:nvPicPr>
          <p:cNvPr id="39944" name="Picture 8" descr="http://upload.wikimedia.org/wikipedia/commons/7/7d/Magnet_4.jpg"/>
          <p:cNvPicPr>
            <a:picLocks noChangeAspect="1" noChangeArrowheads="1"/>
          </p:cNvPicPr>
          <p:nvPr/>
        </p:nvPicPr>
        <p:blipFill>
          <a:blip r:embed="rId7" cstate="print"/>
          <a:srcRect/>
          <a:stretch>
            <a:fillRect/>
          </a:stretch>
        </p:blipFill>
        <p:spPr bwMode="auto">
          <a:xfrm>
            <a:off x="6228184" y="1340768"/>
            <a:ext cx="2592288" cy="1944216"/>
          </a:xfrm>
          <a:prstGeom prst="rect">
            <a:avLst/>
          </a:prstGeom>
          <a:noFill/>
        </p:spPr>
      </p:pic>
      <p:pic>
        <p:nvPicPr>
          <p:cNvPr id="39946" name="Picture 10" descr="http://media.uccdn.com/images/0/4/6/img_como_medir_el_cuadro_de_bicicleta_de_montana_640_orig.jpg"/>
          <p:cNvPicPr>
            <a:picLocks noChangeAspect="1" noChangeArrowheads="1"/>
          </p:cNvPicPr>
          <p:nvPr/>
        </p:nvPicPr>
        <p:blipFill>
          <a:blip r:embed="rId8" cstate="print"/>
          <a:srcRect/>
          <a:stretch>
            <a:fillRect/>
          </a:stretch>
        </p:blipFill>
        <p:spPr bwMode="auto">
          <a:xfrm>
            <a:off x="4860032" y="2924944"/>
            <a:ext cx="2016224" cy="2016224"/>
          </a:xfrm>
          <a:prstGeom prst="rect">
            <a:avLst/>
          </a:prstGeom>
          <a:noFill/>
        </p:spPr>
      </p:pic>
      <p:pic>
        <p:nvPicPr>
          <p:cNvPr id="39948" name="Picture 12" descr="http://t2.gstatic.com/images?q=tbn:ANd9GcTjBPdNSH3_kRnxjNrGh5jufwNtySec5k2rgvHwF2m9uia7dPgj"/>
          <p:cNvPicPr>
            <a:picLocks noChangeAspect="1" noChangeArrowheads="1"/>
          </p:cNvPicPr>
          <p:nvPr/>
        </p:nvPicPr>
        <p:blipFill>
          <a:blip r:embed="rId9" cstate="print"/>
          <a:srcRect/>
          <a:stretch>
            <a:fillRect/>
          </a:stretch>
        </p:blipFill>
        <p:spPr bwMode="auto">
          <a:xfrm>
            <a:off x="6300192" y="4365104"/>
            <a:ext cx="2438400" cy="1876425"/>
          </a:xfrm>
          <a:prstGeom prst="rect">
            <a:avLst/>
          </a:prstGeom>
          <a:noFill/>
        </p:spPr>
      </p:pic>
    </p:spTree>
    <p:extLst>
      <p:ext uri="{BB962C8B-B14F-4D97-AF65-F5344CB8AC3E}">
        <p14:creationId xmlns="" xmlns:p14="http://schemas.microsoft.com/office/powerpoint/2010/main" val="37104222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6347048" cy="1143000"/>
          </a:xfrm>
        </p:spPr>
        <p:txBody>
          <a:bodyPr/>
          <a:lstStyle/>
          <a:p>
            <a:r>
              <a:rPr lang="es-ES" b="1" i="1" dirty="0" smtClean="0"/>
              <a:t>Salud</a:t>
            </a:r>
            <a:endParaRPr lang="es-MX" b="1" i="1" dirty="0"/>
          </a:p>
        </p:txBody>
      </p:sp>
      <p:pic>
        <p:nvPicPr>
          <p:cNvPr id="48130" name="Picture 2" descr="http://www.biomanantial.com/images/revista/trigobio.jpg"/>
          <p:cNvPicPr>
            <a:picLocks noChangeAspect="1" noChangeArrowheads="1"/>
          </p:cNvPicPr>
          <p:nvPr/>
        </p:nvPicPr>
        <p:blipFill>
          <a:blip r:embed="rId2" cstate="print"/>
          <a:srcRect/>
          <a:stretch>
            <a:fillRect/>
          </a:stretch>
        </p:blipFill>
        <p:spPr bwMode="auto">
          <a:xfrm>
            <a:off x="395536" y="260648"/>
            <a:ext cx="1728192" cy="1850182"/>
          </a:xfrm>
          <a:prstGeom prst="rect">
            <a:avLst/>
          </a:prstGeom>
          <a:noFill/>
        </p:spPr>
      </p:pic>
      <p:pic>
        <p:nvPicPr>
          <p:cNvPr id="48132" name="Picture 4" descr="http://www.laboratoriosalap.com.ar/notas/soja.jpg"/>
          <p:cNvPicPr>
            <a:picLocks noChangeAspect="1" noChangeArrowheads="1"/>
          </p:cNvPicPr>
          <p:nvPr/>
        </p:nvPicPr>
        <p:blipFill>
          <a:blip r:embed="rId3" cstate="print"/>
          <a:srcRect/>
          <a:stretch>
            <a:fillRect/>
          </a:stretch>
        </p:blipFill>
        <p:spPr bwMode="auto">
          <a:xfrm>
            <a:off x="467544" y="2276872"/>
            <a:ext cx="1944216" cy="1736833"/>
          </a:xfrm>
          <a:prstGeom prst="rect">
            <a:avLst/>
          </a:prstGeom>
          <a:noFill/>
        </p:spPr>
      </p:pic>
      <p:pic>
        <p:nvPicPr>
          <p:cNvPr id="48134" name="Picture 6" descr="http://4.bp.blogspot.com/_1-wZ2QvtgWE/S75RWTfahwI/AAAAAAAAFpo/hexBdMzjfzU/s1600/manzana.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39552" y="4077072"/>
            <a:ext cx="1750715" cy="2100859"/>
          </a:xfrm>
          <a:prstGeom prst="rect">
            <a:avLst/>
          </a:prstGeom>
          <a:noFill/>
        </p:spPr>
      </p:pic>
      <p:pic>
        <p:nvPicPr>
          <p:cNvPr id="48136" name="Picture 8" descr="http://peinadosfaciles.info/wp-content/uploads/2013/07/aceite-de-oliva-para-el-pelo.jpg"/>
          <p:cNvPicPr>
            <a:picLocks noChangeAspect="1" noChangeArrowheads="1"/>
          </p:cNvPicPr>
          <p:nvPr/>
        </p:nvPicPr>
        <p:blipFill>
          <a:blip r:embed="rId5" cstate="print"/>
          <a:srcRect/>
          <a:stretch>
            <a:fillRect/>
          </a:stretch>
        </p:blipFill>
        <p:spPr bwMode="auto">
          <a:xfrm>
            <a:off x="2771800" y="1556792"/>
            <a:ext cx="1656184" cy="2082651"/>
          </a:xfrm>
          <a:prstGeom prst="rect">
            <a:avLst/>
          </a:prstGeom>
          <a:noFill/>
        </p:spPr>
      </p:pic>
      <p:pic>
        <p:nvPicPr>
          <p:cNvPr id="48138" name="Picture 10" descr="http://4.bp.blogspot.com/-BMuY98eCJVM/T9YK8mfqktI/AAAAAAAAAdk/0BOGInO87_I/s400/huevo1.png"/>
          <p:cNvPicPr>
            <a:picLocks noChangeAspect="1" noChangeArrowheads="1"/>
          </p:cNvPicPr>
          <p:nvPr/>
        </p:nvPicPr>
        <p:blipFill>
          <a:blip r:embed="rId6" cstate="print"/>
          <a:srcRect/>
          <a:stretch>
            <a:fillRect/>
          </a:stretch>
        </p:blipFill>
        <p:spPr bwMode="auto">
          <a:xfrm>
            <a:off x="2987824" y="4057649"/>
            <a:ext cx="1950280" cy="1963639"/>
          </a:xfrm>
          <a:prstGeom prst="rect">
            <a:avLst/>
          </a:prstGeom>
          <a:noFill/>
        </p:spPr>
      </p:pic>
      <p:sp>
        <p:nvSpPr>
          <p:cNvPr id="48139" name="Rectangle 11"/>
          <p:cNvSpPr>
            <a:spLocks noChangeArrowheads="1"/>
          </p:cNvSpPr>
          <p:nvPr/>
        </p:nvSpPr>
        <p:spPr bwMode="auto">
          <a:xfrm>
            <a:off x="5292080" y="256434"/>
            <a:ext cx="3600400" cy="64171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2400" b="0" i="0" u="none" strike="noStrike" cap="none" normalizeH="0" baseline="0" dirty="0" smtClean="0">
              <a:ln>
                <a:noFill/>
              </a:ln>
              <a:solidFill>
                <a:srgbClr val="000000"/>
              </a:solidFill>
              <a:effectLst/>
              <a:latin typeface="Verdana"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es-MX" sz="2400" b="0" i="0" u="none" strike="noStrike" cap="none" normalizeH="0" baseline="0" dirty="0" smtClean="0">
                <a:ln>
                  <a:noFill/>
                </a:ln>
                <a:solidFill>
                  <a:srgbClr val="000000"/>
                </a:solidFill>
                <a:effectLst/>
                <a:latin typeface="Arial" pitchFamily="34" charset="0"/>
                <a:cs typeface="Arial" pitchFamily="34" charset="0"/>
              </a:rPr>
              <a:t>Daño cardiaco y vascular.</a:t>
            </a: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es-MX" sz="9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es-MX" sz="2400" b="0" i="0" u="none" strike="noStrike" cap="none" normalizeH="0" baseline="0" dirty="0" smtClean="0">
                <a:ln>
                  <a:noFill/>
                </a:ln>
                <a:solidFill>
                  <a:srgbClr val="000000"/>
                </a:solidFill>
                <a:effectLst/>
                <a:latin typeface="Arial" pitchFamily="34" charset="0"/>
                <a:cs typeface="Arial" pitchFamily="34" charset="0"/>
              </a:rPr>
              <a:t>Inflamación del estómago e intestinos</a:t>
            </a: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es-MX" sz="9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es-MX" sz="2400" b="0" i="0" u="none" strike="noStrike" cap="none" normalizeH="0" baseline="0" dirty="0" smtClean="0">
                <a:ln>
                  <a:noFill/>
                </a:ln>
                <a:solidFill>
                  <a:srgbClr val="000000"/>
                </a:solidFill>
                <a:effectLst/>
                <a:latin typeface="Arial" pitchFamily="34" charset="0"/>
                <a:cs typeface="Arial" pitchFamily="34" charset="0"/>
              </a:rPr>
              <a:t>Daño en el sistema nervioso</a:t>
            </a: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es-MX" sz="9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es-MX" sz="2400" b="0" i="0" u="none" strike="noStrike" cap="none" normalizeH="0" baseline="0" dirty="0" smtClean="0">
                <a:ln>
                  <a:noFill/>
                </a:ln>
                <a:solidFill>
                  <a:srgbClr val="000000"/>
                </a:solidFill>
                <a:effectLst/>
                <a:latin typeface="Arial" pitchFamily="34" charset="0"/>
                <a:cs typeface="Arial" pitchFamily="34" charset="0"/>
              </a:rPr>
              <a:t>Sangrado del hígado y riñones</a:t>
            </a: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es-MX" sz="8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es-MX" sz="2400" b="0" i="0" u="none" strike="noStrike" cap="none" normalizeH="0" baseline="0" dirty="0" smtClean="0">
                <a:ln>
                  <a:noFill/>
                </a:ln>
                <a:solidFill>
                  <a:srgbClr val="000000"/>
                </a:solidFill>
                <a:effectLst/>
                <a:latin typeface="Arial" pitchFamily="34" charset="0"/>
                <a:cs typeface="Arial" pitchFamily="34" charset="0"/>
              </a:rPr>
              <a:t>Irritación de la piel</a:t>
            </a: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es-MX" sz="800" b="0" i="0" u="none" strike="noStrike" cap="none" normalizeH="0" baseline="0" dirty="0" smtClean="0">
              <a:ln>
                <a:noFill/>
              </a:ln>
              <a:solidFill>
                <a:srgbClr val="000000"/>
              </a:solidFill>
              <a:effectLst/>
              <a:latin typeface="Arial" pitchFamily="34" charset="0"/>
              <a:cs typeface="Arial" pitchFamily="34" charset="0"/>
            </a:endParaRPr>
          </a:p>
          <a:p>
            <a:pPr lvl="0" fontAlgn="base">
              <a:spcBef>
                <a:spcPct val="0"/>
              </a:spcBef>
              <a:spcAft>
                <a:spcPct val="0"/>
              </a:spcAft>
              <a:buFontTx/>
              <a:buChar char="•"/>
            </a:pPr>
            <a:r>
              <a:rPr lang="es-MX" sz="2400" dirty="0" smtClean="0">
                <a:latin typeface="Arial" pitchFamily="34" charset="0"/>
                <a:cs typeface="Arial" pitchFamily="34" charset="0"/>
              </a:rPr>
              <a:t>Sangrado de la nariz y dolor de cabeza</a:t>
            </a:r>
          </a:p>
          <a:p>
            <a:pPr lvl="0" fontAlgn="base">
              <a:spcBef>
                <a:spcPct val="0"/>
              </a:spcBef>
              <a:spcAft>
                <a:spcPct val="0"/>
              </a:spcAft>
              <a:buFontTx/>
              <a:buChar char="•"/>
            </a:pPr>
            <a:endParaRPr lang="es-MX" sz="800" dirty="0" smtClean="0">
              <a:latin typeface="Arial" pitchFamily="34" charset="0"/>
              <a:cs typeface="Arial" pitchFamily="34" charset="0"/>
            </a:endParaRPr>
          </a:p>
          <a:p>
            <a:pPr lvl="0" fontAlgn="base">
              <a:spcBef>
                <a:spcPct val="0"/>
              </a:spcBef>
              <a:spcAft>
                <a:spcPct val="0"/>
              </a:spcAft>
              <a:buFontTx/>
              <a:buChar char="•"/>
            </a:pPr>
            <a:r>
              <a:rPr lang="es-MX" sz="2400" dirty="0" smtClean="0">
                <a:latin typeface="Arial" pitchFamily="34" charset="0"/>
                <a:cs typeface="Arial" pitchFamily="34" charset="0"/>
              </a:rPr>
              <a:t>Mareos</a:t>
            </a:r>
            <a:r>
              <a:rPr lang="es-MX" sz="2400" dirty="0" smtClean="0"/>
              <a:t/>
            </a:r>
            <a:br>
              <a:rPr lang="es-MX" sz="2400" dirty="0" smtClean="0"/>
            </a:br>
            <a:r>
              <a:rPr kumimoji="0" lang="es-MX" sz="2400" b="0" i="0" u="none" strike="noStrike" cap="none" normalizeH="0" baseline="0" dirty="0" smtClean="0">
                <a:ln>
                  <a:noFill/>
                </a:ln>
                <a:solidFill>
                  <a:srgbClr val="000000"/>
                </a:solidFill>
                <a:effectLst/>
                <a:latin typeface="Verdana" pitchFamily="34" charset="0"/>
                <a:cs typeface="Arial" pitchFamily="34" charset="0"/>
              </a:rPr>
              <a:t/>
            </a:r>
            <a:br>
              <a:rPr kumimoji="0" lang="es-MX" sz="2400" b="0" i="0" u="none" strike="noStrike" cap="none" normalizeH="0" baseline="0" dirty="0" smtClean="0">
                <a:ln>
                  <a:noFill/>
                </a:ln>
                <a:solidFill>
                  <a:srgbClr val="000000"/>
                </a:solidFill>
                <a:effectLst/>
                <a:latin typeface="Verdana" pitchFamily="34" charset="0"/>
                <a:cs typeface="Arial" pitchFamily="34" charset="0"/>
              </a:rPr>
            </a:br>
            <a:endParaRPr kumimoji="0" lang="es-MX"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3888581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i="1" dirty="0" smtClean="0"/>
              <a:t>Datos curiosos</a:t>
            </a:r>
            <a:endParaRPr lang="es-MX" b="1" i="1" dirty="0"/>
          </a:p>
        </p:txBody>
      </p:sp>
      <p:sp>
        <p:nvSpPr>
          <p:cNvPr id="3" name="2 Marcador de contenido"/>
          <p:cNvSpPr>
            <a:spLocks noGrp="1"/>
          </p:cNvSpPr>
          <p:nvPr>
            <p:ph idx="1"/>
          </p:nvPr>
        </p:nvSpPr>
        <p:spPr/>
        <p:txBody>
          <a:bodyPr/>
          <a:lstStyle/>
          <a:p>
            <a:pPr>
              <a:buNone/>
            </a:pPr>
            <a:r>
              <a:rPr lang="es-MX" sz="2600" dirty="0" smtClean="0"/>
              <a:t>Hasta 1922 no se obtuvo con una pureza del 99,8</a:t>
            </a:r>
            <a:r>
              <a:rPr lang="es-MX" sz="2600" dirty="0" smtClean="0"/>
              <a:t>%.</a:t>
            </a:r>
          </a:p>
          <a:p>
            <a:pPr>
              <a:buNone/>
            </a:pPr>
            <a:endParaRPr lang="es-MX" dirty="0"/>
          </a:p>
        </p:txBody>
      </p:sp>
      <p:sp>
        <p:nvSpPr>
          <p:cNvPr id="4" name="3 Rectángulo"/>
          <p:cNvSpPr/>
          <p:nvPr/>
        </p:nvSpPr>
        <p:spPr>
          <a:xfrm>
            <a:off x="611560" y="2420888"/>
            <a:ext cx="3672408" cy="3693319"/>
          </a:xfrm>
          <a:prstGeom prst="rect">
            <a:avLst/>
          </a:prstGeom>
        </p:spPr>
        <p:txBody>
          <a:bodyPr wrap="square">
            <a:spAutoFit/>
          </a:bodyPr>
          <a:lstStyle/>
          <a:p>
            <a:pPr algn="just"/>
            <a:r>
              <a:rPr lang="es-MX" sz="2600" dirty="0" smtClean="0"/>
              <a:t>La producción comercial a partir de cenizas de petróleo parece ser una importante fuente del elemento. Además, el vanadio es un veneno de los catalizadores en el proceso de craqueo del petróleo</a:t>
            </a:r>
            <a:endParaRPr lang="es-MX" sz="2600" dirty="0"/>
          </a:p>
        </p:txBody>
      </p:sp>
      <p:pic>
        <p:nvPicPr>
          <p:cNvPr id="37890" name="Picture 2" descr="http://somechemistry.files.wordpress.com/2011/03/inversionpetroleo2.jpg?w=450&amp;h=450"/>
          <p:cNvPicPr>
            <a:picLocks noChangeAspect="1" noChangeArrowheads="1"/>
          </p:cNvPicPr>
          <p:nvPr/>
        </p:nvPicPr>
        <p:blipFill>
          <a:blip r:embed="rId2" cstate="print"/>
          <a:srcRect/>
          <a:stretch>
            <a:fillRect/>
          </a:stretch>
        </p:blipFill>
        <p:spPr bwMode="auto">
          <a:xfrm>
            <a:off x="4499992" y="2204864"/>
            <a:ext cx="4286250" cy="4286250"/>
          </a:xfrm>
          <a:prstGeom prst="rect">
            <a:avLst/>
          </a:prstGeom>
          <a:noFill/>
        </p:spPr>
      </p:pic>
    </p:spTree>
    <p:extLst>
      <p:ext uri="{BB962C8B-B14F-4D97-AF65-F5344CB8AC3E}">
        <p14:creationId xmlns="" xmlns:p14="http://schemas.microsoft.com/office/powerpoint/2010/main" val="34002392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071912" y="175146"/>
            <a:ext cx="3017173" cy="1323439"/>
          </a:xfrm>
          <a:prstGeom prst="rect">
            <a:avLst/>
          </a:prstGeom>
          <a:noFill/>
        </p:spPr>
        <p:txBody>
          <a:bodyPr wrap="none" lIns="91440" tIns="45720" rIns="91440" bIns="45720">
            <a:spAutoFit/>
          </a:bodyPr>
          <a:lstStyle/>
          <a:p>
            <a:pPr algn="ctr"/>
            <a:r>
              <a:rPr lang="es-ES" sz="8000" b="1" dirty="0" smtClean="0">
                <a:ln w="12700" cmpd="sng">
                  <a:solidFill>
                    <a:schemeClr val="bg1"/>
                  </a:solidFill>
                  <a:prstDash val="solid"/>
                  <a:miter lim="800000"/>
                </a:ln>
                <a:solidFill>
                  <a:srgbClr val="7030A0"/>
                </a:solidFill>
                <a:effectLst>
                  <a:outerShdw blurRad="50800" algn="tl" rotWithShape="0">
                    <a:srgbClr val="000000"/>
                  </a:outerShdw>
                </a:effectLst>
              </a:rPr>
              <a:t>Niobio</a:t>
            </a:r>
            <a:endParaRPr lang="es-ES" sz="8000" b="1" dirty="0">
              <a:ln w="12700" cmpd="sng">
                <a:solidFill>
                  <a:schemeClr val="bg1"/>
                </a:solidFill>
                <a:prstDash val="solid"/>
                <a:miter lim="800000"/>
              </a:ln>
              <a:solidFill>
                <a:srgbClr val="7030A0"/>
              </a:solidFill>
              <a:effectLst>
                <a:outerShdw blurRad="50800" algn="tl" rotWithShape="0">
                  <a:srgbClr val="000000"/>
                </a:outerShdw>
              </a:effectLst>
            </a:endParaRPr>
          </a:p>
        </p:txBody>
      </p:sp>
      <p:sp>
        <p:nvSpPr>
          <p:cNvPr id="5" name="2 Marcador de contenido"/>
          <p:cNvSpPr>
            <a:spLocks noGrp="1"/>
          </p:cNvSpPr>
          <p:nvPr>
            <p:ph idx="1"/>
          </p:nvPr>
        </p:nvSpPr>
        <p:spPr>
          <a:xfrm>
            <a:off x="539552" y="1556792"/>
            <a:ext cx="4320480" cy="4176464"/>
          </a:xfrm>
        </p:spPr>
        <p:txBody>
          <a:bodyPr>
            <a:noAutofit/>
          </a:bodyPr>
          <a:lstStyle/>
          <a:p>
            <a:pPr marL="0" indent="0" algn="just">
              <a:buNone/>
            </a:pPr>
            <a:r>
              <a:rPr lang="es-ES" sz="2600" dirty="0" smtClean="0"/>
              <a:t>Descubierto en 1801 por C. </a:t>
            </a:r>
            <a:r>
              <a:rPr lang="es-ES" sz="2600" dirty="0" err="1" smtClean="0"/>
              <a:t>Hatchett</a:t>
            </a:r>
            <a:r>
              <a:rPr lang="es-ES" sz="2600" dirty="0" smtClean="0"/>
              <a:t> . </a:t>
            </a:r>
          </a:p>
          <a:p>
            <a:pPr marL="0" indent="0" algn="just">
              <a:buNone/>
            </a:pPr>
            <a:r>
              <a:rPr lang="es-ES" sz="2600" dirty="0" smtClean="0"/>
              <a:t>El nombre proviene de Niobe de la mitología griega, que era la hija del rey Tántalo. Este fue elegido debido a la similitud química de niobio con el tantalio.</a:t>
            </a:r>
            <a:endParaRPr lang="es-MX" sz="2600" dirty="0" smtClean="0"/>
          </a:p>
        </p:txBody>
      </p:sp>
      <p:pic>
        <p:nvPicPr>
          <p:cNvPr id="6" name="0 Imagen" descr="s13.JPG"/>
          <p:cNvPicPr/>
          <p:nvPr/>
        </p:nvPicPr>
        <p:blipFill>
          <a:blip r:embed="rId2" cstate="screen">
            <a:extLst>
              <a:ext uri="{28A0092B-C50C-407E-A947-70E740481C1C}">
                <a14:useLocalDpi xmlns="" xmlns:a14="http://schemas.microsoft.com/office/drawing/2010/main"/>
              </a:ext>
            </a:extLst>
          </a:blip>
          <a:stretch>
            <a:fillRect/>
          </a:stretch>
        </p:blipFill>
        <p:spPr>
          <a:xfrm>
            <a:off x="5796136" y="404664"/>
            <a:ext cx="2905125" cy="2905125"/>
          </a:xfrm>
          <a:prstGeom prst="rect">
            <a:avLst/>
          </a:prstGeom>
        </p:spPr>
      </p:pic>
      <p:sp>
        <p:nvSpPr>
          <p:cNvPr id="7" name="6 Rectángulo"/>
          <p:cNvSpPr/>
          <p:nvPr/>
        </p:nvSpPr>
        <p:spPr>
          <a:xfrm>
            <a:off x="5508104" y="4077072"/>
            <a:ext cx="3096344" cy="1766637"/>
          </a:xfrm>
          <a:prstGeom prst="rect">
            <a:avLst/>
          </a:prstGeom>
        </p:spPr>
        <p:txBody>
          <a:bodyPr wrap="square">
            <a:spAutoFit/>
          </a:bodyPr>
          <a:lstStyle/>
          <a:p>
            <a:pPr lvl="0">
              <a:spcBef>
                <a:spcPct val="20000"/>
              </a:spcBef>
            </a:pPr>
            <a:r>
              <a:rPr lang="es-ES" sz="3200" dirty="0" smtClean="0">
                <a:solidFill>
                  <a:prstClr val="black"/>
                </a:solidFill>
              </a:rPr>
              <a:t>ISÓTOPOS:</a:t>
            </a:r>
          </a:p>
          <a:p>
            <a:pPr lvl="0">
              <a:spcBef>
                <a:spcPct val="20000"/>
              </a:spcBef>
            </a:pPr>
            <a:r>
              <a:rPr lang="es-ES" sz="3200" dirty="0" smtClean="0">
                <a:solidFill>
                  <a:prstClr val="black"/>
                </a:solidFill>
              </a:rPr>
              <a:t>1 natural: 93-</a:t>
            </a:r>
            <a:r>
              <a:rPr lang="es-ES" sz="3200" dirty="0" err="1" smtClean="0">
                <a:solidFill>
                  <a:prstClr val="black"/>
                </a:solidFill>
              </a:rPr>
              <a:t>Nb.</a:t>
            </a:r>
            <a:endParaRPr lang="es-MX" sz="3200" dirty="0" smtClean="0">
              <a:solidFill>
                <a:prstClr val="black"/>
              </a:solidFill>
            </a:endParaRPr>
          </a:p>
          <a:p>
            <a:pPr lvl="0">
              <a:spcBef>
                <a:spcPct val="20000"/>
              </a:spcBef>
            </a:pPr>
            <a:r>
              <a:rPr lang="es-ES" sz="3200" dirty="0" smtClean="0">
                <a:solidFill>
                  <a:prstClr val="black"/>
                </a:solidFill>
              </a:rPr>
              <a:t>32 inestables</a:t>
            </a:r>
            <a:endParaRPr lang="es-MX" sz="3200" dirty="0">
              <a:solidFill>
                <a:prstClr val="black"/>
              </a:solidFill>
            </a:endParaRPr>
          </a:p>
        </p:txBody>
      </p:sp>
      <p:pic>
        <p:nvPicPr>
          <p:cNvPr id="8" name="2 Imagen" descr="81624175_Charles_Hatchett.jpg"/>
          <p:cNvPicPr/>
          <p:nvPr/>
        </p:nvPicPr>
        <p:blipFill>
          <a:blip r:embed="rId3" cstate="print"/>
          <a:stretch>
            <a:fillRect/>
          </a:stretch>
        </p:blipFill>
        <p:spPr>
          <a:xfrm>
            <a:off x="2267744" y="4509120"/>
            <a:ext cx="2477770" cy="2585085"/>
          </a:xfrm>
          <a:prstGeom prst="rect">
            <a:avLst/>
          </a:prstGeom>
        </p:spPr>
      </p:pic>
    </p:spTree>
    <p:extLst>
      <p:ext uri="{BB962C8B-B14F-4D97-AF65-F5344CB8AC3E}">
        <p14:creationId xmlns="" xmlns:p14="http://schemas.microsoft.com/office/powerpoint/2010/main" val="8732596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340768"/>
            <a:ext cx="8229600" cy="2836912"/>
          </a:xfrm>
        </p:spPr>
        <p:txBody>
          <a:bodyPr>
            <a:normAutofit fontScale="92500" lnSpcReduction="10000"/>
          </a:bodyPr>
          <a:lstStyle/>
          <a:p>
            <a:pPr marL="0" indent="0" algn="just">
              <a:buNone/>
            </a:pPr>
            <a:r>
              <a:rPr lang="es-ES" dirty="0" smtClean="0"/>
              <a:t>Nunca se encuentra en estado elemental y casi siempre acompañado de Tántalo (Ta).</a:t>
            </a:r>
          </a:p>
          <a:p>
            <a:pPr marL="0" indent="0" algn="just">
              <a:buNone/>
            </a:pPr>
            <a:r>
              <a:rPr lang="es-ES" dirty="0" smtClean="0"/>
              <a:t>Representa el 0.002% en peso de la corteza. </a:t>
            </a:r>
          </a:p>
          <a:p>
            <a:pPr marL="0" indent="0">
              <a:buNone/>
            </a:pPr>
            <a:endParaRPr lang="es-ES" sz="1300" dirty="0" smtClean="0"/>
          </a:p>
          <a:p>
            <a:pPr marL="0" indent="0">
              <a:buNone/>
            </a:pPr>
            <a:r>
              <a:rPr lang="es-ES" dirty="0" smtClean="0"/>
              <a:t>Las principales fuentes minerales son: </a:t>
            </a:r>
          </a:p>
          <a:p>
            <a:pPr marL="0" indent="0">
              <a:buFont typeface="Wingdings" pitchFamily="2" charset="2"/>
              <a:buChar char="Ø"/>
            </a:pPr>
            <a:r>
              <a:rPr lang="es-ES" dirty="0" err="1" smtClean="0"/>
              <a:t>niobita</a:t>
            </a:r>
            <a:r>
              <a:rPr lang="es-ES" dirty="0" smtClean="0"/>
              <a:t> (o </a:t>
            </a:r>
            <a:r>
              <a:rPr lang="es-ES" dirty="0" err="1" smtClean="0"/>
              <a:t>columbita</a:t>
            </a:r>
            <a:r>
              <a:rPr lang="es-ES" dirty="0" smtClean="0"/>
              <a:t>)</a:t>
            </a:r>
          </a:p>
        </p:txBody>
      </p:sp>
      <p:sp>
        <p:nvSpPr>
          <p:cNvPr id="4" name="1 Título"/>
          <p:cNvSpPr>
            <a:spLocks noGrp="1"/>
          </p:cNvSpPr>
          <p:nvPr>
            <p:ph type="title"/>
          </p:nvPr>
        </p:nvSpPr>
        <p:spPr>
          <a:xfrm>
            <a:off x="539552" y="197768"/>
            <a:ext cx="8229600" cy="1143000"/>
          </a:xfrm>
        </p:spPr>
        <p:txBody>
          <a:bodyPr>
            <a:normAutofit fontScale="90000"/>
          </a:bodyPr>
          <a:lstStyle/>
          <a:p>
            <a:r>
              <a:rPr lang="es-ES" b="1" i="1" dirty="0" smtClean="0"/>
              <a:t>¿En dónde y cómo lo encontramos?</a:t>
            </a:r>
            <a:endParaRPr lang="es-MX" b="1" i="1" dirty="0"/>
          </a:p>
        </p:txBody>
      </p:sp>
      <p:pic>
        <p:nvPicPr>
          <p:cNvPr id="5" name="2 Imagen" descr="Columbite_Fe-GM67P9r.jpg"/>
          <p:cNvPicPr/>
          <p:nvPr/>
        </p:nvPicPr>
        <p:blipFill>
          <a:blip r:embed="rId2" cstate="screen">
            <a:extLst>
              <a:ext uri="{28A0092B-C50C-407E-A947-70E740481C1C}">
                <a14:useLocalDpi xmlns="" xmlns:a14="http://schemas.microsoft.com/office/drawing/2010/main"/>
              </a:ext>
            </a:extLst>
          </a:blip>
          <a:stretch>
            <a:fillRect/>
          </a:stretch>
        </p:blipFill>
        <p:spPr>
          <a:xfrm>
            <a:off x="1259632" y="4005064"/>
            <a:ext cx="2376264" cy="2376264"/>
          </a:xfrm>
          <a:prstGeom prst="rect">
            <a:avLst/>
          </a:prstGeom>
        </p:spPr>
      </p:pic>
      <p:sp>
        <p:nvSpPr>
          <p:cNvPr id="6" name="5 Rectángulo"/>
          <p:cNvSpPr/>
          <p:nvPr/>
        </p:nvSpPr>
        <p:spPr>
          <a:xfrm>
            <a:off x="5436096" y="3429000"/>
            <a:ext cx="2160240" cy="584775"/>
          </a:xfrm>
          <a:prstGeom prst="rect">
            <a:avLst/>
          </a:prstGeom>
        </p:spPr>
        <p:txBody>
          <a:bodyPr wrap="square">
            <a:spAutoFit/>
          </a:bodyPr>
          <a:lstStyle/>
          <a:p>
            <a:pPr lvl="0">
              <a:spcBef>
                <a:spcPct val="20000"/>
              </a:spcBef>
              <a:buFont typeface="Wingdings" pitchFamily="2" charset="2"/>
              <a:buChar char="Ø"/>
            </a:pPr>
            <a:r>
              <a:rPr lang="es-ES" sz="3200" dirty="0" err="1" smtClean="0">
                <a:solidFill>
                  <a:prstClr val="black"/>
                </a:solidFill>
              </a:rPr>
              <a:t>euxenita</a:t>
            </a:r>
            <a:endParaRPr lang="es-MX" sz="3200" dirty="0" smtClean="0">
              <a:solidFill>
                <a:prstClr val="black"/>
              </a:solidFill>
            </a:endParaRPr>
          </a:p>
        </p:txBody>
      </p:sp>
      <p:pic>
        <p:nvPicPr>
          <p:cNvPr id="7" name="3 Imagen" descr="Euxenite_-_Vegusdal,_Norvegia_01.jpg"/>
          <p:cNvPicPr/>
          <p:nvPr/>
        </p:nvPicPr>
        <p:blipFill>
          <a:blip r:embed="rId3" cstate="screen">
            <a:extLst>
              <a:ext uri="{28A0092B-C50C-407E-A947-70E740481C1C}">
                <a14:useLocalDpi xmlns="" xmlns:a14="http://schemas.microsoft.com/office/drawing/2010/main"/>
              </a:ext>
            </a:extLst>
          </a:blip>
          <a:stretch>
            <a:fillRect/>
          </a:stretch>
        </p:blipFill>
        <p:spPr>
          <a:xfrm>
            <a:off x="4932040" y="4077072"/>
            <a:ext cx="3026276" cy="2304256"/>
          </a:xfrm>
          <a:prstGeom prst="rect">
            <a:avLst/>
          </a:prstGeom>
        </p:spPr>
      </p:pic>
    </p:spTree>
    <p:extLst>
      <p:ext uri="{BB962C8B-B14F-4D97-AF65-F5344CB8AC3E}">
        <p14:creationId xmlns="" xmlns:p14="http://schemas.microsoft.com/office/powerpoint/2010/main" val="67517303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910</TotalTime>
  <Words>1882</Words>
  <Application>Microsoft Office PowerPoint</Application>
  <PresentationFormat>Presentación en pantalla (4:3)</PresentationFormat>
  <Paragraphs>262</Paragraphs>
  <Slides>42</Slides>
  <Notes>1</Notes>
  <HiddenSlides>0</HiddenSlides>
  <MMClips>0</MMClips>
  <ScaleCrop>false</ScaleCrop>
  <HeadingPairs>
    <vt:vector size="4" baseType="variant">
      <vt:variant>
        <vt:lpstr>Tema</vt:lpstr>
      </vt:variant>
      <vt:variant>
        <vt:i4>1</vt:i4>
      </vt:variant>
      <vt:variant>
        <vt:lpstr>Títulos de diapositiva</vt:lpstr>
      </vt:variant>
      <vt:variant>
        <vt:i4>42</vt:i4>
      </vt:variant>
    </vt:vector>
  </HeadingPairs>
  <TitlesOfParts>
    <vt:vector size="43" baseType="lpstr">
      <vt:lpstr>Tema de Office</vt:lpstr>
      <vt:lpstr>Diapositiva 1</vt:lpstr>
      <vt:lpstr>Diapositiva 2</vt:lpstr>
      <vt:lpstr>¿En dónde y como lo encontramos?</vt:lpstr>
      <vt:lpstr>Métodos de obtención y  Reacciones principales</vt:lpstr>
      <vt:lpstr>Usos / Aplicaciones</vt:lpstr>
      <vt:lpstr>Salud</vt:lpstr>
      <vt:lpstr>Datos curiosos</vt:lpstr>
      <vt:lpstr>Diapositiva 8</vt:lpstr>
      <vt:lpstr>¿En dónde y cómo lo encontramos?</vt:lpstr>
      <vt:lpstr>Métodos de obtención</vt:lpstr>
      <vt:lpstr>Usos / Aplicaciones</vt:lpstr>
      <vt:lpstr>Datos curiosos</vt:lpstr>
      <vt:lpstr>Diapositiva 13</vt:lpstr>
      <vt:lpstr>Isótopos</vt:lpstr>
      <vt:lpstr>Métodos de obtención</vt:lpstr>
      <vt:lpstr>Principales reacciones</vt:lpstr>
      <vt:lpstr>Usos / Aplicaciones</vt:lpstr>
      <vt:lpstr>Efectos a la salud</vt:lpstr>
      <vt:lpstr>Dato curioso</vt:lpstr>
      <vt:lpstr>Diapositiva 20</vt:lpstr>
      <vt:lpstr>Datos</vt:lpstr>
      <vt:lpstr>Diapositiva 22</vt:lpstr>
      <vt:lpstr>Diapositiva 23</vt:lpstr>
      <vt:lpstr>Isótopos</vt:lpstr>
      <vt:lpstr>Método de obtención </vt:lpstr>
      <vt:lpstr>Usos / Aplicaciones</vt:lpstr>
      <vt:lpstr>Salud</vt:lpstr>
      <vt:lpstr>Dato curioso</vt:lpstr>
      <vt:lpstr>Diapositiva 29</vt:lpstr>
      <vt:lpstr>¿En dónde y cómo lo encontramos?</vt:lpstr>
      <vt:lpstr>Métodos de obtención </vt:lpstr>
      <vt:lpstr>Reacciones principales</vt:lpstr>
      <vt:lpstr>Usos / Aplicaciones</vt:lpstr>
      <vt:lpstr>Salud</vt:lpstr>
      <vt:lpstr>Datos curioso</vt:lpstr>
      <vt:lpstr>Diapositiva 36</vt:lpstr>
      <vt:lpstr>¿En dónde y cómo lo encontramos?</vt:lpstr>
      <vt:lpstr>Métodos de obtención y  Reacciones principales</vt:lpstr>
      <vt:lpstr>Usos / Aplicaciones</vt:lpstr>
      <vt:lpstr>Dato curioso</vt:lpstr>
      <vt:lpstr>Diapositiva 41</vt:lpstr>
      <vt:lpstr>Fuentes consultadas</vt:lpstr>
    </vt:vector>
  </TitlesOfParts>
  <Company>SICA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Quimica SI 34</dc:creator>
  <cp:lastModifiedBy>luzhya</cp:lastModifiedBy>
  <cp:revision>188</cp:revision>
  <dcterms:created xsi:type="dcterms:W3CDTF">2013-11-06T20:45:16Z</dcterms:created>
  <dcterms:modified xsi:type="dcterms:W3CDTF">2013-11-08T06:37:51Z</dcterms:modified>
</cp:coreProperties>
</file>