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sldIdLst>
    <p:sldId id="257" r:id="rId5"/>
    <p:sldId id="266" r:id="rId6"/>
    <p:sldId id="267" r:id="rId7"/>
    <p:sldId id="264" r:id="rId8"/>
    <p:sldId id="263" r:id="rId9"/>
    <p:sldId id="262" r:id="rId10"/>
    <p:sldId id="261" r:id="rId11"/>
    <p:sldId id="258" r:id="rId12"/>
    <p:sldId id="273" r:id="rId13"/>
    <p:sldId id="268" r:id="rId14"/>
    <p:sldId id="269" r:id="rId15"/>
    <p:sldId id="270" r:id="rId16"/>
    <p:sldId id="271" r:id="rId17"/>
    <p:sldId id="272" r:id="rId18"/>
    <p:sldId id="259" r:id="rId19"/>
    <p:sldId id="260" r:id="rId20"/>
    <p:sldId id="274" r:id="rId21"/>
    <p:sldId id="275" r:id="rId22"/>
    <p:sldId id="279" r:id="rId23"/>
    <p:sldId id="277" r:id="rId24"/>
    <p:sldId id="278" r:id="rId25"/>
    <p:sldId id="280" r:id="rId26"/>
    <p:sldId id="294" r:id="rId27"/>
    <p:sldId id="298" r:id="rId28"/>
    <p:sldId id="300" r:id="rId29"/>
    <p:sldId id="299" r:id="rId30"/>
    <p:sldId id="301" r:id="rId31"/>
    <p:sldId id="282" r:id="rId32"/>
    <p:sldId id="283" r:id="rId33"/>
    <p:sldId id="284" r:id="rId34"/>
    <p:sldId id="285" r:id="rId35"/>
    <p:sldId id="286" r:id="rId36"/>
    <p:sldId id="287" r:id="rId37"/>
    <p:sldId id="288" r:id="rId38"/>
    <p:sldId id="289" r:id="rId39"/>
    <p:sldId id="295" r:id="rId40"/>
    <p:sldId id="296" r:id="rId41"/>
    <p:sldId id="297" r:id="rId42"/>
    <p:sldId id="290" r:id="rId43"/>
    <p:sldId id="291" r:id="rId44"/>
    <p:sldId id="292" r:id="rId45"/>
    <p:sldId id="293" r:id="rId4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02"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s-ES" smtClean="0"/>
              <a:t>Haga clic para modificar el estilo de título del patrón</a:t>
            </a:r>
            <a:endParaRPr lang="en-US" dirty="0"/>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bwMode="white"/>
        <p:txBody>
          <a:bodyPr/>
          <a:lstStyle/>
          <a:p>
            <a:fld id="{F7A760B5-729B-4055-A934-258B6C101469}" type="datetimeFigureOut">
              <a:rPr lang="es-MX" smtClean="0"/>
              <a:pPr/>
              <a:t>21/10/2012</a:t>
            </a:fld>
            <a:endParaRPr lang="es-MX"/>
          </a:p>
        </p:txBody>
      </p:sp>
      <p:sp>
        <p:nvSpPr>
          <p:cNvPr id="5" name="Footer Placeholder 4"/>
          <p:cNvSpPr>
            <a:spLocks noGrp="1"/>
          </p:cNvSpPr>
          <p:nvPr>
            <p:ph type="ftr" sz="quarter" idx="11"/>
          </p:nvPr>
        </p:nvSpPr>
        <p:spPr bwMode="white"/>
        <p:txBody>
          <a:bodyPr/>
          <a:lstStyle/>
          <a:p>
            <a:endParaRPr lang="es-MX"/>
          </a:p>
        </p:txBody>
      </p:sp>
      <p:sp>
        <p:nvSpPr>
          <p:cNvPr id="6" name="Slide Number Placeholder 5"/>
          <p:cNvSpPr>
            <a:spLocks noGrp="1"/>
          </p:cNvSpPr>
          <p:nvPr>
            <p:ph type="sldNum" sz="quarter" idx="12"/>
          </p:nvPr>
        </p:nvSpPr>
        <p:spPr/>
        <p:txBody>
          <a:bodyPr/>
          <a:lstStyle/>
          <a:p>
            <a:fld id="{A23170CC-904D-42C9-A2B1-ACC25503EAB3}"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F7A760B5-729B-4055-A934-258B6C101469}" type="datetimeFigureOut">
              <a:rPr lang="es-MX" smtClean="0"/>
              <a:pPr/>
              <a:t>21/10/2012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23170CC-904D-42C9-A2B1-ACC25503EAB3}"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7A760B5-729B-4055-A934-258B6C101469}" type="datetimeFigureOut">
              <a:rPr lang="es-MX" smtClean="0"/>
              <a:pPr/>
              <a:t>21/10/2012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23170CC-904D-42C9-A2B1-ACC25503EAB3}" type="slidenum">
              <a:rPr lang="es-MX" smtClean="0"/>
              <a:pPr/>
              <a:t>‹Nº›</a:t>
            </a:fld>
            <a:endParaRPr lang="es-MX"/>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8" name="27 Marcador de fecha"/>
          <p:cNvSpPr>
            <a:spLocks noGrp="1"/>
          </p:cNvSpPr>
          <p:nvPr>
            <p:ph type="dt" sz="half" idx="10"/>
          </p:nvPr>
        </p:nvSpPr>
        <p:spPr/>
        <p:txBody>
          <a:bodyPr/>
          <a:lstStyle>
            <a:extLst/>
          </a:lstStyle>
          <a:p>
            <a:fld id="{FDB80D67-307C-4EE3-905D-4E25BA235603}" type="datetimeFigureOut">
              <a:rPr lang="es-MX" smtClean="0">
                <a:solidFill>
                  <a:srgbClr val="D6ECFF"/>
                </a:solidFill>
              </a:rPr>
              <a:pPr/>
              <a:t>21/10/2012</a:t>
            </a:fld>
            <a:endParaRPr lang="es-MX">
              <a:solidFill>
                <a:srgbClr val="D6ECFF"/>
              </a:solidFill>
            </a:endParaRPr>
          </a:p>
        </p:txBody>
      </p:sp>
      <p:sp>
        <p:nvSpPr>
          <p:cNvPr id="17" name="16 Marcador de pie de página"/>
          <p:cNvSpPr>
            <a:spLocks noGrp="1"/>
          </p:cNvSpPr>
          <p:nvPr>
            <p:ph type="ftr" sz="quarter" idx="11"/>
          </p:nvPr>
        </p:nvSpPr>
        <p:spPr/>
        <p:txBody>
          <a:bodyPr/>
          <a:lstStyle>
            <a:extLst/>
          </a:lstStyle>
          <a:p>
            <a:endParaRPr lang="es-MX">
              <a:solidFill>
                <a:srgbClr val="D6ECFF"/>
              </a:solidFill>
            </a:endParaRPr>
          </a:p>
        </p:txBody>
      </p:sp>
      <p:sp>
        <p:nvSpPr>
          <p:cNvPr id="29" name="28 Marcador de número de diapositiva"/>
          <p:cNvSpPr>
            <a:spLocks noGrp="1"/>
          </p:cNvSpPr>
          <p:nvPr>
            <p:ph type="sldNum" sz="quarter" idx="12"/>
          </p:nvPr>
        </p:nvSpPr>
        <p:spPr/>
        <p:txBody>
          <a:bodyPr/>
          <a:lstStyle>
            <a:extLst/>
          </a:lstStyle>
          <a:p>
            <a:fld id="{C835C51E-5CEA-43A5-8CFE-4EEE9C5E34E3}" type="slidenum">
              <a:rPr lang="es-MX" smtClean="0">
                <a:solidFill>
                  <a:srgbClr val="D6ECFF"/>
                </a:solidFill>
              </a:rPr>
              <a:pPr/>
              <a:t>‹Nº›</a:t>
            </a:fld>
            <a:endParaRPr lang="es-MX">
              <a:solidFill>
                <a:srgbClr val="D6ECFF"/>
              </a:solidFill>
            </a:endParaRPr>
          </a:p>
        </p:txBody>
      </p:sp>
      <p:sp>
        <p:nvSpPr>
          <p:cNvPr id="32" name="31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39" name="38 Rectángulo"/>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0" name="39 Rectángulo"/>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1" name="40 Rectángulo"/>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42" name="41 Rectángulo"/>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7 Título"/>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56" name="55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65" name="64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66" name="65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67" name="66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extLst>
      <p:ext uri="{BB962C8B-B14F-4D97-AF65-F5344CB8AC3E}">
        <p14:creationId xmlns:p14="http://schemas.microsoft.com/office/powerpoint/2010/main" val="1889299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FDB80D67-307C-4EE3-905D-4E25BA235603}" type="datetimeFigureOut">
              <a:rPr lang="es-MX" smtClean="0">
                <a:solidFill>
                  <a:srgbClr val="D6ECFF"/>
                </a:solidFill>
              </a:rPr>
              <a:pPr/>
              <a:t>21/10/2012</a:t>
            </a:fld>
            <a:endParaRPr lang="es-MX">
              <a:solidFill>
                <a:srgbClr val="D6ECFF"/>
              </a:solidFill>
            </a:endParaRPr>
          </a:p>
        </p:txBody>
      </p:sp>
      <p:sp>
        <p:nvSpPr>
          <p:cNvPr id="5" name="4 Marcador de pie de página"/>
          <p:cNvSpPr>
            <a:spLocks noGrp="1"/>
          </p:cNvSpPr>
          <p:nvPr>
            <p:ph type="ftr" sz="quarter" idx="11"/>
          </p:nvPr>
        </p:nvSpPr>
        <p:spPr/>
        <p:txBody>
          <a:bodyPr/>
          <a:lstStyle>
            <a:extLst/>
          </a:lstStyle>
          <a:p>
            <a:endParaRPr lang="es-MX">
              <a:solidFill>
                <a:srgbClr val="D6ECFF"/>
              </a:solidFill>
            </a:endParaRPr>
          </a:p>
        </p:txBody>
      </p:sp>
      <p:sp>
        <p:nvSpPr>
          <p:cNvPr id="6" name="5 Marcador de número de diapositiva"/>
          <p:cNvSpPr>
            <a:spLocks noGrp="1"/>
          </p:cNvSpPr>
          <p:nvPr>
            <p:ph type="sldNum" sz="quarter" idx="12"/>
          </p:nvPr>
        </p:nvSpPr>
        <p:spPr/>
        <p:txBody>
          <a:bodyPr/>
          <a:lstStyle>
            <a:extLst/>
          </a:lstStyle>
          <a:p>
            <a:fld id="{C835C51E-5CEA-43A5-8CFE-4EEE9C5E34E3}" type="slidenum">
              <a:rPr lang="es-MX" smtClean="0">
                <a:solidFill>
                  <a:srgbClr val="D6ECFF"/>
                </a:solidFill>
              </a:rPr>
              <a:pPr/>
              <a:t>‹Nº›</a:t>
            </a:fld>
            <a:endParaRPr lang="es-MX">
              <a:solidFill>
                <a:srgbClr val="D6ECFF"/>
              </a:solidFill>
            </a:endParaRPr>
          </a:p>
        </p:txBody>
      </p:sp>
    </p:spTree>
    <p:extLst>
      <p:ext uri="{BB962C8B-B14F-4D97-AF65-F5344CB8AC3E}">
        <p14:creationId xmlns:p14="http://schemas.microsoft.com/office/powerpoint/2010/main" val="3563761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4" name="13 Forma libre"/>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5" name="14 Forma libre"/>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3" name="12 Forma libre"/>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6" name="15 Forma libre"/>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7" name="16 Forma libre"/>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8" name="17 Forma libre"/>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9" name="18 Forma libre"/>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0" name="19 Forma libre"/>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1" name="20 Forma libre"/>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2" name="21 Forma libre"/>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3" name="22 Forma libre"/>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4" name="23 Forma libre"/>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5" name="24 Forma libre"/>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6" name="25 Forma libre"/>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7" name="26 Forma libre"/>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3" name="2 Marcador de texto"/>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FDB80D67-307C-4EE3-905D-4E25BA235603}" type="datetimeFigureOut">
              <a:rPr lang="es-MX" smtClean="0">
                <a:solidFill>
                  <a:srgbClr val="D6ECFF"/>
                </a:solidFill>
              </a:rPr>
              <a:pPr/>
              <a:t>21/10/2012</a:t>
            </a:fld>
            <a:endParaRPr lang="es-MX">
              <a:solidFill>
                <a:srgbClr val="D6ECFF"/>
              </a:solidFill>
            </a:endParaRPr>
          </a:p>
        </p:txBody>
      </p:sp>
      <p:sp>
        <p:nvSpPr>
          <p:cNvPr id="5" name="4 Marcador de pie de página"/>
          <p:cNvSpPr>
            <a:spLocks noGrp="1"/>
          </p:cNvSpPr>
          <p:nvPr>
            <p:ph type="ftr" sz="quarter" idx="11"/>
          </p:nvPr>
        </p:nvSpPr>
        <p:spPr/>
        <p:txBody>
          <a:bodyPr/>
          <a:lstStyle>
            <a:extLst/>
          </a:lstStyle>
          <a:p>
            <a:endParaRPr lang="es-MX">
              <a:solidFill>
                <a:srgbClr val="D6ECFF"/>
              </a:solidFill>
            </a:endParaRPr>
          </a:p>
        </p:txBody>
      </p:sp>
      <p:sp>
        <p:nvSpPr>
          <p:cNvPr id="6" name="5 Marcador de número de diapositiva"/>
          <p:cNvSpPr>
            <a:spLocks noGrp="1"/>
          </p:cNvSpPr>
          <p:nvPr>
            <p:ph type="sldNum" sz="quarter" idx="12"/>
          </p:nvPr>
        </p:nvSpPr>
        <p:spPr/>
        <p:txBody>
          <a:bodyPr/>
          <a:lstStyle>
            <a:extLst/>
          </a:lstStyle>
          <a:p>
            <a:fld id="{C835C51E-5CEA-43A5-8CFE-4EEE9C5E34E3}" type="slidenum">
              <a:rPr lang="es-MX" smtClean="0">
                <a:solidFill>
                  <a:srgbClr val="D6ECFF"/>
                </a:solidFill>
              </a:rPr>
              <a:pPr/>
              <a:t>‹Nº›</a:t>
            </a:fld>
            <a:endParaRPr lang="es-MX">
              <a:solidFill>
                <a:srgbClr val="D6ECFF"/>
              </a:solidFill>
            </a:endParaRPr>
          </a:p>
        </p:txBody>
      </p:sp>
      <p:sp>
        <p:nvSpPr>
          <p:cNvPr id="7" name="6 Rectángulo"/>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1 Título"/>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s-ES" smtClean="0"/>
              <a:t>Haga clic para modificar el estilo de título del patrón</a:t>
            </a:r>
            <a:endParaRPr kumimoji="0" lang="en-US"/>
          </a:p>
        </p:txBody>
      </p:sp>
      <p:sp>
        <p:nvSpPr>
          <p:cNvPr id="8" name="7 Rectángulo"/>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9" name="8 Rectángulo"/>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0" name="9 Rectángulo"/>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10 Rectángulo"/>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11 Rectángulo"/>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extLst>
      <p:ext uri="{BB962C8B-B14F-4D97-AF65-F5344CB8AC3E}">
        <p14:creationId xmlns:p14="http://schemas.microsoft.com/office/powerpoint/2010/main" val="3548081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2064"/>
            <a:ext cx="8229600" cy="9144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FDB80D67-307C-4EE3-905D-4E25BA235603}" type="datetimeFigureOut">
              <a:rPr lang="es-MX" smtClean="0">
                <a:solidFill>
                  <a:srgbClr val="D6ECFF"/>
                </a:solidFill>
              </a:rPr>
              <a:pPr/>
              <a:t>21/10/2012</a:t>
            </a:fld>
            <a:endParaRPr lang="es-MX">
              <a:solidFill>
                <a:srgbClr val="D6ECFF"/>
              </a:solidFill>
            </a:endParaRPr>
          </a:p>
        </p:txBody>
      </p:sp>
      <p:sp>
        <p:nvSpPr>
          <p:cNvPr id="6" name="5 Marcador de pie de página"/>
          <p:cNvSpPr>
            <a:spLocks noGrp="1"/>
          </p:cNvSpPr>
          <p:nvPr>
            <p:ph type="ftr" sz="quarter" idx="11"/>
          </p:nvPr>
        </p:nvSpPr>
        <p:spPr/>
        <p:txBody>
          <a:bodyPr/>
          <a:lstStyle>
            <a:extLst/>
          </a:lstStyle>
          <a:p>
            <a:endParaRPr lang="es-MX">
              <a:solidFill>
                <a:srgbClr val="D6ECFF"/>
              </a:solidFill>
            </a:endParaRPr>
          </a:p>
        </p:txBody>
      </p:sp>
      <p:sp>
        <p:nvSpPr>
          <p:cNvPr id="7" name="6 Marcador de número de diapositiva"/>
          <p:cNvSpPr>
            <a:spLocks noGrp="1"/>
          </p:cNvSpPr>
          <p:nvPr>
            <p:ph type="sldNum" sz="quarter" idx="12"/>
          </p:nvPr>
        </p:nvSpPr>
        <p:spPr/>
        <p:txBody>
          <a:bodyPr/>
          <a:lstStyle>
            <a:extLst/>
          </a:lstStyle>
          <a:p>
            <a:fld id="{C835C51E-5CEA-43A5-8CFE-4EEE9C5E34E3}" type="slidenum">
              <a:rPr lang="es-MX" smtClean="0">
                <a:solidFill>
                  <a:srgbClr val="D6ECFF"/>
                </a:solidFill>
              </a:rPr>
              <a:pPr/>
              <a:t>‹Nº›</a:t>
            </a:fld>
            <a:endParaRPr lang="es-MX">
              <a:solidFill>
                <a:srgbClr val="D6ECFF"/>
              </a:solidFill>
            </a:endParaRPr>
          </a:p>
        </p:txBody>
      </p:sp>
    </p:spTree>
    <p:extLst>
      <p:ext uri="{BB962C8B-B14F-4D97-AF65-F5344CB8AC3E}">
        <p14:creationId xmlns:p14="http://schemas.microsoft.com/office/powerpoint/2010/main" val="23146116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5" name="24 Rectángulo"/>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1 Título"/>
          <p:cNvSpPr>
            <a:spLocks noGrp="1"/>
          </p:cNvSpPr>
          <p:nvPr>
            <p:ph type="title"/>
          </p:nvPr>
        </p:nvSpPr>
        <p:spPr>
          <a:xfrm>
            <a:off x="504824" y="512064"/>
            <a:ext cx="7772400" cy="914400"/>
          </a:xfrm>
        </p:spPr>
        <p:txBody>
          <a:bodyPr anchor="t"/>
          <a:lstStyle>
            <a:lvl1pPr>
              <a:defRPr sz="400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FDB80D67-307C-4EE3-905D-4E25BA235603}" type="datetimeFigureOut">
              <a:rPr lang="es-MX" smtClean="0">
                <a:solidFill>
                  <a:srgbClr val="D6ECFF"/>
                </a:solidFill>
              </a:rPr>
              <a:pPr/>
              <a:t>21/10/2012</a:t>
            </a:fld>
            <a:endParaRPr lang="es-MX">
              <a:solidFill>
                <a:srgbClr val="D6ECFF"/>
              </a:solidFill>
            </a:endParaRPr>
          </a:p>
        </p:txBody>
      </p:sp>
      <p:sp>
        <p:nvSpPr>
          <p:cNvPr id="8" name="7 Marcador de pie de página"/>
          <p:cNvSpPr>
            <a:spLocks noGrp="1"/>
          </p:cNvSpPr>
          <p:nvPr>
            <p:ph type="ftr" sz="quarter" idx="11"/>
          </p:nvPr>
        </p:nvSpPr>
        <p:spPr/>
        <p:txBody>
          <a:bodyPr/>
          <a:lstStyle>
            <a:extLst/>
          </a:lstStyle>
          <a:p>
            <a:endParaRPr lang="es-MX">
              <a:solidFill>
                <a:srgbClr val="D6ECFF"/>
              </a:solidFill>
            </a:endParaRPr>
          </a:p>
        </p:txBody>
      </p:sp>
      <p:sp>
        <p:nvSpPr>
          <p:cNvPr id="9" name="8 Marcador de número de diapositiva"/>
          <p:cNvSpPr>
            <a:spLocks noGrp="1"/>
          </p:cNvSpPr>
          <p:nvPr>
            <p:ph type="sldNum" sz="quarter" idx="12"/>
          </p:nvPr>
        </p:nvSpPr>
        <p:spPr/>
        <p:txBody>
          <a:bodyPr/>
          <a:lstStyle>
            <a:extLst/>
          </a:lstStyle>
          <a:p>
            <a:fld id="{C835C51E-5CEA-43A5-8CFE-4EEE9C5E34E3}" type="slidenum">
              <a:rPr lang="es-MX" smtClean="0">
                <a:solidFill>
                  <a:srgbClr val="D6ECFF"/>
                </a:solidFill>
              </a:rPr>
              <a:pPr/>
              <a:t>‹Nº›</a:t>
            </a:fld>
            <a:endParaRPr lang="es-MX">
              <a:solidFill>
                <a:srgbClr val="D6ECFF"/>
              </a:solidFill>
            </a:endParaRPr>
          </a:p>
        </p:txBody>
      </p:sp>
      <p:sp>
        <p:nvSpPr>
          <p:cNvPr id="16" name="15 Rectángulo"/>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7" name="16 Rectángulo"/>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8" name="17 Rectángulo"/>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9" name="18 Rectángulo"/>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0" name="19 Rectángulo"/>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1" name="20 Rectángulo"/>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2" name="21 Rectángulo"/>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9" name="28 Rectángulo"/>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30" name="29 Rectángulo"/>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extLst>
      <p:ext uri="{BB962C8B-B14F-4D97-AF65-F5344CB8AC3E}">
        <p14:creationId xmlns:p14="http://schemas.microsoft.com/office/powerpoint/2010/main" val="38685423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512064"/>
            <a:ext cx="7772400" cy="914400"/>
          </a:xfrm>
        </p:spPr>
        <p:txBody>
          <a:bodyPr/>
          <a:lstStyle>
            <a:lvl1pPr>
              <a:defRPr sz="4000" cap="none" baseline="0"/>
            </a:lvl1pPr>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FDB80D67-307C-4EE3-905D-4E25BA235603}" type="datetimeFigureOut">
              <a:rPr lang="es-MX" smtClean="0">
                <a:solidFill>
                  <a:srgbClr val="D6ECFF"/>
                </a:solidFill>
              </a:rPr>
              <a:pPr/>
              <a:t>21/10/2012</a:t>
            </a:fld>
            <a:endParaRPr lang="es-MX">
              <a:solidFill>
                <a:srgbClr val="D6ECFF"/>
              </a:solidFill>
            </a:endParaRPr>
          </a:p>
        </p:txBody>
      </p:sp>
      <p:sp>
        <p:nvSpPr>
          <p:cNvPr id="4" name="3 Marcador de pie de página"/>
          <p:cNvSpPr>
            <a:spLocks noGrp="1"/>
          </p:cNvSpPr>
          <p:nvPr>
            <p:ph type="ftr" sz="quarter" idx="11"/>
          </p:nvPr>
        </p:nvSpPr>
        <p:spPr/>
        <p:txBody>
          <a:bodyPr/>
          <a:lstStyle>
            <a:extLst/>
          </a:lstStyle>
          <a:p>
            <a:endParaRPr lang="es-MX">
              <a:solidFill>
                <a:srgbClr val="D6ECFF"/>
              </a:solidFill>
            </a:endParaRPr>
          </a:p>
        </p:txBody>
      </p:sp>
      <p:sp>
        <p:nvSpPr>
          <p:cNvPr id="5" name="4 Marcador de número de diapositiva"/>
          <p:cNvSpPr>
            <a:spLocks noGrp="1"/>
          </p:cNvSpPr>
          <p:nvPr>
            <p:ph type="sldNum" sz="quarter" idx="12"/>
          </p:nvPr>
        </p:nvSpPr>
        <p:spPr/>
        <p:txBody>
          <a:bodyPr/>
          <a:lstStyle>
            <a:extLst/>
          </a:lstStyle>
          <a:p>
            <a:fld id="{C835C51E-5CEA-43A5-8CFE-4EEE9C5E34E3}" type="slidenum">
              <a:rPr lang="es-MX" smtClean="0">
                <a:solidFill>
                  <a:srgbClr val="D6ECFF"/>
                </a:solidFill>
              </a:rPr>
              <a:pPr/>
              <a:t>‹Nº›</a:t>
            </a:fld>
            <a:endParaRPr lang="es-MX">
              <a:solidFill>
                <a:srgbClr val="D6ECFF"/>
              </a:solidFill>
            </a:endParaRPr>
          </a:p>
        </p:txBody>
      </p:sp>
    </p:spTree>
    <p:extLst>
      <p:ext uri="{BB962C8B-B14F-4D97-AF65-F5344CB8AC3E}">
        <p14:creationId xmlns:p14="http://schemas.microsoft.com/office/powerpoint/2010/main" val="309262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FDB80D67-307C-4EE3-905D-4E25BA235603}" type="datetimeFigureOut">
              <a:rPr lang="es-MX" smtClean="0">
                <a:solidFill>
                  <a:srgbClr val="D6ECFF"/>
                </a:solidFill>
              </a:rPr>
              <a:pPr/>
              <a:t>21/10/2012</a:t>
            </a:fld>
            <a:endParaRPr lang="es-MX">
              <a:solidFill>
                <a:srgbClr val="D6ECFF"/>
              </a:solidFill>
            </a:endParaRPr>
          </a:p>
        </p:txBody>
      </p:sp>
      <p:sp>
        <p:nvSpPr>
          <p:cNvPr id="3" name="2 Marcador de pie de página"/>
          <p:cNvSpPr>
            <a:spLocks noGrp="1"/>
          </p:cNvSpPr>
          <p:nvPr>
            <p:ph type="ftr" sz="quarter" idx="11"/>
          </p:nvPr>
        </p:nvSpPr>
        <p:spPr/>
        <p:txBody>
          <a:bodyPr/>
          <a:lstStyle>
            <a:extLst/>
          </a:lstStyle>
          <a:p>
            <a:endParaRPr lang="es-MX">
              <a:solidFill>
                <a:srgbClr val="D6ECFF"/>
              </a:solidFill>
            </a:endParaRPr>
          </a:p>
        </p:txBody>
      </p:sp>
      <p:sp>
        <p:nvSpPr>
          <p:cNvPr id="4" name="3 Marcador de número de diapositiva"/>
          <p:cNvSpPr>
            <a:spLocks noGrp="1"/>
          </p:cNvSpPr>
          <p:nvPr>
            <p:ph type="sldNum" sz="quarter" idx="12"/>
          </p:nvPr>
        </p:nvSpPr>
        <p:spPr/>
        <p:txBody>
          <a:bodyPr/>
          <a:lstStyle>
            <a:extLst/>
          </a:lstStyle>
          <a:p>
            <a:fld id="{C835C51E-5CEA-43A5-8CFE-4EEE9C5E34E3}" type="slidenum">
              <a:rPr lang="es-MX" smtClean="0">
                <a:solidFill>
                  <a:srgbClr val="D6ECFF"/>
                </a:solidFill>
              </a:rPr>
              <a:pPr/>
              <a:t>‹Nº›</a:t>
            </a:fld>
            <a:endParaRPr lang="es-MX">
              <a:solidFill>
                <a:srgbClr val="D6ECFF"/>
              </a:solidFill>
            </a:endParaRPr>
          </a:p>
        </p:txBody>
      </p:sp>
    </p:spTree>
    <p:extLst>
      <p:ext uri="{BB962C8B-B14F-4D97-AF65-F5344CB8AC3E}">
        <p14:creationId xmlns:p14="http://schemas.microsoft.com/office/powerpoint/2010/main" val="24347417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273050"/>
            <a:ext cx="8229600" cy="1162050"/>
          </a:xfrm>
        </p:spPr>
        <p:txBody>
          <a:bodyPr anchor="ctr"/>
          <a:lstStyle>
            <a:lvl1pPr algn="l">
              <a:buNone/>
              <a:defRPr sz="3600" b="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FDB80D67-307C-4EE3-905D-4E25BA235603}" type="datetimeFigureOut">
              <a:rPr lang="es-MX" smtClean="0">
                <a:solidFill>
                  <a:srgbClr val="D6ECFF"/>
                </a:solidFill>
              </a:rPr>
              <a:pPr/>
              <a:t>21/10/2012</a:t>
            </a:fld>
            <a:endParaRPr lang="es-MX">
              <a:solidFill>
                <a:srgbClr val="D6ECFF"/>
              </a:solidFill>
            </a:endParaRPr>
          </a:p>
        </p:txBody>
      </p:sp>
      <p:sp>
        <p:nvSpPr>
          <p:cNvPr id="6" name="5 Marcador de pie de página"/>
          <p:cNvSpPr>
            <a:spLocks noGrp="1"/>
          </p:cNvSpPr>
          <p:nvPr>
            <p:ph type="ftr" sz="quarter" idx="11"/>
          </p:nvPr>
        </p:nvSpPr>
        <p:spPr/>
        <p:txBody>
          <a:bodyPr/>
          <a:lstStyle>
            <a:extLst/>
          </a:lstStyle>
          <a:p>
            <a:endParaRPr lang="es-MX">
              <a:solidFill>
                <a:srgbClr val="D6ECFF"/>
              </a:solidFill>
            </a:endParaRPr>
          </a:p>
        </p:txBody>
      </p:sp>
      <p:sp>
        <p:nvSpPr>
          <p:cNvPr id="7" name="6 Marcador de número de diapositiva"/>
          <p:cNvSpPr>
            <a:spLocks noGrp="1"/>
          </p:cNvSpPr>
          <p:nvPr>
            <p:ph type="sldNum" sz="quarter" idx="12"/>
          </p:nvPr>
        </p:nvSpPr>
        <p:spPr/>
        <p:txBody>
          <a:bodyPr/>
          <a:lstStyle>
            <a:extLst/>
          </a:lstStyle>
          <a:p>
            <a:fld id="{C835C51E-5CEA-43A5-8CFE-4EEE9C5E34E3}" type="slidenum">
              <a:rPr lang="es-MX" smtClean="0">
                <a:solidFill>
                  <a:srgbClr val="D6ECFF"/>
                </a:solidFill>
              </a:rPr>
              <a:pPr/>
              <a:t>‹Nº›</a:t>
            </a:fld>
            <a:endParaRPr lang="es-MX">
              <a:solidFill>
                <a:srgbClr val="D6ECFF"/>
              </a:solidFill>
            </a:endParaRPr>
          </a:p>
        </p:txBody>
      </p:sp>
    </p:spTree>
    <p:extLst>
      <p:ext uri="{BB962C8B-B14F-4D97-AF65-F5344CB8AC3E}">
        <p14:creationId xmlns:p14="http://schemas.microsoft.com/office/powerpoint/2010/main" val="767658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7A760B5-729B-4055-A934-258B6C101469}" type="datetimeFigureOut">
              <a:rPr lang="es-MX" smtClean="0"/>
              <a:pPr/>
              <a:t>21/10/2012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23170CC-904D-42C9-A2B1-ACC25503EAB3}" type="slidenum">
              <a:rPr lang="es-MX" smtClean="0"/>
              <a:pPr/>
              <a:t>‹Nº›</a:t>
            </a:fld>
            <a:endParaRPr lang="es-MX"/>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7 Rectángulo"/>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cxnSp>
        <p:nvCxnSpPr>
          <p:cNvPr id="9" name="8 Conector recto"/>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9 Grupo"/>
          <p:cNvGrpSpPr/>
          <p:nvPr/>
        </p:nvGrpSpPr>
        <p:grpSpPr>
          <a:xfrm rot="5400000">
            <a:off x="8514581" y="1219200"/>
            <a:ext cx="132763" cy="128466"/>
            <a:chOff x="6668087" y="1297746"/>
            <a:chExt cx="161840" cy="156602"/>
          </a:xfrm>
        </p:grpSpPr>
        <p:cxnSp>
          <p:nvCxnSpPr>
            <p:cNvPr id="15" name="14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15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16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1 Título"/>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s-ES" smtClean="0"/>
              <a:t>Haga clic en el icono para agregar una imagen</a:t>
            </a:r>
            <a:endParaRPr kumimoji="0" lang="en-US"/>
          </a:p>
        </p:txBody>
      </p:sp>
      <p:sp>
        <p:nvSpPr>
          <p:cNvPr id="4" name="3 Marcador de texto"/>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grpSp>
        <p:nvGrpSpPr>
          <p:cNvPr id="14" name="13 Grupo"/>
          <p:cNvGrpSpPr/>
          <p:nvPr/>
        </p:nvGrpSpPr>
        <p:grpSpPr>
          <a:xfrm rot="5400000">
            <a:off x="8666981" y="1371600"/>
            <a:ext cx="132763" cy="128466"/>
            <a:chOff x="6668087" y="1297746"/>
            <a:chExt cx="161840" cy="156602"/>
          </a:xfrm>
        </p:grpSpPr>
        <p:cxnSp>
          <p:nvCxnSpPr>
            <p:cNvPr id="11" name="10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11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12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17 Grupo"/>
          <p:cNvGrpSpPr/>
          <p:nvPr/>
        </p:nvGrpSpPr>
        <p:grpSpPr>
          <a:xfrm rot="5400000">
            <a:off x="8320088" y="1474763"/>
            <a:ext cx="132763" cy="128466"/>
            <a:chOff x="6668087" y="1297746"/>
            <a:chExt cx="161840" cy="156602"/>
          </a:xfrm>
        </p:grpSpPr>
        <p:cxnSp>
          <p:nvCxnSpPr>
            <p:cNvPr id="19" name="18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19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20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4 Marcador de fecha"/>
          <p:cNvSpPr>
            <a:spLocks noGrp="1"/>
          </p:cNvSpPr>
          <p:nvPr>
            <p:ph type="dt" sz="half" idx="10"/>
          </p:nvPr>
        </p:nvSpPr>
        <p:spPr>
          <a:xfrm>
            <a:off x="6477000" y="55499"/>
            <a:ext cx="2133600" cy="365125"/>
          </a:xfrm>
        </p:spPr>
        <p:txBody>
          <a:bodyPr/>
          <a:lstStyle>
            <a:extLst/>
          </a:lstStyle>
          <a:p>
            <a:fld id="{FDB80D67-307C-4EE3-905D-4E25BA235603}" type="datetimeFigureOut">
              <a:rPr lang="es-MX" smtClean="0">
                <a:solidFill>
                  <a:srgbClr val="D6ECFF"/>
                </a:solidFill>
              </a:rPr>
              <a:pPr/>
              <a:t>21/10/2012</a:t>
            </a:fld>
            <a:endParaRPr lang="es-MX">
              <a:solidFill>
                <a:srgbClr val="D6ECFF"/>
              </a:solidFill>
            </a:endParaRPr>
          </a:p>
        </p:txBody>
      </p:sp>
      <p:sp>
        <p:nvSpPr>
          <p:cNvPr id="6" name="5 Marcador de pie de página"/>
          <p:cNvSpPr>
            <a:spLocks noGrp="1"/>
          </p:cNvSpPr>
          <p:nvPr>
            <p:ph type="ftr" sz="quarter" idx="11"/>
          </p:nvPr>
        </p:nvSpPr>
        <p:spPr>
          <a:xfrm>
            <a:off x="914400" y="55499"/>
            <a:ext cx="5562600" cy="365125"/>
          </a:xfrm>
        </p:spPr>
        <p:txBody>
          <a:bodyPr/>
          <a:lstStyle>
            <a:extLst/>
          </a:lstStyle>
          <a:p>
            <a:endParaRPr lang="es-MX">
              <a:solidFill>
                <a:srgbClr val="D6ECFF"/>
              </a:solidFill>
            </a:endParaRPr>
          </a:p>
        </p:txBody>
      </p:sp>
      <p:sp>
        <p:nvSpPr>
          <p:cNvPr id="7" name="6 Marcador de número de diapositiva"/>
          <p:cNvSpPr>
            <a:spLocks noGrp="1"/>
          </p:cNvSpPr>
          <p:nvPr>
            <p:ph type="sldNum" sz="quarter" idx="12"/>
          </p:nvPr>
        </p:nvSpPr>
        <p:spPr>
          <a:xfrm>
            <a:off x="8610600" y="55499"/>
            <a:ext cx="457200" cy="365125"/>
          </a:xfrm>
        </p:spPr>
        <p:txBody>
          <a:bodyPr/>
          <a:lstStyle>
            <a:extLst/>
          </a:lstStyle>
          <a:p>
            <a:fld id="{C835C51E-5CEA-43A5-8CFE-4EEE9C5E34E3}" type="slidenum">
              <a:rPr lang="es-MX" smtClean="0">
                <a:solidFill>
                  <a:srgbClr val="D6ECFF"/>
                </a:solidFill>
              </a:rPr>
              <a:pPr/>
              <a:t>‹Nº›</a:t>
            </a:fld>
            <a:endParaRPr lang="es-MX">
              <a:solidFill>
                <a:srgbClr val="D6ECFF"/>
              </a:solidFill>
            </a:endParaRPr>
          </a:p>
        </p:txBody>
      </p:sp>
    </p:spTree>
    <p:extLst>
      <p:ext uri="{BB962C8B-B14F-4D97-AF65-F5344CB8AC3E}">
        <p14:creationId xmlns:p14="http://schemas.microsoft.com/office/powerpoint/2010/main" val="520002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FDB80D67-307C-4EE3-905D-4E25BA235603}" type="datetimeFigureOut">
              <a:rPr lang="es-MX" smtClean="0">
                <a:solidFill>
                  <a:srgbClr val="D6ECFF"/>
                </a:solidFill>
              </a:rPr>
              <a:pPr/>
              <a:t>21/10/2012</a:t>
            </a:fld>
            <a:endParaRPr lang="es-MX">
              <a:solidFill>
                <a:srgbClr val="D6ECFF"/>
              </a:solidFill>
            </a:endParaRPr>
          </a:p>
        </p:txBody>
      </p:sp>
      <p:sp>
        <p:nvSpPr>
          <p:cNvPr id="5" name="4 Marcador de pie de página"/>
          <p:cNvSpPr>
            <a:spLocks noGrp="1"/>
          </p:cNvSpPr>
          <p:nvPr>
            <p:ph type="ftr" sz="quarter" idx="11"/>
          </p:nvPr>
        </p:nvSpPr>
        <p:spPr/>
        <p:txBody>
          <a:bodyPr/>
          <a:lstStyle>
            <a:extLst/>
          </a:lstStyle>
          <a:p>
            <a:endParaRPr lang="es-MX">
              <a:solidFill>
                <a:srgbClr val="D6ECFF"/>
              </a:solidFill>
            </a:endParaRPr>
          </a:p>
        </p:txBody>
      </p:sp>
      <p:sp>
        <p:nvSpPr>
          <p:cNvPr id="6" name="5 Marcador de número de diapositiva"/>
          <p:cNvSpPr>
            <a:spLocks noGrp="1"/>
          </p:cNvSpPr>
          <p:nvPr>
            <p:ph type="sldNum" sz="quarter" idx="12"/>
          </p:nvPr>
        </p:nvSpPr>
        <p:spPr/>
        <p:txBody>
          <a:bodyPr/>
          <a:lstStyle>
            <a:extLst/>
          </a:lstStyle>
          <a:p>
            <a:fld id="{C835C51E-5CEA-43A5-8CFE-4EEE9C5E34E3}" type="slidenum">
              <a:rPr lang="es-MX" smtClean="0">
                <a:solidFill>
                  <a:srgbClr val="D6ECFF"/>
                </a:solidFill>
              </a:rPr>
              <a:pPr/>
              <a:t>‹Nº›</a:t>
            </a:fld>
            <a:endParaRPr lang="es-MX">
              <a:solidFill>
                <a:srgbClr val="D6ECFF"/>
              </a:solidFill>
            </a:endParaRPr>
          </a:p>
        </p:txBody>
      </p:sp>
    </p:spTree>
    <p:extLst>
      <p:ext uri="{BB962C8B-B14F-4D97-AF65-F5344CB8AC3E}">
        <p14:creationId xmlns:p14="http://schemas.microsoft.com/office/powerpoint/2010/main" val="16223027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981200" cy="5851525"/>
          </a:xfrm>
        </p:spPr>
        <p:txBody>
          <a:bodyPr vert="eaVert" anchor="ct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609600" y="274639"/>
            <a:ext cx="58674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FDB80D67-307C-4EE3-905D-4E25BA235603}" type="datetimeFigureOut">
              <a:rPr lang="es-MX" smtClean="0">
                <a:solidFill>
                  <a:srgbClr val="D6ECFF"/>
                </a:solidFill>
              </a:rPr>
              <a:pPr/>
              <a:t>21/10/2012</a:t>
            </a:fld>
            <a:endParaRPr lang="es-MX">
              <a:solidFill>
                <a:srgbClr val="D6ECFF"/>
              </a:solidFill>
            </a:endParaRPr>
          </a:p>
        </p:txBody>
      </p:sp>
      <p:sp>
        <p:nvSpPr>
          <p:cNvPr id="5" name="4 Marcador de pie de página"/>
          <p:cNvSpPr>
            <a:spLocks noGrp="1"/>
          </p:cNvSpPr>
          <p:nvPr>
            <p:ph type="ftr" sz="quarter" idx="11"/>
          </p:nvPr>
        </p:nvSpPr>
        <p:spPr/>
        <p:txBody>
          <a:bodyPr/>
          <a:lstStyle>
            <a:extLst/>
          </a:lstStyle>
          <a:p>
            <a:endParaRPr lang="es-MX">
              <a:solidFill>
                <a:srgbClr val="D6ECFF"/>
              </a:solidFill>
            </a:endParaRPr>
          </a:p>
        </p:txBody>
      </p:sp>
      <p:sp>
        <p:nvSpPr>
          <p:cNvPr id="6" name="5 Marcador de número de diapositiva"/>
          <p:cNvSpPr>
            <a:spLocks noGrp="1"/>
          </p:cNvSpPr>
          <p:nvPr>
            <p:ph type="sldNum" sz="quarter" idx="12"/>
          </p:nvPr>
        </p:nvSpPr>
        <p:spPr/>
        <p:txBody>
          <a:bodyPr/>
          <a:lstStyle>
            <a:extLst/>
          </a:lstStyle>
          <a:p>
            <a:fld id="{C835C51E-5CEA-43A5-8CFE-4EEE9C5E34E3}" type="slidenum">
              <a:rPr lang="es-MX" smtClean="0">
                <a:solidFill>
                  <a:srgbClr val="D6ECFF"/>
                </a:solidFill>
              </a:rPr>
              <a:pPr/>
              <a:t>‹Nº›</a:t>
            </a:fld>
            <a:endParaRPr lang="es-MX">
              <a:solidFill>
                <a:srgbClr val="D6ECFF"/>
              </a:solidFill>
            </a:endParaRPr>
          </a:p>
        </p:txBody>
      </p:sp>
    </p:spTree>
    <p:extLst>
      <p:ext uri="{BB962C8B-B14F-4D97-AF65-F5344CB8AC3E}">
        <p14:creationId xmlns:p14="http://schemas.microsoft.com/office/powerpoint/2010/main" val="32406911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8" name="27 Marcador de fecha"/>
          <p:cNvSpPr>
            <a:spLocks noGrp="1"/>
          </p:cNvSpPr>
          <p:nvPr>
            <p:ph type="dt" sz="half" idx="10"/>
          </p:nvPr>
        </p:nvSpPr>
        <p:spPr/>
        <p:txBody>
          <a:bodyPr/>
          <a:lstStyle>
            <a:extLst/>
          </a:lstStyle>
          <a:p>
            <a:fld id="{FDB80D67-307C-4EE3-905D-4E25BA235603}" type="datetimeFigureOut">
              <a:rPr lang="es-MX" smtClean="0">
                <a:solidFill>
                  <a:srgbClr val="D6ECFF"/>
                </a:solidFill>
              </a:rPr>
              <a:pPr/>
              <a:t>21/10/2012</a:t>
            </a:fld>
            <a:endParaRPr lang="es-MX">
              <a:solidFill>
                <a:srgbClr val="D6ECFF"/>
              </a:solidFill>
            </a:endParaRPr>
          </a:p>
        </p:txBody>
      </p:sp>
      <p:sp>
        <p:nvSpPr>
          <p:cNvPr id="17" name="16 Marcador de pie de página"/>
          <p:cNvSpPr>
            <a:spLocks noGrp="1"/>
          </p:cNvSpPr>
          <p:nvPr>
            <p:ph type="ftr" sz="quarter" idx="11"/>
          </p:nvPr>
        </p:nvSpPr>
        <p:spPr/>
        <p:txBody>
          <a:bodyPr/>
          <a:lstStyle>
            <a:extLst/>
          </a:lstStyle>
          <a:p>
            <a:endParaRPr lang="es-MX">
              <a:solidFill>
                <a:srgbClr val="D6ECFF"/>
              </a:solidFill>
            </a:endParaRPr>
          </a:p>
        </p:txBody>
      </p:sp>
      <p:sp>
        <p:nvSpPr>
          <p:cNvPr id="29" name="28 Marcador de número de diapositiva"/>
          <p:cNvSpPr>
            <a:spLocks noGrp="1"/>
          </p:cNvSpPr>
          <p:nvPr>
            <p:ph type="sldNum" sz="quarter" idx="12"/>
          </p:nvPr>
        </p:nvSpPr>
        <p:spPr/>
        <p:txBody>
          <a:bodyPr/>
          <a:lstStyle>
            <a:extLst/>
          </a:lstStyle>
          <a:p>
            <a:fld id="{C835C51E-5CEA-43A5-8CFE-4EEE9C5E34E3}" type="slidenum">
              <a:rPr lang="es-MX" smtClean="0">
                <a:solidFill>
                  <a:srgbClr val="D6ECFF"/>
                </a:solidFill>
              </a:rPr>
              <a:pPr/>
              <a:t>‹Nº›</a:t>
            </a:fld>
            <a:endParaRPr lang="es-MX">
              <a:solidFill>
                <a:srgbClr val="D6ECFF"/>
              </a:solidFill>
            </a:endParaRPr>
          </a:p>
        </p:txBody>
      </p:sp>
      <p:sp>
        <p:nvSpPr>
          <p:cNvPr id="32" name="31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39" name="38 Rectángulo"/>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0" name="39 Rectángulo"/>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1" name="40 Rectángulo"/>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42" name="41 Rectángulo"/>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7 Título"/>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56" name="55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65" name="64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66" name="65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67" name="66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extLst>
      <p:ext uri="{BB962C8B-B14F-4D97-AF65-F5344CB8AC3E}">
        <p14:creationId xmlns:p14="http://schemas.microsoft.com/office/powerpoint/2010/main" val="9883512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FDB80D67-307C-4EE3-905D-4E25BA235603}" type="datetimeFigureOut">
              <a:rPr lang="es-MX" smtClean="0">
                <a:solidFill>
                  <a:srgbClr val="D6ECFF"/>
                </a:solidFill>
              </a:rPr>
              <a:pPr/>
              <a:t>21/10/2012</a:t>
            </a:fld>
            <a:endParaRPr lang="es-MX">
              <a:solidFill>
                <a:srgbClr val="D6ECFF"/>
              </a:solidFill>
            </a:endParaRPr>
          </a:p>
        </p:txBody>
      </p:sp>
      <p:sp>
        <p:nvSpPr>
          <p:cNvPr id="5" name="4 Marcador de pie de página"/>
          <p:cNvSpPr>
            <a:spLocks noGrp="1"/>
          </p:cNvSpPr>
          <p:nvPr>
            <p:ph type="ftr" sz="quarter" idx="11"/>
          </p:nvPr>
        </p:nvSpPr>
        <p:spPr/>
        <p:txBody>
          <a:bodyPr/>
          <a:lstStyle>
            <a:extLst/>
          </a:lstStyle>
          <a:p>
            <a:endParaRPr lang="es-MX">
              <a:solidFill>
                <a:srgbClr val="D6ECFF"/>
              </a:solidFill>
            </a:endParaRPr>
          </a:p>
        </p:txBody>
      </p:sp>
      <p:sp>
        <p:nvSpPr>
          <p:cNvPr id="6" name="5 Marcador de número de diapositiva"/>
          <p:cNvSpPr>
            <a:spLocks noGrp="1"/>
          </p:cNvSpPr>
          <p:nvPr>
            <p:ph type="sldNum" sz="quarter" idx="12"/>
          </p:nvPr>
        </p:nvSpPr>
        <p:spPr/>
        <p:txBody>
          <a:bodyPr/>
          <a:lstStyle>
            <a:extLst/>
          </a:lstStyle>
          <a:p>
            <a:fld id="{C835C51E-5CEA-43A5-8CFE-4EEE9C5E34E3}" type="slidenum">
              <a:rPr lang="es-MX" smtClean="0">
                <a:solidFill>
                  <a:srgbClr val="D6ECFF"/>
                </a:solidFill>
              </a:rPr>
              <a:pPr/>
              <a:t>‹Nº›</a:t>
            </a:fld>
            <a:endParaRPr lang="es-MX">
              <a:solidFill>
                <a:srgbClr val="D6ECFF"/>
              </a:solidFill>
            </a:endParaRPr>
          </a:p>
        </p:txBody>
      </p:sp>
    </p:spTree>
    <p:extLst>
      <p:ext uri="{BB962C8B-B14F-4D97-AF65-F5344CB8AC3E}">
        <p14:creationId xmlns:p14="http://schemas.microsoft.com/office/powerpoint/2010/main" val="1884932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4" name="13 Forma libre"/>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5" name="14 Forma libre"/>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3" name="12 Forma libre"/>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6" name="15 Forma libre"/>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7" name="16 Forma libre"/>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8" name="17 Forma libre"/>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9" name="18 Forma libre"/>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0" name="19 Forma libre"/>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1" name="20 Forma libre"/>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2" name="21 Forma libre"/>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3" name="22 Forma libre"/>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4" name="23 Forma libre"/>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5" name="24 Forma libre"/>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6" name="25 Forma libre"/>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7" name="26 Forma libre"/>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3" name="2 Marcador de texto"/>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FDB80D67-307C-4EE3-905D-4E25BA235603}" type="datetimeFigureOut">
              <a:rPr lang="es-MX" smtClean="0">
                <a:solidFill>
                  <a:srgbClr val="D6ECFF"/>
                </a:solidFill>
              </a:rPr>
              <a:pPr/>
              <a:t>21/10/2012</a:t>
            </a:fld>
            <a:endParaRPr lang="es-MX">
              <a:solidFill>
                <a:srgbClr val="D6ECFF"/>
              </a:solidFill>
            </a:endParaRPr>
          </a:p>
        </p:txBody>
      </p:sp>
      <p:sp>
        <p:nvSpPr>
          <p:cNvPr id="5" name="4 Marcador de pie de página"/>
          <p:cNvSpPr>
            <a:spLocks noGrp="1"/>
          </p:cNvSpPr>
          <p:nvPr>
            <p:ph type="ftr" sz="quarter" idx="11"/>
          </p:nvPr>
        </p:nvSpPr>
        <p:spPr/>
        <p:txBody>
          <a:bodyPr/>
          <a:lstStyle>
            <a:extLst/>
          </a:lstStyle>
          <a:p>
            <a:endParaRPr lang="es-MX">
              <a:solidFill>
                <a:srgbClr val="D6ECFF"/>
              </a:solidFill>
            </a:endParaRPr>
          </a:p>
        </p:txBody>
      </p:sp>
      <p:sp>
        <p:nvSpPr>
          <p:cNvPr id="6" name="5 Marcador de número de diapositiva"/>
          <p:cNvSpPr>
            <a:spLocks noGrp="1"/>
          </p:cNvSpPr>
          <p:nvPr>
            <p:ph type="sldNum" sz="quarter" idx="12"/>
          </p:nvPr>
        </p:nvSpPr>
        <p:spPr/>
        <p:txBody>
          <a:bodyPr/>
          <a:lstStyle>
            <a:extLst/>
          </a:lstStyle>
          <a:p>
            <a:fld id="{C835C51E-5CEA-43A5-8CFE-4EEE9C5E34E3}" type="slidenum">
              <a:rPr lang="es-MX" smtClean="0">
                <a:solidFill>
                  <a:srgbClr val="D6ECFF"/>
                </a:solidFill>
              </a:rPr>
              <a:pPr/>
              <a:t>‹Nº›</a:t>
            </a:fld>
            <a:endParaRPr lang="es-MX">
              <a:solidFill>
                <a:srgbClr val="D6ECFF"/>
              </a:solidFill>
            </a:endParaRPr>
          </a:p>
        </p:txBody>
      </p:sp>
      <p:sp>
        <p:nvSpPr>
          <p:cNvPr id="7" name="6 Rectángulo"/>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1 Título"/>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s-ES" smtClean="0"/>
              <a:t>Haga clic para modificar el estilo de título del patrón</a:t>
            </a:r>
            <a:endParaRPr kumimoji="0" lang="en-US"/>
          </a:p>
        </p:txBody>
      </p:sp>
      <p:sp>
        <p:nvSpPr>
          <p:cNvPr id="8" name="7 Rectángulo"/>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9" name="8 Rectángulo"/>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0" name="9 Rectángulo"/>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10 Rectángulo"/>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11 Rectángulo"/>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extLst>
      <p:ext uri="{BB962C8B-B14F-4D97-AF65-F5344CB8AC3E}">
        <p14:creationId xmlns:p14="http://schemas.microsoft.com/office/powerpoint/2010/main" val="9003156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2064"/>
            <a:ext cx="8229600" cy="9144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FDB80D67-307C-4EE3-905D-4E25BA235603}" type="datetimeFigureOut">
              <a:rPr lang="es-MX" smtClean="0">
                <a:solidFill>
                  <a:srgbClr val="D6ECFF"/>
                </a:solidFill>
              </a:rPr>
              <a:pPr/>
              <a:t>21/10/2012</a:t>
            </a:fld>
            <a:endParaRPr lang="es-MX">
              <a:solidFill>
                <a:srgbClr val="D6ECFF"/>
              </a:solidFill>
            </a:endParaRPr>
          </a:p>
        </p:txBody>
      </p:sp>
      <p:sp>
        <p:nvSpPr>
          <p:cNvPr id="6" name="5 Marcador de pie de página"/>
          <p:cNvSpPr>
            <a:spLocks noGrp="1"/>
          </p:cNvSpPr>
          <p:nvPr>
            <p:ph type="ftr" sz="quarter" idx="11"/>
          </p:nvPr>
        </p:nvSpPr>
        <p:spPr/>
        <p:txBody>
          <a:bodyPr/>
          <a:lstStyle>
            <a:extLst/>
          </a:lstStyle>
          <a:p>
            <a:endParaRPr lang="es-MX">
              <a:solidFill>
                <a:srgbClr val="D6ECFF"/>
              </a:solidFill>
            </a:endParaRPr>
          </a:p>
        </p:txBody>
      </p:sp>
      <p:sp>
        <p:nvSpPr>
          <p:cNvPr id="7" name="6 Marcador de número de diapositiva"/>
          <p:cNvSpPr>
            <a:spLocks noGrp="1"/>
          </p:cNvSpPr>
          <p:nvPr>
            <p:ph type="sldNum" sz="quarter" idx="12"/>
          </p:nvPr>
        </p:nvSpPr>
        <p:spPr/>
        <p:txBody>
          <a:bodyPr/>
          <a:lstStyle>
            <a:extLst/>
          </a:lstStyle>
          <a:p>
            <a:fld id="{C835C51E-5CEA-43A5-8CFE-4EEE9C5E34E3}" type="slidenum">
              <a:rPr lang="es-MX" smtClean="0">
                <a:solidFill>
                  <a:srgbClr val="D6ECFF"/>
                </a:solidFill>
              </a:rPr>
              <a:pPr/>
              <a:t>‹Nº›</a:t>
            </a:fld>
            <a:endParaRPr lang="es-MX">
              <a:solidFill>
                <a:srgbClr val="D6ECFF"/>
              </a:solidFill>
            </a:endParaRPr>
          </a:p>
        </p:txBody>
      </p:sp>
    </p:spTree>
    <p:extLst>
      <p:ext uri="{BB962C8B-B14F-4D97-AF65-F5344CB8AC3E}">
        <p14:creationId xmlns:p14="http://schemas.microsoft.com/office/powerpoint/2010/main" val="24658857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5" name="24 Rectángulo"/>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1 Título"/>
          <p:cNvSpPr>
            <a:spLocks noGrp="1"/>
          </p:cNvSpPr>
          <p:nvPr>
            <p:ph type="title"/>
          </p:nvPr>
        </p:nvSpPr>
        <p:spPr>
          <a:xfrm>
            <a:off x="504824" y="512064"/>
            <a:ext cx="7772400" cy="914400"/>
          </a:xfrm>
        </p:spPr>
        <p:txBody>
          <a:bodyPr anchor="t"/>
          <a:lstStyle>
            <a:lvl1pPr>
              <a:defRPr sz="400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FDB80D67-307C-4EE3-905D-4E25BA235603}" type="datetimeFigureOut">
              <a:rPr lang="es-MX" smtClean="0">
                <a:solidFill>
                  <a:srgbClr val="D6ECFF"/>
                </a:solidFill>
              </a:rPr>
              <a:pPr/>
              <a:t>21/10/2012</a:t>
            </a:fld>
            <a:endParaRPr lang="es-MX">
              <a:solidFill>
                <a:srgbClr val="D6ECFF"/>
              </a:solidFill>
            </a:endParaRPr>
          </a:p>
        </p:txBody>
      </p:sp>
      <p:sp>
        <p:nvSpPr>
          <p:cNvPr id="8" name="7 Marcador de pie de página"/>
          <p:cNvSpPr>
            <a:spLocks noGrp="1"/>
          </p:cNvSpPr>
          <p:nvPr>
            <p:ph type="ftr" sz="quarter" idx="11"/>
          </p:nvPr>
        </p:nvSpPr>
        <p:spPr/>
        <p:txBody>
          <a:bodyPr/>
          <a:lstStyle>
            <a:extLst/>
          </a:lstStyle>
          <a:p>
            <a:endParaRPr lang="es-MX">
              <a:solidFill>
                <a:srgbClr val="D6ECFF"/>
              </a:solidFill>
            </a:endParaRPr>
          </a:p>
        </p:txBody>
      </p:sp>
      <p:sp>
        <p:nvSpPr>
          <p:cNvPr id="9" name="8 Marcador de número de diapositiva"/>
          <p:cNvSpPr>
            <a:spLocks noGrp="1"/>
          </p:cNvSpPr>
          <p:nvPr>
            <p:ph type="sldNum" sz="quarter" idx="12"/>
          </p:nvPr>
        </p:nvSpPr>
        <p:spPr/>
        <p:txBody>
          <a:bodyPr/>
          <a:lstStyle>
            <a:extLst/>
          </a:lstStyle>
          <a:p>
            <a:fld id="{C835C51E-5CEA-43A5-8CFE-4EEE9C5E34E3}" type="slidenum">
              <a:rPr lang="es-MX" smtClean="0">
                <a:solidFill>
                  <a:srgbClr val="D6ECFF"/>
                </a:solidFill>
              </a:rPr>
              <a:pPr/>
              <a:t>‹Nº›</a:t>
            </a:fld>
            <a:endParaRPr lang="es-MX">
              <a:solidFill>
                <a:srgbClr val="D6ECFF"/>
              </a:solidFill>
            </a:endParaRPr>
          </a:p>
        </p:txBody>
      </p:sp>
      <p:sp>
        <p:nvSpPr>
          <p:cNvPr id="16" name="15 Rectángulo"/>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7" name="16 Rectángulo"/>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8" name="17 Rectángulo"/>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9" name="18 Rectángulo"/>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0" name="19 Rectángulo"/>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1" name="20 Rectángulo"/>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2" name="21 Rectángulo"/>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9" name="28 Rectángulo"/>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30" name="29 Rectángulo"/>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extLst>
      <p:ext uri="{BB962C8B-B14F-4D97-AF65-F5344CB8AC3E}">
        <p14:creationId xmlns:p14="http://schemas.microsoft.com/office/powerpoint/2010/main" val="15374881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512064"/>
            <a:ext cx="7772400" cy="914400"/>
          </a:xfrm>
        </p:spPr>
        <p:txBody>
          <a:bodyPr/>
          <a:lstStyle>
            <a:lvl1pPr>
              <a:defRPr sz="4000" cap="none" baseline="0"/>
            </a:lvl1pPr>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FDB80D67-307C-4EE3-905D-4E25BA235603}" type="datetimeFigureOut">
              <a:rPr lang="es-MX" smtClean="0">
                <a:solidFill>
                  <a:srgbClr val="D6ECFF"/>
                </a:solidFill>
              </a:rPr>
              <a:pPr/>
              <a:t>21/10/2012</a:t>
            </a:fld>
            <a:endParaRPr lang="es-MX">
              <a:solidFill>
                <a:srgbClr val="D6ECFF"/>
              </a:solidFill>
            </a:endParaRPr>
          </a:p>
        </p:txBody>
      </p:sp>
      <p:sp>
        <p:nvSpPr>
          <p:cNvPr id="4" name="3 Marcador de pie de página"/>
          <p:cNvSpPr>
            <a:spLocks noGrp="1"/>
          </p:cNvSpPr>
          <p:nvPr>
            <p:ph type="ftr" sz="quarter" idx="11"/>
          </p:nvPr>
        </p:nvSpPr>
        <p:spPr/>
        <p:txBody>
          <a:bodyPr/>
          <a:lstStyle>
            <a:extLst/>
          </a:lstStyle>
          <a:p>
            <a:endParaRPr lang="es-MX">
              <a:solidFill>
                <a:srgbClr val="D6ECFF"/>
              </a:solidFill>
            </a:endParaRPr>
          </a:p>
        </p:txBody>
      </p:sp>
      <p:sp>
        <p:nvSpPr>
          <p:cNvPr id="5" name="4 Marcador de número de diapositiva"/>
          <p:cNvSpPr>
            <a:spLocks noGrp="1"/>
          </p:cNvSpPr>
          <p:nvPr>
            <p:ph type="sldNum" sz="quarter" idx="12"/>
          </p:nvPr>
        </p:nvSpPr>
        <p:spPr/>
        <p:txBody>
          <a:bodyPr/>
          <a:lstStyle>
            <a:extLst/>
          </a:lstStyle>
          <a:p>
            <a:fld id="{C835C51E-5CEA-43A5-8CFE-4EEE9C5E34E3}" type="slidenum">
              <a:rPr lang="es-MX" smtClean="0">
                <a:solidFill>
                  <a:srgbClr val="D6ECFF"/>
                </a:solidFill>
              </a:rPr>
              <a:pPr/>
              <a:t>‹Nº›</a:t>
            </a:fld>
            <a:endParaRPr lang="es-MX">
              <a:solidFill>
                <a:srgbClr val="D6ECFF"/>
              </a:solidFill>
            </a:endParaRPr>
          </a:p>
        </p:txBody>
      </p:sp>
    </p:spTree>
    <p:extLst>
      <p:ext uri="{BB962C8B-B14F-4D97-AF65-F5344CB8AC3E}">
        <p14:creationId xmlns:p14="http://schemas.microsoft.com/office/powerpoint/2010/main" val="35025167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FDB80D67-307C-4EE3-905D-4E25BA235603}" type="datetimeFigureOut">
              <a:rPr lang="es-MX" smtClean="0">
                <a:solidFill>
                  <a:srgbClr val="D6ECFF"/>
                </a:solidFill>
              </a:rPr>
              <a:pPr/>
              <a:t>21/10/2012</a:t>
            </a:fld>
            <a:endParaRPr lang="es-MX">
              <a:solidFill>
                <a:srgbClr val="D6ECFF"/>
              </a:solidFill>
            </a:endParaRPr>
          </a:p>
        </p:txBody>
      </p:sp>
      <p:sp>
        <p:nvSpPr>
          <p:cNvPr id="3" name="2 Marcador de pie de página"/>
          <p:cNvSpPr>
            <a:spLocks noGrp="1"/>
          </p:cNvSpPr>
          <p:nvPr>
            <p:ph type="ftr" sz="quarter" idx="11"/>
          </p:nvPr>
        </p:nvSpPr>
        <p:spPr/>
        <p:txBody>
          <a:bodyPr/>
          <a:lstStyle>
            <a:extLst/>
          </a:lstStyle>
          <a:p>
            <a:endParaRPr lang="es-MX">
              <a:solidFill>
                <a:srgbClr val="D6ECFF"/>
              </a:solidFill>
            </a:endParaRPr>
          </a:p>
        </p:txBody>
      </p:sp>
      <p:sp>
        <p:nvSpPr>
          <p:cNvPr id="4" name="3 Marcador de número de diapositiva"/>
          <p:cNvSpPr>
            <a:spLocks noGrp="1"/>
          </p:cNvSpPr>
          <p:nvPr>
            <p:ph type="sldNum" sz="quarter" idx="12"/>
          </p:nvPr>
        </p:nvSpPr>
        <p:spPr/>
        <p:txBody>
          <a:bodyPr/>
          <a:lstStyle>
            <a:extLst/>
          </a:lstStyle>
          <a:p>
            <a:fld id="{C835C51E-5CEA-43A5-8CFE-4EEE9C5E34E3}" type="slidenum">
              <a:rPr lang="es-MX" smtClean="0">
                <a:solidFill>
                  <a:srgbClr val="D6ECFF"/>
                </a:solidFill>
              </a:rPr>
              <a:pPr/>
              <a:t>‹Nº›</a:t>
            </a:fld>
            <a:endParaRPr lang="es-MX">
              <a:solidFill>
                <a:srgbClr val="D6ECFF"/>
              </a:solidFill>
            </a:endParaRPr>
          </a:p>
        </p:txBody>
      </p:sp>
    </p:spTree>
    <p:extLst>
      <p:ext uri="{BB962C8B-B14F-4D97-AF65-F5344CB8AC3E}">
        <p14:creationId xmlns:p14="http://schemas.microsoft.com/office/powerpoint/2010/main" val="4235648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7A760B5-729B-4055-A934-258B6C101469}" type="datetimeFigureOut">
              <a:rPr lang="es-MX" smtClean="0"/>
              <a:pPr/>
              <a:t>21/10/2012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23170CC-904D-42C9-A2B1-ACC25503EAB3}" type="slidenum">
              <a:rPr lang="es-MX" smtClean="0"/>
              <a:pPr/>
              <a:t>‹Nº›</a:t>
            </a:fld>
            <a:endParaRPr lang="es-MX"/>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273050"/>
            <a:ext cx="8229600" cy="1162050"/>
          </a:xfrm>
        </p:spPr>
        <p:txBody>
          <a:bodyPr anchor="ctr"/>
          <a:lstStyle>
            <a:lvl1pPr algn="l">
              <a:buNone/>
              <a:defRPr sz="3600" b="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FDB80D67-307C-4EE3-905D-4E25BA235603}" type="datetimeFigureOut">
              <a:rPr lang="es-MX" smtClean="0">
                <a:solidFill>
                  <a:srgbClr val="D6ECFF"/>
                </a:solidFill>
              </a:rPr>
              <a:pPr/>
              <a:t>21/10/2012</a:t>
            </a:fld>
            <a:endParaRPr lang="es-MX">
              <a:solidFill>
                <a:srgbClr val="D6ECFF"/>
              </a:solidFill>
            </a:endParaRPr>
          </a:p>
        </p:txBody>
      </p:sp>
      <p:sp>
        <p:nvSpPr>
          <p:cNvPr id="6" name="5 Marcador de pie de página"/>
          <p:cNvSpPr>
            <a:spLocks noGrp="1"/>
          </p:cNvSpPr>
          <p:nvPr>
            <p:ph type="ftr" sz="quarter" idx="11"/>
          </p:nvPr>
        </p:nvSpPr>
        <p:spPr/>
        <p:txBody>
          <a:bodyPr/>
          <a:lstStyle>
            <a:extLst/>
          </a:lstStyle>
          <a:p>
            <a:endParaRPr lang="es-MX">
              <a:solidFill>
                <a:srgbClr val="D6ECFF"/>
              </a:solidFill>
            </a:endParaRPr>
          </a:p>
        </p:txBody>
      </p:sp>
      <p:sp>
        <p:nvSpPr>
          <p:cNvPr id="7" name="6 Marcador de número de diapositiva"/>
          <p:cNvSpPr>
            <a:spLocks noGrp="1"/>
          </p:cNvSpPr>
          <p:nvPr>
            <p:ph type="sldNum" sz="quarter" idx="12"/>
          </p:nvPr>
        </p:nvSpPr>
        <p:spPr/>
        <p:txBody>
          <a:bodyPr/>
          <a:lstStyle>
            <a:extLst/>
          </a:lstStyle>
          <a:p>
            <a:fld id="{C835C51E-5CEA-43A5-8CFE-4EEE9C5E34E3}" type="slidenum">
              <a:rPr lang="es-MX" smtClean="0">
                <a:solidFill>
                  <a:srgbClr val="D6ECFF"/>
                </a:solidFill>
              </a:rPr>
              <a:pPr/>
              <a:t>‹Nº›</a:t>
            </a:fld>
            <a:endParaRPr lang="es-MX">
              <a:solidFill>
                <a:srgbClr val="D6ECFF"/>
              </a:solidFill>
            </a:endParaRPr>
          </a:p>
        </p:txBody>
      </p:sp>
    </p:spTree>
    <p:extLst>
      <p:ext uri="{BB962C8B-B14F-4D97-AF65-F5344CB8AC3E}">
        <p14:creationId xmlns:p14="http://schemas.microsoft.com/office/powerpoint/2010/main" val="29622245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7 Rectángulo"/>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cxnSp>
        <p:nvCxnSpPr>
          <p:cNvPr id="9" name="8 Conector recto"/>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9 Grupo"/>
          <p:cNvGrpSpPr/>
          <p:nvPr/>
        </p:nvGrpSpPr>
        <p:grpSpPr>
          <a:xfrm rot="5400000">
            <a:off x="8514581" y="1219200"/>
            <a:ext cx="132763" cy="128466"/>
            <a:chOff x="6668087" y="1297746"/>
            <a:chExt cx="161840" cy="156602"/>
          </a:xfrm>
        </p:grpSpPr>
        <p:cxnSp>
          <p:nvCxnSpPr>
            <p:cNvPr id="15" name="14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15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16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1 Título"/>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s-ES" smtClean="0"/>
              <a:t>Haga clic en el icono para agregar una imagen</a:t>
            </a:r>
            <a:endParaRPr kumimoji="0" lang="en-US"/>
          </a:p>
        </p:txBody>
      </p:sp>
      <p:sp>
        <p:nvSpPr>
          <p:cNvPr id="4" name="3 Marcador de texto"/>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grpSp>
        <p:nvGrpSpPr>
          <p:cNvPr id="14" name="13 Grupo"/>
          <p:cNvGrpSpPr/>
          <p:nvPr/>
        </p:nvGrpSpPr>
        <p:grpSpPr>
          <a:xfrm rot="5400000">
            <a:off x="8666981" y="1371600"/>
            <a:ext cx="132763" cy="128466"/>
            <a:chOff x="6668087" y="1297746"/>
            <a:chExt cx="161840" cy="156602"/>
          </a:xfrm>
        </p:grpSpPr>
        <p:cxnSp>
          <p:nvCxnSpPr>
            <p:cNvPr id="11" name="10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11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12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17 Grupo"/>
          <p:cNvGrpSpPr/>
          <p:nvPr/>
        </p:nvGrpSpPr>
        <p:grpSpPr>
          <a:xfrm rot="5400000">
            <a:off x="8320088" y="1474763"/>
            <a:ext cx="132763" cy="128466"/>
            <a:chOff x="6668087" y="1297746"/>
            <a:chExt cx="161840" cy="156602"/>
          </a:xfrm>
        </p:grpSpPr>
        <p:cxnSp>
          <p:nvCxnSpPr>
            <p:cNvPr id="19" name="18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19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20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4 Marcador de fecha"/>
          <p:cNvSpPr>
            <a:spLocks noGrp="1"/>
          </p:cNvSpPr>
          <p:nvPr>
            <p:ph type="dt" sz="half" idx="10"/>
          </p:nvPr>
        </p:nvSpPr>
        <p:spPr>
          <a:xfrm>
            <a:off x="6477000" y="55499"/>
            <a:ext cx="2133600" cy="365125"/>
          </a:xfrm>
        </p:spPr>
        <p:txBody>
          <a:bodyPr/>
          <a:lstStyle>
            <a:extLst/>
          </a:lstStyle>
          <a:p>
            <a:fld id="{FDB80D67-307C-4EE3-905D-4E25BA235603}" type="datetimeFigureOut">
              <a:rPr lang="es-MX" smtClean="0">
                <a:solidFill>
                  <a:srgbClr val="D6ECFF"/>
                </a:solidFill>
              </a:rPr>
              <a:pPr/>
              <a:t>21/10/2012</a:t>
            </a:fld>
            <a:endParaRPr lang="es-MX">
              <a:solidFill>
                <a:srgbClr val="D6ECFF"/>
              </a:solidFill>
            </a:endParaRPr>
          </a:p>
        </p:txBody>
      </p:sp>
      <p:sp>
        <p:nvSpPr>
          <p:cNvPr id="6" name="5 Marcador de pie de página"/>
          <p:cNvSpPr>
            <a:spLocks noGrp="1"/>
          </p:cNvSpPr>
          <p:nvPr>
            <p:ph type="ftr" sz="quarter" idx="11"/>
          </p:nvPr>
        </p:nvSpPr>
        <p:spPr>
          <a:xfrm>
            <a:off x="914400" y="55499"/>
            <a:ext cx="5562600" cy="365125"/>
          </a:xfrm>
        </p:spPr>
        <p:txBody>
          <a:bodyPr/>
          <a:lstStyle>
            <a:extLst/>
          </a:lstStyle>
          <a:p>
            <a:endParaRPr lang="es-MX">
              <a:solidFill>
                <a:srgbClr val="D6ECFF"/>
              </a:solidFill>
            </a:endParaRPr>
          </a:p>
        </p:txBody>
      </p:sp>
      <p:sp>
        <p:nvSpPr>
          <p:cNvPr id="7" name="6 Marcador de número de diapositiva"/>
          <p:cNvSpPr>
            <a:spLocks noGrp="1"/>
          </p:cNvSpPr>
          <p:nvPr>
            <p:ph type="sldNum" sz="quarter" idx="12"/>
          </p:nvPr>
        </p:nvSpPr>
        <p:spPr>
          <a:xfrm>
            <a:off x="8610600" y="55499"/>
            <a:ext cx="457200" cy="365125"/>
          </a:xfrm>
        </p:spPr>
        <p:txBody>
          <a:bodyPr/>
          <a:lstStyle>
            <a:extLst/>
          </a:lstStyle>
          <a:p>
            <a:fld id="{C835C51E-5CEA-43A5-8CFE-4EEE9C5E34E3}" type="slidenum">
              <a:rPr lang="es-MX" smtClean="0">
                <a:solidFill>
                  <a:srgbClr val="D6ECFF"/>
                </a:solidFill>
              </a:rPr>
              <a:pPr/>
              <a:t>‹Nº›</a:t>
            </a:fld>
            <a:endParaRPr lang="es-MX">
              <a:solidFill>
                <a:srgbClr val="D6ECFF"/>
              </a:solidFill>
            </a:endParaRPr>
          </a:p>
        </p:txBody>
      </p:sp>
    </p:spTree>
    <p:extLst>
      <p:ext uri="{BB962C8B-B14F-4D97-AF65-F5344CB8AC3E}">
        <p14:creationId xmlns:p14="http://schemas.microsoft.com/office/powerpoint/2010/main" val="9759540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FDB80D67-307C-4EE3-905D-4E25BA235603}" type="datetimeFigureOut">
              <a:rPr lang="es-MX" smtClean="0">
                <a:solidFill>
                  <a:srgbClr val="D6ECFF"/>
                </a:solidFill>
              </a:rPr>
              <a:pPr/>
              <a:t>21/10/2012</a:t>
            </a:fld>
            <a:endParaRPr lang="es-MX">
              <a:solidFill>
                <a:srgbClr val="D6ECFF"/>
              </a:solidFill>
            </a:endParaRPr>
          </a:p>
        </p:txBody>
      </p:sp>
      <p:sp>
        <p:nvSpPr>
          <p:cNvPr id="5" name="4 Marcador de pie de página"/>
          <p:cNvSpPr>
            <a:spLocks noGrp="1"/>
          </p:cNvSpPr>
          <p:nvPr>
            <p:ph type="ftr" sz="quarter" idx="11"/>
          </p:nvPr>
        </p:nvSpPr>
        <p:spPr/>
        <p:txBody>
          <a:bodyPr/>
          <a:lstStyle>
            <a:extLst/>
          </a:lstStyle>
          <a:p>
            <a:endParaRPr lang="es-MX">
              <a:solidFill>
                <a:srgbClr val="D6ECFF"/>
              </a:solidFill>
            </a:endParaRPr>
          </a:p>
        </p:txBody>
      </p:sp>
      <p:sp>
        <p:nvSpPr>
          <p:cNvPr id="6" name="5 Marcador de número de diapositiva"/>
          <p:cNvSpPr>
            <a:spLocks noGrp="1"/>
          </p:cNvSpPr>
          <p:nvPr>
            <p:ph type="sldNum" sz="quarter" idx="12"/>
          </p:nvPr>
        </p:nvSpPr>
        <p:spPr/>
        <p:txBody>
          <a:bodyPr/>
          <a:lstStyle>
            <a:extLst/>
          </a:lstStyle>
          <a:p>
            <a:fld id="{C835C51E-5CEA-43A5-8CFE-4EEE9C5E34E3}" type="slidenum">
              <a:rPr lang="es-MX" smtClean="0">
                <a:solidFill>
                  <a:srgbClr val="D6ECFF"/>
                </a:solidFill>
              </a:rPr>
              <a:pPr/>
              <a:t>‹Nº›</a:t>
            </a:fld>
            <a:endParaRPr lang="es-MX">
              <a:solidFill>
                <a:srgbClr val="D6ECFF"/>
              </a:solidFill>
            </a:endParaRPr>
          </a:p>
        </p:txBody>
      </p:sp>
    </p:spTree>
    <p:extLst>
      <p:ext uri="{BB962C8B-B14F-4D97-AF65-F5344CB8AC3E}">
        <p14:creationId xmlns:p14="http://schemas.microsoft.com/office/powerpoint/2010/main" val="34104922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981200" cy="5851525"/>
          </a:xfrm>
        </p:spPr>
        <p:txBody>
          <a:bodyPr vert="eaVert" anchor="ct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609600" y="274639"/>
            <a:ext cx="58674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FDB80D67-307C-4EE3-905D-4E25BA235603}" type="datetimeFigureOut">
              <a:rPr lang="es-MX" smtClean="0">
                <a:solidFill>
                  <a:srgbClr val="D6ECFF"/>
                </a:solidFill>
              </a:rPr>
              <a:pPr/>
              <a:t>21/10/2012</a:t>
            </a:fld>
            <a:endParaRPr lang="es-MX">
              <a:solidFill>
                <a:srgbClr val="D6ECFF"/>
              </a:solidFill>
            </a:endParaRPr>
          </a:p>
        </p:txBody>
      </p:sp>
      <p:sp>
        <p:nvSpPr>
          <p:cNvPr id="5" name="4 Marcador de pie de página"/>
          <p:cNvSpPr>
            <a:spLocks noGrp="1"/>
          </p:cNvSpPr>
          <p:nvPr>
            <p:ph type="ftr" sz="quarter" idx="11"/>
          </p:nvPr>
        </p:nvSpPr>
        <p:spPr/>
        <p:txBody>
          <a:bodyPr/>
          <a:lstStyle>
            <a:extLst/>
          </a:lstStyle>
          <a:p>
            <a:endParaRPr lang="es-MX">
              <a:solidFill>
                <a:srgbClr val="D6ECFF"/>
              </a:solidFill>
            </a:endParaRPr>
          </a:p>
        </p:txBody>
      </p:sp>
      <p:sp>
        <p:nvSpPr>
          <p:cNvPr id="6" name="5 Marcador de número de diapositiva"/>
          <p:cNvSpPr>
            <a:spLocks noGrp="1"/>
          </p:cNvSpPr>
          <p:nvPr>
            <p:ph type="sldNum" sz="quarter" idx="12"/>
          </p:nvPr>
        </p:nvSpPr>
        <p:spPr/>
        <p:txBody>
          <a:bodyPr/>
          <a:lstStyle>
            <a:extLst/>
          </a:lstStyle>
          <a:p>
            <a:fld id="{C835C51E-5CEA-43A5-8CFE-4EEE9C5E34E3}" type="slidenum">
              <a:rPr lang="es-MX" smtClean="0">
                <a:solidFill>
                  <a:srgbClr val="D6ECFF"/>
                </a:solidFill>
              </a:rPr>
              <a:pPr/>
              <a:t>‹Nº›</a:t>
            </a:fld>
            <a:endParaRPr lang="es-MX">
              <a:solidFill>
                <a:srgbClr val="D6ECFF"/>
              </a:solidFill>
            </a:endParaRPr>
          </a:p>
        </p:txBody>
      </p:sp>
    </p:spTree>
    <p:extLst>
      <p:ext uri="{BB962C8B-B14F-4D97-AF65-F5344CB8AC3E}">
        <p14:creationId xmlns:p14="http://schemas.microsoft.com/office/powerpoint/2010/main" val="6789016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8" name="27 Marcador de fecha"/>
          <p:cNvSpPr>
            <a:spLocks noGrp="1"/>
          </p:cNvSpPr>
          <p:nvPr>
            <p:ph type="dt" sz="half" idx="10"/>
          </p:nvPr>
        </p:nvSpPr>
        <p:spPr/>
        <p:txBody>
          <a:bodyPr/>
          <a:lstStyle>
            <a:extLst/>
          </a:lstStyle>
          <a:p>
            <a:fld id="{FDB80D67-307C-4EE3-905D-4E25BA235603}" type="datetimeFigureOut">
              <a:rPr lang="es-MX" smtClean="0">
                <a:solidFill>
                  <a:srgbClr val="D6ECFF"/>
                </a:solidFill>
              </a:rPr>
              <a:pPr/>
              <a:t>21/10/2012</a:t>
            </a:fld>
            <a:endParaRPr lang="es-MX">
              <a:solidFill>
                <a:srgbClr val="D6ECFF"/>
              </a:solidFill>
            </a:endParaRPr>
          </a:p>
        </p:txBody>
      </p:sp>
      <p:sp>
        <p:nvSpPr>
          <p:cNvPr id="17" name="16 Marcador de pie de página"/>
          <p:cNvSpPr>
            <a:spLocks noGrp="1"/>
          </p:cNvSpPr>
          <p:nvPr>
            <p:ph type="ftr" sz="quarter" idx="11"/>
          </p:nvPr>
        </p:nvSpPr>
        <p:spPr/>
        <p:txBody>
          <a:bodyPr/>
          <a:lstStyle>
            <a:extLst/>
          </a:lstStyle>
          <a:p>
            <a:endParaRPr lang="es-MX">
              <a:solidFill>
                <a:srgbClr val="D6ECFF"/>
              </a:solidFill>
            </a:endParaRPr>
          </a:p>
        </p:txBody>
      </p:sp>
      <p:sp>
        <p:nvSpPr>
          <p:cNvPr id="29" name="28 Marcador de número de diapositiva"/>
          <p:cNvSpPr>
            <a:spLocks noGrp="1"/>
          </p:cNvSpPr>
          <p:nvPr>
            <p:ph type="sldNum" sz="quarter" idx="12"/>
          </p:nvPr>
        </p:nvSpPr>
        <p:spPr/>
        <p:txBody>
          <a:bodyPr/>
          <a:lstStyle>
            <a:extLst/>
          </a:lstStyle>
          <a:p>
            <a:fld id="{C835C51E-5CEA-43A5-8CFE-4EEE9C5E34E3}" type="slidenum">
              <a:rPr lang="es-MX" smtClean="0">
                <a:solidFill>
                  <a:srgbClr val="D6ECFF"/>
                </a:solidFill>
              </a:rPr>
              <a:pPr/>
              <a:t>‹Nº›</a:t>
            </a:fld>
            <a:endParaRPr lang="es-MX">
              <a:solidFill>
                <a:srgbClr val="D6ECFF"/>
              </a:solidFill>
            </a:endParaRPr>
          </a:p>
        </p:txBody>
      </p:sp>
      <p:sp>
        <p:nvSpPr>
          <p:cNvPr id="32" name="31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39" name="38 Rectángulo"/>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0" name="39 Rectángulo"/>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1" name="40 Rectángulo"/>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42" name="41 Rectángulo"/>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7 Título"/>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56" name="55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65" name="64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66" name="65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67" name="66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extLst>
      <p:ext uri="{BB962C8B-B14F-4D97-AF65-F5344CB8AC3E}">
        <p14:creationId xmlns:p14="http://schemas.microsoft.com/office/powerpoint/2010/main" val="18526452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FDB80D67-307C-4EE3-905D-4E25BA235603}" type="datetimeFigureOut">
              <a:rPr lang="es-MX" smtClean="0">
                <a:solidFill>
                  <a:srgbClr val="D6ECFF"/>
                </a:solidFill>
              </a:rPr>
              <a:pPr/>
              <a:t>21/10/2012</a:t>
            </a:fld>
            <a:endParaRPr lang="es-MX">
              <a:solidFill>
                <a:srgbClr val="D6ECFF"/>
              </a:solidFill>
            </a:endParaRPr>
          </a:p>
        </p:txBody>
      </p:sp>
      <p:sp>
        <p:nvSpPr>
          <p:cNvPr id="5" name="4 Marcador de pie de página"/>
          <p:cNvSpPr>
            <a:spLocks noGrp="1"/>
          </p:cNvSpPr>
          <p:nvPr>
            <p:ph type="ftr" sz="quarter" idx="11"/>
          </p:nvPr>
        </p:nvSpPr>
        <p:spPr/>
        <p:txBody>
          <a:bodyPr/>
          <a:lstStyle>
            <a:extLst/>
          </a:lstStyle>
          <a:p>
            <a:endParaRPr lang="es-MX">
              <a:solidFill>
                <a:srgbClr val="D6ECFF"/>
              </a:solidFill>
            </a:endParaRPr>
          </a:p>
        </p:txBody>
      </p:sp>
      <p:sp>
        <p:nvSpPr>
          <p:cNvPr id="6" name="5 Marcador de número de diapositiva"/>
          <p:cNvSpPr>
            <a:spLocks noGrp="1"/>
          </p:cNvSpPr>
          <p:nvPr>
            <p:ph type="sldNum" sz="quarter" idx="12"/>
          </p:nvPr>
        </p:nvSpPr>
        <p:spPr/>
        <p:txBody>
          <a:bodyPr/>
          <a:lstStyle>
            <a:extLst/>
          </a:lstStyle>
          <a:p>
            <a:fld id="{C835C51E-5CEA-43A5-8CFE-4EEE9C5E34E3}" type="slidenum">
              <a:rPr lang="es-MX" smtClean="0">
                <a:solidFill>
                  <a:srgbClr val="D6ECFF"/>
                </a:solidFill>
              </a:rPr>
              <a:pPr/>
              <a:t>‹Nº›</a:t>
            </a:fld>
            <a:endParaRPr lang="es-MX">
              <a:solidFill>
                <a:srgbClr val="D6ECFF"/>
              </a:solidFill>
            </a:endParaRPr>
          </a:p>
        </p:txBody>
      </p:sp>
    </p:spTree>
    <p:extLst>
      <p:ext uri="{BB962C8B-B14F-4D97-AF65-F5344CB8AC3E}">
        <p14:creationId xmlns:p14="http://schemas.microsoft.com/office/powerpoint/2010/main" val="9073708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4" name="13 Forma libre"/>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5" name="14 Forma libre"/>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3" name="12 Forma libre"/>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6" name="15 Forma libre"/>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7" name="16 Forma libre"/>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8" name="17 Forma libre"/>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9" name="18 Forma libre"/>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0" name="19 Forma libre"/>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1" name="20 Forma libre"/>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2" name="21 Forma libre"/>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3" name="22 Forma libre"/>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4" name="23 Forma libre"/>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5" name="24 Forma libre"/>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6" name="25 Forma libre"/>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7" name="26 Forma libre"/>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3" name="2 Marcador de texto"/>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FDB80D67-307C-4EE3-905D-4E25BA235603}" type="datetimeFigureOut">
              <a:rPr lang="es-MX" smtClean="0">
                <a:solidFill>
                  <a:srgbClr val="D6ECFF"/>
                </a:solidFill>
              </a:rPr>
              <a:pPr/>
              <a:t>21/10/2012</a:t>
            </a:fld>
            <a:endParaRPr lang="es-MX">
              <a:solidFill>
                <a:srgbClr val="D6ECFF"/>
              </a:solidFill>
            </a:endParaRPr>
          </a:p>
        </p:txBody>
      </p:sp>
      <p:sp>
        <p:nvSpPr>
          <p:cNvPr id="5" name="4 Marcador de pie de página"/>
          <p:cNvSpPr>
            <a:spLocks noGrp="1"/>
          </p:cNvSpPr>
          <p:nvPr>
            <p:ph type="ftr" sz="quarter" idx="11"/>
          </p:nvPr>
        </p:nvSpPr>
        <p:spPr/>
        <p:txBody>
          <a:bodyPr/>
          <a:lstStyle>
            <a:extLst/>
          </a:lstStyle>
          <a:p>
            <a:endParaRPr lang="es-MX">
              <a:solidFill>
                <a:srgbClr val="D6ECFF"/>
              </a:solidFill>
            </a:endParaRPr>
          </a:p>
        </p:txBody>
      </p:sp>
      <p:sp>
        <p:nvSpPr>
          <p:cNvPr id="6" name="5 Marcador de número de diapositiva"/>
          <p:cNvSpPr>
            <a:spLocks noGrp="1"/>
          </p:cNvSpPr>
          <p:nvPr>
            <p:ph type="sldNum" sz="quarter" idx="12"/>
          </p:nvPr>
        </p:nvSpPr>
        <p:spPr/>
        <p:txBody>
          <a:bodyPr/>
          <a:lstStyle>
            <a:extLst/>
          </a:lstStyle>
          <a:p>
            <a:fld id="{C835C51E-5CEA-43A5-8CFE-4EEE9C5E34E3}" type="slidenum">
              <a:rPr lang="es-MX" smtClean="0">
                <a:solidFill>
                  <a:srgbClr val="D6ECFF"/>
                </a:solidFill>
              </a:rPr>
              <a:pPr/>
              <a:t>‹Nº›</a:t>
            </a:fld>
            <a:endParaRPr lang="es-MX">
              <a:solidFill>
                <a:srgbClr val="D6ECFF"/>
              </a:solidFill>
            </a:endParaRPr>
          </a:p>
        </p:txBody>
      </p:sp>
      <p:sp>
        <p:nvSpPr>
          <p:cNvPr id="7" name="6 Rectángulo"/>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1 Título"/>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s-ES" smtClean="0"/>
              <a:t>Haga clic para modificar el estilo de título del patrón</a:t>
            </a:r>
            <a:endParaRPr kumimoji="0" lang="en-US"/>
          </a:p>
        </p:txBody>
      </p:sp>
      <p:sp>
        <p:nvSpPr>
          <p:cNvPr id="8" name="7 Rectángulo"/>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9" name="8 Rectángulo"/>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0" name="9 Rectángulo"/>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10 Rectángulo"/>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11 Rectángulo"/>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extLst>
      <p:ext uri="{BB962C8B-B14F-4D97-AF65-F5344CB8AC3E}">
        <p14:creationId xmlns:p14="http://schemas.microsoft.com/office/powerpoint/2010/main" val="31266675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2064"/>
            <a:ext cx="8229600" cy="9144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FDB80D67-307C-4EE3-905D-4E25BA235603}" type="datetimeFigureOut">
              <a:rPr lang="es-MX" smtClean="0">
                <a:solidFill>
                  <a:srgbClr val="D6ECFF"/>
                </a:solidFill>
              </a:rPr>
              <a:pPr/>
              <a:t>21/10/2012</a:t>
            </a:fld>
            <a:endParaRPr lang="es-MX">
              <a:solidFill>
                <a:srgbClr val="D6ECFF"/>
              </a:solidFill>
            </a:endParaRPr>
          </a:p>
        </p:txBody>
      </p:sp>
      <p:sp>
        <p:nvSpPr>
          <p:cNvPr id="6" name="5 Marcador de pie de página"/>
          <p:cNvSpPr>
            <a:spLocks noGrp="1"/>
          </p:cNvSpPr>
          <p:nvPr>
            <p:ph type="ftr" sz="quarter" idx="11"/>
          </p:nvPr>
        </p:nvSpPr>
        <p:spPr/>
        <p:txBody>
          <a:bodyPr/>
          <a:lstStyle>
            <a:extLst/>
          </a:lstStyle>
          <a:p>
            <a:endParaRPr lang="es-MX">
              <a:solidFill>
                <a:srgbClr val="D6ECFF"/>
              </a:solidFill>
            </a:endParaRPr>
          </a:p>
        </p:txBody>
      </p:sp>
      <p:sp>
        <p:nvSpPr>
          <p:cNvPr id="7" name="6 Marcador de número de diapositiva"/>
          <p:cNvSpPr>
            <a:spLocks noGrp="1"/>
          </p:cNvSpPr>
          <p:nvPr>
            <p:ph type="sldNum" sz="quarter" idx="12"/>
          </p:nvPr>
        </p:nvSpPr>
        <p:spPr/>
        <p:txBody>
          <a:bodyPr/>
          <a:lstStyle>
            <a:extLst/>
          </a:lstStyle>
          <a:p>
            <a:fld id="{C835C51E-5CEA-43A5-8CFE-4EEE9C5E34E3}" type="slidenum">
              <a:rPr lang="es-MX" smtClean="0">
                <a:solidFill>
                  <a:srgbClr val="D6ECFF"/>
                </a:solidFill>
              </a:rPr>
              <a:pPr/>
              <a:t>‹Nº›</a:t>
            </a:fld>
            <a:endParaRPr lang="es-MX">
              <a:solidFill>
                <a:srgbClr val="D6ECFF"/>
              </a:solidFill>
            </a:endParaRPr>
          </a:p>
        </p:txBody>
      </p:sp>
    </p:spTree>
    <p:extLst>
      <p:ext uri="{BB962C8B-B14F-4D97-AF65-F5344CB8AC3E}">
        <p14:creationId xmlns:p14="http://schemas.microsoft.com/office/powerpoint/2010/main" val="30537564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5" name="24 Rectángulo"/>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1 Título"/>
          <p:cNvSpPr>
            <a:spLocks noGrp="1"/>
          </p:cNvSpPr>
          <p:nvPr>
            <p:ph type="title"/>
          </p:nvPr>
        </p:nvSpPr>
        <p:spPr>
          <a:xfrm>
            <a:off x="504824" y="512064"/>
            <a:ext cx="7772400" cy="914400"/>
          </a:xfrm>
        </p:spPr>
        <p:txBody>
          <a:bodyPr anchor="t"/>
          <a:lstStyle>
            <a:lvl1pPr>
              <a:defRPr sz="400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FDB80D67-307C-4EE3-905D-4E25BA235603}" type="datetimeFigureOut">
              <a:rPr lang="es-MX" smtClean="0">
                <a:solidFill>
                  <a:srgbClr val="D6ECFF"/>
                </a:solidFill>
              </a:rPr>
              <a:pPr/>
              <a:t>21/10/2012</a:t>
            </a:fld>
            <a:endParaRPr lang="es-MX">
              <a:solidFill>
                <a:srgbClr val="D6ECFF"/>
              </a:solidFill>
            </a:endParaRPr>
          </a:p>
        </p:txBody>
      </p:sp>
      <p:sp>
        <p:nvSpPr>
          <p:cNvPr id="8" name="7 Marcador de pie de página"/>
          <p:cNvSpPr>
            <a:spLocks noGrp="1"/>
          </p:cNvSpPr>
          <p:nvPr>
            <p:ph type="ftr" sz="quarter" idx="11"/>
          </p:nvPr>
        </p:nvSpPr>
        <p:spPr/>
        <p:txBody>
          <a:bodyPr/>
          <a:lstStyle>
            <a:extLst/>
          </a:lstStyle>
          <a:p>
            <a:endParaRPr lang="es-MX">
              <a:solidFill>
                <a:srgbClr val="D6ECFF"/>
              </a:solidFill>
            </a:endParaRPr>
          </a:p>
        </p:txBody>
      </p:sp>
      <p:sp>
        <p:nvSpPr>
          <p:cNvPr id="9" name="8 Marcador de número de diapositiva"/>
          <p:cNvSpPr>
            <a:spLocks noGrp="1"/>
          </p:cNvSpPr>
          <p:nvPr>
            <p:ph type="sldNum" sz="quarter" idx="12"/>
          </p:nvPr>
        </p:nvSpPr>
        <p:spPr/>
        <p:txBody>
          <a:bodyPr/>
          <a:lstStyle>
            <a:extLst/>
          </a:lstStyle>
          <a:p>
            <a:fld id="{C835C51E-5CEA-43A5-8CFE-4EEE9C5E34E3}" type="slidenum">
              <a:rPr lang="es-MX" smtClean="0">
                <a:solidFill>
                  <a:srgbClr val="D6ECFF"/>
                </a:solidFill>
              </a:rPr>
              <a:pPr/>
              <a:t>‹Nº›</a:t>
            </a:fld>
            <a:endParaRPr lang="es-MX">
              <a:solidFill>
                <a:srgbClr val="D6ECFF"/>
              </a:solidFill>
            </a:endParaRPr>
          </a:p>
        </p:txBody>
      </p:sp>
      <p:sp>
        <p:nvSpPr>
          <p:cNvPr id="16" name="15 Rectángulo"/>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7" name="16 Rectángulo"/>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8" name="17 Rectángulo"/>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9" name="18 Rectángulo"/>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0" name="19 Rectángulo"/>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1" name="20 Rectángulo"/>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2" name="21 Rectángulo"/>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9" name="28 Rectángulo"/>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30" name="29 Rectángulo"/>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extLst>
      <p:ext uri="{BB962C8B-B14F-4D97-AF65-F5344CB8AC3E}">
        <p14:creationId xmlns:p14="http://schemas.microsoft.com/office/powerpoint/2010/main" val="36414575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512064"/>
            <a:ext cx="7772400" cy="914400"/>
          </a:xfrm>
        </p:spPr>
        <p:txBody>
          <a:bodyPr/>
          <a:lstStyle>
            <a:lvl1pPr>
              <a:defRPr sz="4000" cap="none" baseline="0"/>
            </a:lvl1pPr>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FDB80D67-307C-4EE3-905D-4E25BA235603}" type="datetimeFigureOut">
              <a:rPr lang="es-MX" smtClean="0">
                <a:solidFill>
                  <a:srgbClr val="D6ECFF"/>
                </a:solidFill>
              </a:rPr>
              <a:pPr/>
              <a:t>21/10/2012</a:t>
            </a:fld>
            <a:endParaRPr lang="es-MX">
              <a:solidFill>
                <a:srgbClr val="D6ECFF"/>
              </a:solidFill>
            </a:endParaRPr>
          </a:p>
        </p:txBody>
      </p:sp>
      <p:sp>
        <p:nvSpPr>
          <p:cNvPr id="4" name="3 Marcador de pie de página"/>
          <p:cNvSpPr>
            <a:spLocks noGrp="1"/>
          </p:cNvSpPr>
          <p:nvPr>
            <p:ph type="ftr" sz="quarter" idx="11"/>
          </p:nvPr>
        </p:nvSpPr>
        <p:spPr/>
        <p:txBody>
          <a:bodyPr/>
          <a:lstStyle>
            <a:extLst/>
          </a:lstStyle>
          <a:p>
            <a:endParaRPr lang="es-MX">
              <a:solidFill>
                <a:srgbClr val="D6ECFF"/>
              </a:solidFill>
            </a:endParaRPr>
          </a:p>
        </p:txBody>
      </p:sp>
      <p:sp>
        <p:nvSpPr>
          <p:cNvPr id="5" name="4 Marcador de número de diapositiva"/>
          <p:cNvSpPr>
            <a:spLocks noGrp="1"/>
          </p:cNvSpPr>
          <p:nvPr>
            <p:ph type="sldNum" sz="quarter" idx="12"/>
          </p:nvPr>
        </p:nvSpPr>
        <p:spPr/>
        <p:txBody>
          <a:bodyPr/>
          <a:lstStyle>
            <a:extLst/>
          </a:lstStyle>
          <a:p>
            <a:fld id="{C835C51E-5CEA-43A5-8CFE-4EEE9C5E34E3}" type="slidenum">
              <a:rPr lang="es-MX" smtClean="0">
                <a:solidFill>
                  <a:srgbClr val="D6ECFF"/>
                </a:solidFill>
              </a:rPr>
              <a:pPr/>
              <a:t>‹Nº›</a:t>
            </a:fld>
            <a:endParaRPr lang="es-MX">
              <a:solidFill>
                <a:srgbClr val="D6ECFF"/>
              </a:solidFill>
            </a:endParaRPr>
          </a:p>
        </p:txBody>
      </p:sp>
    </p:spTree>
    <p:extLst>
      <p:ext uri="{BB962C8B-B14F-4D97-AF65-F5344CB8AC3E}">
        <p14:creationId xmlns:p14="http://schemas.microsoft.com/office/powerpoint/2010/main" val="692650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F7A760B5-729B-4055-A934-258B6C101469}" type="datetimeFigureOut">
              <a:rPr lang="es-MX" smtClean="0"/>
              <a:pPr/>
              <a:t>21/10/2012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23170CC-904D-42C9-A2B1-ACC25503EAB3}" type="slidenum">
              <a:rPr lang="es-MX" smtClean="0"/>
              <a:pPr/>
              <a:t>‹Nº›</a:t>
            </a:fld>
            <a:endParaRPr lang="es-MX"/>
          </a:p>
        </p:txBody>
      </p:sp>
      <p:sp>
        <p:nvSpPr>
          <p:cNvPr id="12" name="Content Placeholder 11"/>
          <p:cNvSpPr>
            <a:spLocks noGrp="1"/>
          </p:cNvSpPr>
          <p:nvPr>
            <p:ph sz="quarter" idx="14"/>
          </p:nvPr>
        </p:nvSpPr>
        <p:spPr>
          <a:xfrm>
            <a:off x="4648200" y="2438400"/>
            <a:ext cx="3124200" cy="3124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FDB80D67-307C-4EE3-905D-4E25BA235603}" type="datetimeFigureOut">
              <a:rPr lang="es-MX" smtClean="0">
                <a:solidFill>
                  <a:srgbClr val="D6ECFF"/>
                </a:solidFill>
              </a:rPr>
              <a:pPr/>
              <a:t>21/10/2012</a:t>
            </a:fld>
            <a:endParaRPr lang="es-MX">
              <a:solidFill>
                <a:srgbClr val="D6ECFF"/>
              </a:solidFill>
            </a:endParaRPr>
          </a:p>
        </p:txBody>
      </p:sp>
      <p:sp>
        <p:nvSpPr>
          <p:cNvPr id="3" name="2 Marcador de pie de página"/>
          <p:cNvSpPr>
            <a:spLocks noGrp="1"/>
          </p:cNvSpPr>
          <p:nvPr>
            <p:ph type="ftr" sz="quarter" idx="11"/>
          </p:nvPr>
        </p:nvSpPr>
        <p:spPr/>
        <p:txBody>
          <a:bodyPr/>
          <a:lstStyle>
            <a:extLst/>
          </a:lstStyle>
          <a:p>
            <a:endParaRPr lang="es-MX">
              <a:solidFill>
                <a:srgbClr val="D6ECFF"/>
              </a:solidFill>
            </a:endParaRPr>
          </a:p>
        </p:txBody>
      </p:sp>
      <p:sp>
        <p:nvSpPr>
          <p:cNvPr id="4" name="3 Marcador de número de diapositiva"/>
          <p:cNvSpPr>
            <a:spLocks noGrp="1"/>
          </p:cNvSpPr>
          <p:nvPr>
            <p:ph type="sldNum" sz="quarter" idx="12"/>
          </p:nvPr>
        </p:nvSpPr>
        <p:spPr/>
        <p:txBody>
          <a:bodyPr/>
          <a:lstStyle>
            <a:extLst/>
          </a:lstStyle>
          <a:p>
            <a:fld id="{C835C51E-5CEA-43A5-8CFE-4EEE9C5E34E3}" type="slidenum">
              <a:rPr lang="es-MX" smtClean="0">
                <a:solidFill>
                  <a:srgbClr val="D6ECFF"/>
                </a:solidFill>
              </a:rPr>
              <a:pPr/>
              <a:t>‹Nº›</a:t>
            </a:fld>
            <a:endParaRPr lang="es-MX">
              <a:solidFill>
                <a:srgbClr val="D6ECFF"/>
              </a:solidFill>
            </a:endParaRPr>
          </a:p>
        </p:txBody>
      </p:sp>
    </p:spTree>
    <p:extLst>
      <p:ext uri="{BB962C8B-B14F-4D97-AF65-F5344CB8AC3E}">
        <p14:creationId xmlns:p14="http://schemas.microsoft.com/office/powerpoint/2010/main" val="13404998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273050"/>
            <a:ext cx="8229600" cy="1162050"/>
          </a:xfrm>
        </p:spPr>
        <p:txBody>
          <a:bodyPr anchor="ctr"/>
          <a:lstStyle>
            <a:lvl1pPr algn="l">
              <a:buNone/>
              <a:defRPr sz="3600" b="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FDB80D67-307C-4EE3-905D-4E25BA235603}" type="datetimeFigureOut">
              <a:rPr lang="es-MX" smtClean="0">
                <a:solidFill>
                  <a:srgbClr val="D6ECFF"/>
                </a:solidFill>
              </a:rPr>
              <a:pPr/>
              <a:t>21/10/2012</a:t>
            </a:fld>
            <a:endParaRPr lang="es-MX">
              <a:solidFill>
                <a:srgbClr val="D6ECFF"/>
              </a:solidFill>
            </a:endParaRPr>
          </a:p>
        </p:txBody>
      </p:sp>
      <p:sp>
        <p:nvSpPr>
          <p:cNvPr id="6" name="5 Marcador de pie de página"/>
          <p:cNvSpPr>
            <a:spLocks noGrp="1"/>
          </p:cNvSpPr>
          <p:nvPr>
            <p:ph type="ftr" sz="quarter" idx="11"/>
          </p:nvPr>
        </p:nvSpPr>
        <p:spPr/>
        <p:txBody>
          <a:bodyPr/>
          <a:lstStyle>
            <a:extLst/>
          </a:lstStyle>
          <a:p>
            <a:endParaRPr lang="es-MX">
              <a:solidFill>
                <a:srgbClr val="D6ECFF"/>
              </a:solidFill>
            </a:endParaRPr>
          </a:p>
        </p:txBody>
      </p:sp>
      <p:sp>
        <p:nvSpPr>
          <p:cNvPr id="7" name="6 Marcador de número de diapositiva"/>
          <p:cNvSpPr>
            <a:spLocks noGrp="1"/>
          </p:cNvSpPr>
          <p:nvPr>
            <p:ph type="sldNum" sz="quarter" idx="12"/>
          </p:nvPr>
        </p:nvSpPr>
        <p:spPr/>
        <p:txBody>
          <a:bodyPr/>
          <a:lstStyle>
            <a:extLst/>
          </a:lstStyle>
          <a:p>
            <a:fld id="{C835C51E-5CEA-43A5-8CFE-4EEE9C5E34E3}" type="slidenum">
              <a:rPr lang="es-MX" smtClean="0">
                <a:solidFill>
                  <a:srgbClr val="D6ECFF"/>
                </a:solidFill>
              </a:rPr>
              <a:pPr/>
              <a:t>‹Nº›</a:t>
            </a:fld>
            <a:endParaRPr lang="es-MX">
              <a:solidFill>
                <a:srgbClr val="D6ECFF"/>
              </a:solidFill>
            </a:endParaRPr>
          </a:p>
        </p:txBody>
      </p:sp>
    </p:spTree>
    <p:extLst>
      <p:ext uri="{BB962C8B-B14F-4D97-AF65-F5344CB8AC3E}">
        <p14:creationId xmlns:p14="http://schemas.microsoft.com/office/powerpoint/2010/main" val="1593268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7 Rectángulo"/>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cxnSp>
        <p:nvCxnSpPr>
          <p:cNvPr id="9" name="8 Conector recto"/>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9 Grupo"/>
          <p:cNvGrpSpPr/>
          <p:nvPr/>
        </p:nvGrpSpPr>
        <p:grpSpPr>
          <a:xfrm rot="5400000">
            <a:off x="8514581" y="1219200"/>
            <a:ext cx="132763" cy="128466"/>
            <a:chOff x="6668087" y="1297746"/>
            <a:chExt cx="161840" cy="156602"/>
          </a:xfrm>
        </p:grpSpPr>
        <p:cxnSp>
          <p:nvCxnSpPr>
            <p:cNvPr id="15" name="14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15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16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1 Título"/>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s-ES" smtClean="0"/>
              <a:t>Haga clic en el icono para agregar una imagen</a:t>
            </a:r>
            <a:endParaRPr kumimoji="0" lang="en-US"/>
          </a:p>
        </p:txBody>
      </p:sp>
      <p:sp>
        <p:nvSpPr>
          <p:cNvPr id="4" name="3 Marcador de texto"/>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grpSp>
        <p:nvGrpSpPr>
          <p:cNvPr id="14" name="13 Grupo"/>
          <p:cNvGrpSpPr/>
          <p:nvPr/>
        </p:nvGrpSpPr>
        <p:grpSpPr>
          <a:xfrm rot="5400000">
            <a:off x="8666981" y="1371600"/>
            <a:ext cx="132763" cy="128466"/>
            <a:chOff x="6668087" y="1297746"/>
            <a:chExt cx="161840" cy="156602"/>
          </a:xfrm>
        </p:grpSpPr>
        <p:cxnSp>
          <p:nvCxnSpPr>
            <p:cNvPr id="11" name="10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11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12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17 Grupo"/>
          <p:cNvGrpSpPr/>
          <p:nvPr/>
        </p:nvGrpSpPr>
        <p:grpSpPr>
          <a:xfrm rot="5400000">
            <a:off x="8320088" y="1474763"/>
            <a:ext cx="132763" cy="128466"/>
            <a:chOff x="6668087" y="1297746"/>
            <a:chExt cx="161840" cy="156602"/>
          </a:xfrm>
        </p:grpSpPr>
        <p:cxnSp>
          <p:nvCxnSpPr>
            <p:cNvPr id="19" name="18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19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20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4 Marcador de fecha"/>
          <p:cNvSpPr>
            <a:spLocks noGrp="1"/>
          </p:cNvSpPr>
          <p:nvPr>
            <p:ph type="dt" sz="half" idx="10"/>
          </p:nvPr>
        </p:nvSpPr>
        <p:spPr>
          <a:xfrm>
            <a:off x="6477000" y="55499"/>
            <a:ext cx="2133600" cy="365125"/>
          </a:xfrm>
        </p:spPr>
        <p:txBody>
          <a:bodyPr/>
          <a:lstStyle>
            <a:extLst/>
          </a:lstStyle>
          <a:p>
            <a:fld id="{FDB80D67-307C-4EE3-905D-4E25BA235603}" type="datetimeFigureOut">
              <a:rPr lang="es-MX" smtClean="0">
                <a:solidFill>
                  <a:srgbClr val="D6ECFF"/>
                </a:solidFill>
              </a:rPr>
              <a:pPr/>
              <a:t>21/10/2012</a:t>
            </a:fld>
            <a:endParaRPr lang="es-MX">
              <a:solidFill>
                <a:srgbClr val="D6ECFF"/>
              </a:solidFill>
            </a:endParaRPr>
          </a:p>
        </p:txBody>
      </p:sp>
      <p:sp>
        <p:nvSpPr>
          <p:cNvPr id="6" name="5 Marcador de pie de página"/>
          <p:cNvSpPr>
            <a:spLocks noGrp="1"/>
          </p:cNvSpPr>
          <p:nvPr>
            <p:ph type="ftr" sz="quarter" idx="11"/>
          </p:nvPr>
        </p:nvSpPr>
        <p:spPr>
          <a:xfrm>
            <a:off x="914400" y="55499"/>
            <a:ext cx="5562600" cy="365125"/>
          </a:xfrm>
        </p:spPr>
        <p:txBody>
          <a:bodyPr/>
          <a:lstStyle>
            <a:extLst/>
          </a:lstStyle>
          <a:p>
            <a:endParaRPr lang="es-MX">
              <a:solidFill>
                <a:srgbClr val="D6ECFF"/>
              </a:solidFill>
            </a:endParaRPr>
          </a:p>
        </p:txBody>
      </p:sp>
      <p:sp>
        <p:nvSpPr>
          <p:cNvPr id="7" name="6 Marcador de número de diapositiva"/>
          <p:cNvSpPr>
            <a:spLocks noGrp="1"/>
          </p:cNvSpPr>
          <p:nvPr>
            <p:ph type="sldNum" sz="quarter" idx="12"/>
          </p:nvPr>
        </p:nvSpPr>
        <p:spPr>
          <a:xfrm>
            <a:off x="8610600" y="55499"/>
            <a:ext cx="457200" cy="365125"/>
          </a:xfrm>
        </p:spPr>
        <p:txBody>
          <a:bodyPr/>
          <a:lstStyle>
            <a:extLst/>
          </a:lstStyle>
          <a:p>
            <a:fld id="{C835C51E-5CEA-43A5-8CFE-4EEE9C5E34E3}" type="slidenum">
              <a:rPr lang="es-MX" smtClean="0">
                <a:solidFill>
                  <a:srgbClr val="D6ECFF"/>
                </a:solidFill>
              </a:rPr>
              <a:pPr/>
              <a:t>‹Nº›</a:t>
            </a:fld>
            <a:endParaRPr lang="es-MX">
              <a:solidFill>
                <a:srgbClr val="D6ECFF"/>
              </a:solidFill>
            </a:endParaRPr>
          </a:p>
        </p:txBody>
      </p:sp>
    </p:spTree>
    <p:extLst>
      <p:ext uri="{BB962C8B-B14F-4D97-AF65-F5344CB8AC3E}">
        <p14:creationId xmlns:p14="http://schemas.microsoft.com/office/powerpoint/2010/main" val="5147562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FDB80D67-307C-4EE3-905D-4E25BA235603}" type="datetimeFigureOut">
              <a:rPr lang="es-MX" smtClean="0">
                <a:solidFill>
                  <a:srgbClr val="D6ECFF"/>
                </a:solidFill>
              </a:rPr>
              <a:pPr/>
              <a:t>21/10/2012</a:t>
            </a:fld>
            <a:endParaRPr lang="es-MX">
              <a:solidFill>
                <a:srgbClr val="D6ECFF"/>
              </a:solidFill>
            </a:endParaRPr>
          </a:p>
        </p:txBody>
      </p:sp>
      <p:sp>
        <p:nvSpPr>
          <p:cNvPr id="5" name="4 Marcador de pie de página"/>
          <p:cNvSpPr>
            <a:spLocks noGrp="1"/>
          </p:cNvSpPr>
          <p:nvPr>
            <p:ph type="ftr" sz="quarter" idx="11"/>
          </p:nvPr>
        </p:nvSpPr>
        <p:spPr/>
        <p:txBody>
          <a:bodyPr/>
          <a:lstStyle>
            <a:extLst/>
          </a:lstStyle>
          <a:p>
            <a:endParaRPr lang="es-MX">
              <a:solidFill>
                <a:srgbClr val="D6ECFF"/>
              </a:solidFill>
            </a:endParaRPr>
          </a:p>
        </p:txBody>
      </p:sp>
      <p:sp>
        <p:nvSpPr>
          <p:cNvPr id="6" name="5 Marcador de número de diapositiva"/>
          <p:cNvSpPr>
            <a:spLocks noGrp="1"/>
          </p:cNvSpPr>
          <p:nvPr>
            <p:ph type="sldNum" sz="quarter" idx="12"/>
          </p:nvPr>
        </p:nvSpPr>
        <p:spPr/>
        <p:txBody>
          <a:bodyPr/>
          <a:lstStyle>
            <a:extLst/>
          </a:lstStyle>
          <a:p>
            <a:fld id="{C835C51E-5CEA-43A5-8CFE-4EEE9C5E34E3}" type="slidenum">
              <a:rPr lang="es-MX" smtClean="0">
                <a:solidFill>
                  <a:srgbClr val="D6ECFF"/>
                </a:solidFill>
              </a:rPr>
              <a:pPr/>
              <a:t>‹Nº›</a:t>
            </a:fld>
            <a:endParaRPr lang="es-MX">
              <a:solidFill>
                <a:srgbClr val="D6ECFF"/>
              </a:solidFill>
            </a:endParaRPr>
          </a:p>
        </p:txBody>
      </p:sp>
    </p:spTree>
    <p:extLst>
      <p:ext uri="{BB962C8B-B14F-4D97-AF65-F5344CB8AC3E}">
        <p14:creationId xmlns:p14="http://schemas.microsoft.com/office/powerpoint/2010/main" val="20561869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981200" cy="5851525"/>
          </a:xfrm>
        </p:spPr>
        <p:txBody>
          <a:bodyPr vert="eaVert" anchor="ct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609600" y="274639"/>
            <a:ext cx="58674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FDB80D67-307C-4EE3-905D-4E25BA235603}" type="datetimeFigureOut">
              <a:rPr lang="es-MX" smtClean="0">
                <a:solidFill>
                  <a:srgbClr val="D6ECFF"/>
                </a:solidFill>
              </a:rPr>
              <a:pPr/>
              <a:t>21/10/2012</a:t>
            </a:fld>
            <a:endParaRPr lang="es-MX">
              <a:solidFill>
                <a:srgbClr val="D6ECFF"/>
              </a:solidFill>
            </a:endParaRPr>
          </a:p>
        </p:txBody>
      </p:sp>
      <p:sp>
        <p:nvSpPr>
          <p:cNvPr id="5" name="4 Marcador de pie de página"/>
          <p:cNvSpPr>
            <a:spLocks noGrp="1"/>
          </p:cNvSpPr>
          <p:nvPr>
            <p:ph type="ftr" sz="quarter" idx="11"/>
          </p:nvPr>
        </p:nvSpPr>
        <p:spPr/>
        <p:txBody>
          <a:bodyPr/>
          <a:lstStyle>
            <a:extLst/>
          </a:lstStyle>
          <a:p>
            <a:endParaRPr lang="es-MX">
              <a:solidFill>
                <a:srgbClr val="D6ECFF"/>
              </a:solidFill>
            </a:endParaRPr>
          </a:p>
        </p:txBody>
      </p:sp>
      <p:sp>
        <p:nvSpPr>
          <p:cNvPr id="6" name="5 Marcador de número de diapositiva"/>
          <p:cNvSpPr>
            <a:spLocks noGrp="1"/>
          </p:cNvSpPr>
          <p:nvPr>
            <p:ph type="sldNum" sz="quarter" idx="12"/>
          </p:nvPr>
        </p:nvSpPr>
        <p:spPr/>
        <p:txBody>
          <a:bodyPr/>
          <a:lstStyle>
            <a:extLst/>
          </a:lstStyle>
          <a:p>
            <a:fld id="{C835C51E-5CEA-43A5-8CFE-4EEE9C5E34E3}" type="slidenum">
              <a:rPr lang="es-MX" smtClean="0">
                <a:solidFill>
                  <a:srgbClr val="D6ECFF"/>
                </a:solidFill>
              </a:rPr>
              <a:pPr/>
              <a:t>‹Nº›</a:t>
            </a:fld>
            <a:endParaRPr lang="es-MX">
              <a:solidFill>
                <a:srgbClr val="D6ECFF"/>
              </a:solidFill>
            </a:endParaRPr>
          </a:p>
        </p:txBody>
      </p:sp>
    </p:spTree>
    <p:extLst>
      <p:ext uri="{BB962C8B-B14F-4D97-AF65-F5344CB8AC3E}">
        <p14:creationId xmlns:p14="http://schemas.microsoft.com/office/powerpoint/2010/main" val="1302527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cstate="print">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F7A760B5-729B-4055-A934-258B6C101469}" type="datetimeFigureOut">
              <a:rPr lang="es-MX" smtClean="0"/>
              <a:pPr/>
              <a:t>21/10/2012</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A23170CC-904D-42C9-A2B1-ACC25503EAB3}"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F7A760B5-729B-4055-A934-258B6C101469}" type="datetimeFigureOut">
              <a:rPr lang="es-MX" smtClean="0"/>
              <a:pPr/>
              <a:t>21/10/2012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A23170CC-904D-42C9-A2B1-ACC25503EAB3}" type="slidenum">
              <a:rPr lang="es-MX" smtClean="0"/>
              <a:pPr/>
              <a:t>‹Nº›</a:t>
            </a:fld>
            <a:endParaRPr lang="es-MX"/>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7A760B5-729B-4055-A934-258B6C101469}" type="datetimeFigureOut">
              <a:rPr lang="es-MX" smtClean="0"/>
              <a:pPr/>
              <a:t>21/10/2012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23170CC-904D-42C9-A2B1-ACC25503EAB3}"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7A760B5-729B-4055-A934-258B6C101469}" type="datetimeFigureOut">
              <a:rPr lang="es-MX" smtClean="0"/>
              <a:pPr/>
              <a:t>21/10/2012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23170CC-904D-42C9-A2B1-ACC25503EAB3}" type="slidenum">
              <a:rPr lang="es-MX" smtClean="0"/>
              <a:pPr/>
              <a:t>‹Nº›</a:t>
            </a:fld>
            <a:endParaRPr lang="es-MX"/>
          </a:p>
        </p:txBody>
      </p:sp>
      <p:sp>
        <p:nvSpPr>
          <p:cNvPr id="9" name="Content Placeholder 8"/>
          <p:cNvSpPr>
            <a:spLocks noGrp="1"/>
          </p:cNvSpPr>
          <p:nvPr>
            <p:ph sz="quarter" idx="13"/>
          </p:nvPr>
        </p:nvSpPr>
        <p:spPr>
          <a:xfrm>
            <a:off x="1371600" y="1676400"/>
            <a:ext cx="3276600" cy="3505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7A760B5-729B-4055-A934-258B6C101469}" type="datetimeFigureOut">
              <a:rPr lang="es-MX" smtClean="0"/>
              <a:pPr/>
              <a:t>21/10/2012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23170CC-904D-42C9-A2B1-ACC25503EAB3}"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F7A760B5-729B-4055-A934-258B6C101469}" type="datetimeFigureOut">
              <a:rPr lang="es-MX" smtClean="0"/>
              <a:pPr/>
              <a:t>21/10/2012</a:t>
            </a:fld>
            <a:endParaRPr lang="es-MX"/>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s-MX"/>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A23170CC-904D-42C9-A2B1-ACC25503EAB3}"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7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8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9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10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11 Rectángulo"/>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5" name="14 Rectángulo"/>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6" name="15 Rectángulo"/>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7" name="16 Rectángulo"/>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2" name="21 Marcador de título"/>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FDB80D67-307C-4EE3-905D-4E25BA235603}" type="datetimeFigureOut">
              <a:rPr lang="es-MX" smtClean="0">
                <a:solidFill>
                  <a:srgbClr val="D6ECFF"/>
                </a:solidFill>
              </a:rPr>
              <a:pPr/>
              <a:t>21/10/2012</a:t>
            </a:fld>
            <a:endParaRPr lang="es-MX">
              <a:solidFill>
                <a:srgbClr val="D6ECFF"/>
              </a:solidFill>
            </a:endParaRPr>
          </a:p>
        </p:txBody>
      </p:sp>
      <p:sp>
        <p:nvSpPr>
          <p:cNvPr id="3" name="2 Marcador de pie de página"/>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s-MX">
              <a:solidFill>
                <a:srgbClr val="D6ECFF"/>
              </a:solidFill>
            </a:endParaRPr>
          </a:p>
        </p:txBody>
      </p:sp>
      <p:sp>
        <p:nvSpPr>
          <p:cNvPr id="23" name="22 Marcador de número de diapositiva"/>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C835C51E-5CEA-43A5-8CFE-4EEE9C5E34E3}" type="slidenum">
              <a:rPr lang="es-MX" smtClean="0">
                <a:solidFill>
                  <a:srgbClr val="D6ECFF"/>
                </a:solidFill>
              </a:rPr>
              <a:pPr/>
              <a:t>‹Nº›</a:t>
            </a:fld>
            <a:endParaRPr lang="es-MX">
              <a:solidFill>
                <a:srgbClr val="D6ECFF"/>
              </a:solidFill>
            </a:endParaRPr>
          </a:p>
        </p:txBody>
      </p:sp>
    </p:spTree>
    <p:extLst>
      <p:ext uri="{BB962C8B-B14F-4D97-AF65-F5344CB8AC3E}">
        <p14:creationId xmlns:p14="http://schemas.microsoft.com/office/powerpoint/2010/main" val="231181440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7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8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9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10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11 Rectángulo"/>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5" name="14 Rectángulo"/>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6" name="15 Rectángulo"/>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7" name="16 Rectángulo"/>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2" name="21 Marcador de título"/>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FDB80D67-307C-4EE3-905D-4E25BA235603}" type="datetimeFigureOut">
              <a:rPr lang="es-MX" smtClean="0">
                <a:solidFill>
                  <a:srgbClr val="D6ECFF"/>
                </a:solidFill>
              </a:rPr>
              <a:pPr/>
              <a:t>21/10/2012</a:t>
            </a:fld>
            <a:endParaRPr lang="es-MX">
              <a:solidFill>
                <a:srgbClr val="D6ECFF"/>
              </a:solidFill>
            </a:endParaRPr>
          </a:p>
        </p:txBody>
      </p:sp>
      <p:sp>
        <p:nvSpPr>
          <p:cNvPr id="3" name="2 Marcador de pie de página"/>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s-MX">
              <a:solidFill>
                <a:srgbClr val="D6ECFF"/>
              </a:solidFill>
            </a:endParaRPr>
          </a:p>
        </p:txBody>
      </p:sp>
      <p:sp>
        <p:nvSpPr>
          <p:cNvPr id="23" name="22 Marcador de número de diapositiva"/>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C835C51E-5CEA-43A5-8CFE-4EEE9C5E34E3}" type="slidenum">
              <a:rPr lang="es-MX" smtClean="0">
                <a:solidFill>
                  <a:srgbClr val="D6ECFF"/>
                </a:solidFill>
              </a:rPr>
              <a:pPr/>
              <a:t>‹Nº›</a:t>
            </a:fld>
            <a:endParaRPr lang="es-MX">
              <a:solidFill>
                <a:srgbClr val="D6ECFF"/>
              </a:solidFill>
            </a:endParaRPr>
          </a:p>
        </p:txBody>
      </p:sp>
    </p:spTree>
    <p:extLst>
      <p:ext uri="{BB962C8B-B14F-4D97-AF65-F5344CB8AC3E}">
        <p14:creationId xmlns:p14="http://schemas.microsoft.com/office/powerpoint/2010/main" val="2832594686"/>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7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8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9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10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11 Rectángulo"/>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5" name="14 Rectángulo"/>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6" name="15 Rectángulo"/>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7" name="16 Rectángulo"/>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2" name="21 Marcador de título"/>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FDB80D67-307C-4EE3-905D-4E25BA235603}" type="datetimeFigureOut">
              <a:rPr lang="es-MX" smtClean="0">
                <a:solidFill>
                  <a:srgbClr val="D6ECFF"/>
                </a:solidFill>
              </a:rPr>
              <a:pPr/>
              <a:t>21/10/2012</a:t>
            </a:fld>
            <a:endParaRPr lang="es-MX">
              <a:solidFill>
                <a:srgbClr val="D6ECFF"/>
              </a:solidFill>
            </a:endParaRPr>
          </a:p>
        </p:txBody>
      </p:sp>
      <p:sp>
        <p:nvSpPr>
          <p:cNvPr id="3" name="2 Marcador de pie de página"/>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s-MX">
              <a:solidFill>
                <a:srgbClr val="D6ECFF"/>
              </a:solidFill>
            </a:endParaRPr>
          </a:p>
        </p:txBody>
      </p:sp>
      <p:sp>
        <p:nvSpPr>
          <p:cNvPr id="23" name="22 Marcador de número de diapositiva"/>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C835C51E-5CEA-43A5-8CFE-4EEE9C5E34E3}" type="slidenum">
              <a:rPr lang="es-MX" smtClean="0">
                <a:solidFill>
                  <a:srgbClr val="D6ECFF"/>
                </a:solidFill>
              </a:rPr>
              <a:pPr/>
              <a:t>‹Nº›</a:t>
            </a:fld>
            <a:endParaRPr lang="es-MX">
              <a:solidFill>
                <a:srgbClr val="D6ECFF"/>
              </a:solidFill>
            </a:endParaRPr>
          </a:p>
        </p:txBody>
      </p:sp>
    </p:spTree>
    <p:extLst>
      <p:ext uri="{BB962C8B-B14F-4D97-AF65-F5344CB8AC3E}">
        <p14:creationId xmlns:p14="http://schemas.microsoft.com/office/powerpoint/2010/main" val="2799961867"/>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gif"/><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hyperlink" Target="http://es.wikipedia.org/wiki/Fisi%C3%B3n%20espont%C3%A1nea" TargetMode="External"/><Relationship Id="rId3" Type="http://schemas.openxmlformats.org/officeDocument/2006/relationships/hyperlink" Target="http://es.wikipedia.org/wiki/Desintegraci%C3%B3n%20beta" TargetMode="External"/><Relationship Id="rId7" Type="http://schemas.openxmlformats.org/officeDocument/2006/relationships/hyperlink" Target="http://es.wikipedia.org/wiki/Captura%20electr%C3%B3nica" TargetMode="External"/><Relationship Id="rId2" Type="http://schemas.openxmlformats.org/officeDocument/2006/relationships/hyperlink" Target="http://es.wikipedia.org/wiki/Desintegraci%C3%B3n%20alfa" TargetMode="External"/><Relationship Id="rId1" Type="http://schemas.openxmlformats.org/officeDocument/2006/relationships/slideLayout" Target="../slideLayouts/slideLayout2.xml"/><Relationship Id="rId6" Type="http://schemas.openxmlformats.org/officeDocument/2006/relationships/hyperlink" Target="http://es.wikipedia.org/wiki/Emisi%C3%B3n%20de%20neutrones" TargetMode="External"/><Relationship Id="rId5" Type="http://schemas.openxmlformats.org/officeDocument/2006/relationships/hyperlink" Target="http://es.wikipedia.org/wiki/Positron%20emission" TargetMode="External"/><Relationship Id="rId4" Type="http://schemas.openxmlformats.org/officeDocument/2006/relationships/hyperlink" Target="http://es.wikipedia.org/wiki/Emisi%C3%B3n%20de%20proton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071538" y="2500306"/>
            <a:ext cx="6968831" cy="52322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2800" b="1" cap="none" spc="0" dirty="0" smtClean="0">
                <a:ln w="11430"/>
                <a:effectLst>
                  <a:outerShdw blurRad="80000" dist="40000" dir="5040000" algn="tl">
                    <a:srgbClr val="000000">
                      <a:alpha val="30000"/>
                    </a:srgbClr>
                  </a:outerShdw>
                </a:effectLst>
              </a:rPr>
              <a:t>Universidad Nacional Autónoma de México.</a:t>
            </a:r>
            <a:endParaRPr lang="es-ES" sz="2800" b="1" cap="none" spc="0" dirty="0">
              <a:ln w="11430"/>
              <a:effectLst>
                <a:outerShdw blurRad="80000" dist="40000" dir="5040000" algn="tl">
                  <a:srgbClr val="000000">
                    <a:alpha val="30000"/>
                  </a:srgbClr>
                </a:outerShdw>
              </a:effectLst>
            </a:endParaRPr>
          </a:p>
        </p:txBody>
      </p:sp>
      <p:sp>
        <p:nvSpPr>
          <p:cNvPr id="5" name="4 Rectángulo"/>
          <p:cNvSpPr/>
          <p:nvPr/>
        </p:nvSpPr>
        <p:spPr>
          <a:xfrm>
            <a:off x="1500166" y="3429000"/>
            <a:ext cx="5857916" cy="646331"/>
          </a:xfrm>
          <a:prstGeom prst="rect">
            <a:avLst/>
          </a:prstGeom>
          <a:noFill/>
        </p:spPr>
        <p:txBody>
          <a:bodyPr wrap="square" lIns="91440" tIns="45720" rIns="91440" bIns="45720">
            <a:spAutoFit/>
          </a:bodyPr>
          <a:lstStyle/>
          <a:p>
            <a:pPr algn="ctr"/>
            <a:r>
              <a:rPr lang="es-ES" sz="3600" b="1" dirty="0" smtClean="0">
                <a:ln w="1905"/>
                <a:effectLst>
                  <a:innerShdw blurRad="69850" dist="43180" dir="5400000">
                    <a:srgbClr val="000000">
                      <a:alpha val="65000"/>
                    </a:srgbClr>
                  </a:innerShdw>
                </a:effectLst>
              </a:rPr>
              <a:t>Los Higgs</a:t>
            </a:r>
            <a:endParaRPr lang="es-MX" sz="3600" b="1" cap="none" spc="0" dirty="0">
              <a:ln w="1905"/>
              <a:effectLst>
                <a:innerShdw blurRad="69850" dist="43180" dir="5400000">
                  <a:srgbClr val="000000">
                    <a:alpha val="65000"/>
                  </a:srgbClr>
                </a:innerShdw>
              </a:effectLst>
            </a:endParaRPr>
          </a:p>
        </p:txBody>
      </p:sp>
      <p:sp>
        <p:nvSpPr>
          <p:cNvPr id="7" name="6 Rectángulo"/>
          <p:cNvSpPr/>
          <p:nvPr/>
        </p:nvSpPr>
        <p:spPr>
          <a:xfrm>
            <a:off x="2143108" y="4357694"/>
            <a:ext cx="4435830" cy="646331"/>
          </a:xfrm>
          <a:prstGeom prst="rect">
            <a:avLst/>
          </a:prstGeom>
          <a:noFill/>
        </p:spPr>
        <p:txBody>
          <a:bodyPr wrap="none" lIns="91440" tIns="45720" rIns="91440" bIns="45720">
            <a:spAutoFit/>
          </a:bodyPr>
          <a:lstStyle/>
          <a:p>
            <a:pPr algn="ctr"/>
            <a:r>
              <a:rPr lang="es-ES" sz="3600" b="1" dirty="0" smtClean="0">
                <a:ln w="1905"/>
                <a:effectLst>
                  <a:innerShdw blurRad="69850" dist="43180" dir="5400000">
                    <a:srgbClr val="000000">
                      <a:alpha val="65000"/>
                    </a:srgbClr>
                  </a:innerShdw>
                </a:effectLst>
              </a:rPr>
              <a:t>Química Inorgánica I</a:t>
            </a:r>
            <a:endParaRPr lang="es-ES" sz="3600" b="1" cap="none" spc="0" dirty="0">
              <a:ln w="1905"/>
              <a:effectLst>
                <a:innerShdw blurRad="69850" dist="43180" dir="5400000">
                  <a:srgbClr val="000000">
                    <a:alpha val="65000"/>
                  </a:srgbClr>
                </a:innerShdw>
              </a:effectLst>
            </a:endParaRPr>
          </a:p>
        </p:txBody>
      </p:sp>
      <p:sp>
        <p:nvSpPr>
          <p:cNvPr id="10" name="9 Rectángulo"/>
          <p:cNvSpPr/>
          <p:nvPr/>
        </p:nvSpPr>
        <p:spPr>
          <a:xfrm>
            <a:off x="2571736" y="1142984"/>
            <a:ext cx="3643562" cy="830997"/>
          </a:xfrm>
          <a:prstGeom prst="rect">
            <a:avLst/>
          </a:prstGeom>
        </p:spPr>
        <p:txBody>
          <a:bodyPr wrap="none">
            <a:spAutoFit/>
          </a:bodyPr>
          <a:lstStyle/>
          <a:p>
            <a:pPr algn="ctr"/>
            <a:r>
              <a:rPr lang="es-ES" sz="4800" b="1" dirty="0" smtClean="0">
                <a:ln w="1905"/>
                <a:effectLst>
                  <a:innerShdw blurRad="69850" dist="43180" dir="5400000">
                    <a:srgbClr val="000000">
                      <a:alpha val="65000"/>
                    </a:srgbClr>
                  </a:innerShdw>
                </a:effectLst>
              </a:rPr>
              <a:t>Familia 7 y 8.</a:t>
            </a:r>
            <a:endParaRPr lang="es-ES" sz="4800" b="1" dirty="0">
              <a:ln w="1905"/>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403648" y="908720"/>
            <a:ext cx="5760640" cy="864096"/>
          </a:xfrm>
        </p:spPr>
        <p:txBody>
          <a:bodyPr>
            <a:noAutofit/>
          </a:bodyPr>
          <a:lstStyle/>
          <a:p>
            <a:r>
              <a:rPr lang="es-MX" sz="5400" b="1" dirty="0" smtClean="0"/>
              <a:t>TECNECIO</a:t>
            </a:r>
            <a:endParaRPr lang="es-MX" sz="5400" b="1" dirty="0"/>
          </a:p>
        </p:txBody>
      </p:sp>
      <p:graphicFrame>
        <p:nvGraphicFramePr>
          <p:cNvPr id="5" name="3 Marcador de contenido"/>
          <p:cNvGraphicFramePr>
            <a:graphicFrameLocks/>
          </p:cNvGraphicFramePr>
          <p:nvPr>
            <p:extLst>
              <p:ext uri="{D42A27DB-BD31-4B8C-83A1-F6EECF244321}">
                <p14:modId xmlns:p14="http://schemas.microsoft.com/office/powerpoint/2010/main" val="3105368116"/>
              </p:ext>
            </p:extLst>
          </p:nvPr>
        </p:nvGraphicFramePr>
        <p:xfrm>
          <a:off x="1939752" y="1478748"/>
          <a:ext cx="5328592" cy="4320481"/>
        </p:xfrm>
        <a:graphic>
          <a:graphicData uri="http://schemas.openxmlformats.org/drawingml/2006/table">
            <a:tbl>
              <a:tblPr/>
              <a:tblGrid>
                <a:gridCol w="2877440"/>
                <a:gridCol w="2451152"/>
              </a:tblGrid>
              <a:tr h="1280478">
                <a:tc>
                  <a:txBody>
                    <a:bodyPr/>
                    <a:lstStyle/>
                    <a:p>
                      <a:r>
                        <a:rPr lang="es-MX" sz="1300" b="1" dirty="0" smtClean="0"/>
                        <a:t>Configuración </a:t>
                      </a:r>
                      <a:r>
                        <a:rPr lang="es-MX" sz="1300" b="1" dirty="0"/>
                        <a:t>electrónica: [Kr] 4d</a:t>
                      </a:r>
                      <a:r>
                        <a:rPr lang="es-MX" sz="1300" b="1" baseline="30000" dirty="0"/>
                        <a:t>5</a:t>
                      </a:r>
                      <a:r>
                        <a:rPr lang="es-MX" sz="1300" b="1" dirty="0"/>
                        <a:t> 5s</a:t>
                      </a:r>
                      <a:r>
                        <a:rPr lang="es-MX" sz="1300" b="1" baseline="30000" dirty="0"/>
                        <a:t>2</a:t>
                      </a:r>
                      <a:endParaRPr lang="es-MX" sz="1300" dirty="0"/>
                    </a:p>
                  </a:txBody>
                  <a:tcPr marL="64851" marR="64851" marT="32426" marB="32426" anchor="ctr">
                    <a:lnL>
                      <a:noFill/>
                    </a:lnL>
                    <a:lnR>
                      <a:noFill/>
                    </a:lnR>
                    <a:lnT>
                      <a:noFill/>
                    </a:lnT>
                    <a:lnB>
                      <a:noFill/>
                    </a:lnB>
                  </a:tcPr>
                </a:tc>
                <a:tc>
                  <a:txBody>
                    <a:bodyPr/>
                    <a:lstStyle/>
                    <a:p>
                      <a:r>
                        <a:rPr lang="es-MX" sz="1300" b="1"/>
                        <a:t>Radio atómico (Å): 1,35</a:t>
                      </a:r>
                      <a:endParaRPr lang="es-MX" sz="1300"/>
                    </a:p>
                  </a:txBody>
                  <a:tcPr marL="64851" marR="64851" marT="32426" marB="32426" anchor="ctr">
                    <a:lnL>
                      <a:noFill/>
                    </a:lnL>
                    <a:lnR>
                      <a:noFill/>
                    </a:lnR>
                    <a:lnT>
                      <a:noFill/>
                    </a:lnT>
                    <a:lnB>
                      <a:noFill/>
                    </a:lnB>
                  </a:tcPr>
                </a:tc>
              </a:tr>
              <a:tr h="303589">
                <a:tc>
                  <a:txBody>
                    <a:bodyPr/>
                    <a:lstStyle/>
                    <a:p>
                      <a:r>
                        <a:rPr lang="es-MX" sz="1300" b="1"/>
                        <a:t>Radio iónico (Å): -</a:t>
                      </a:r>
                      <a:endParaRPr lang="es-MX" sz="1300"/>
                    </a:p>
                  </a:txBody>
                  <a:tcPr marL="64851" marR="64851" marT="32426" marB="32426" anchor="ctr">
                    <a:lnL>
                      <a:noFill/>
                    </a:lnL>
                    <a:lnR>
                      <a:noFill/>
                    </a:lnR>
                    <a:lnT>
                      <a:noFill/>
                    </a:lnT>
                    <a:lnB>
                      <a:noFill/>
                    </a:lnB>
                  </a:tcPr>
                </a:tc>
                <a:tc>
                  <a:txBody>
                    <a:bodyPr/>
                    <a:lstStyle/>
                    <a:p>
                      <a:r>
                        <a:rPr lang="es-MX" sz="1300" b="1"/>
                        <a:t>Radio covalente (Å): 1,56</a:t>
                      </a:r>
                      <a:endParaRPr lang="es-MX" sz="1300"/>
                    </a:p>
                  </a:txBody>
                  <a:tcPr marL="64851" marR="64851" marT="32426" marB="32426" anchor="ctr">
                    <a:lnL>
                      <a:noFill/>
                    </a:lnL>
                    <a:lnR>
                      <a:noFill/>
                    </a:lnR>
                    <a:lnT>
                      <a:noFill/>
                    </a:lnT>
                    <a:lnB>
                      <a:noFill/>
                    </a:lnB>
                  </a:tcPr>
                </a:tc>
              </a:tr>
              <a:tr h="532309">
                <a:tc>
                  <a:txBody>
                    <a:bodyPr/>
                    <a:lstStyle/>
                    <a:p>
                      <a:r>
                        <a:rPr lang="es-MX" sz="1300" b="1"/>
                        <a:t>Energía de ionización (kJ/mol): 702</a:t>
                      </a:r>
                      <a:endParaRPr lang="es-MX" sz="1300"/>
                    </a:p>
                  </a:txBody>
                  <a:tcPr marL="64851" marR="64851" marT="32426" marB="32426" anchor="ctr">
                    <a:lnL>
                      <a:noFill/>
                    </a:lnL>
                    <a:lnR>
                      <a:noFill/>
                    </a:lnR>
                    <a:lnT>
                      <a:noFill/>
                    </a:lnT>
                    <a:lnB>
                      <a:noFill/>
                    </a:lnB>
                  </a:tcPr>
                </a:tc>
                <a:tc>
                  <a:txBody>
                    <a:bodyPr/>
                    <a:lstStyle/>
                    <a:p>
                      <a:r>
                        <a:rPr lang="es-MX" sz="1300" b="1"/>
                        <a:t>Electronegatividad: 1,90</a:t>
                      </a:r>
                      <a:endParaRPr lang="es-MX" sz="1300"/>
                    </a:p>
                  </a:txBody>
                  <a:tcPr marL="64851" marR="64851" marT="32426" marB="32426" anchor="ctr">
                    <a:lnL>
                      <a:noFill/>
                    </a:lnL>
                    <a:lnR>
                      <a:noFill/>
                    </a:lnR>
                    <a:lnT>
                      <a:noFill/>
                    </a:lnT>
                    <a:lnB>
                      <a:noFill/>
                    </a:lnB>
                  </a:tcPr>
                </a:tc>
              </a:tr>
              <a:tr h="303589">
                <a:tc>
                  <a:txBody>
                    <a:bodyPr/>
                    <a:lstStyle/>
                    <a:p>
                      <a:r>
                        <a:rPr lang="es-MX" sz="1300" b="1"/>
                        <a:t>Afinidad electrónica (kJ/mol): 53</a:t>
                      </a:r>
                      <a:endParaRPr lang="es-MX" sz="1300"/>
                    </a:p>
                  </a:txBody>
                  <a:tcPr marL="64851" marR="64851" marT="32426" marB="32426" anchor="ctr">
                    <a:lnL>
                      <a:noFill/>
                    </a:lnL>
                    <a:lnR>
                      <a:noFill/>
                    </a:lnR>
                    <a:lnT>
                      <a:noFill/>
                    </a:lnT>
                    <a:lnB>
                      <a:noFill/>
                    </a:lnB>
                  </a:tcPr>
                </a:tc>
                <a:tc>
                  <a:txBody>
                    <a:bodyPr/>
                    <a:lstStyle/>
                    <a:p>
                      <a:r>
                        <a:rPr lang="es-MX" sz="1300"/>
                        <a:t> </a:t>
                      </a:r>
                    </a:p>
                  </a:txBody>
                  <a:tcPr marL="64851" marR="64851" marT="32426" marB="32426" anchor="ctr">
                    <a:lnL>
                      <a:noFill/>
                    </a:lnL>
                    <a:lnR>
                      <a:noFill/>
                    </a:lnR>
                    <a:lnT>
                      <a:noFill/>
                    </a:lnT>
                    <a:lnB>
                      <a:noFill/>
                    </a:lnB>
                  </a:tcPr>
                </a:tc>
              </a:tr>
              <a:tr h="303589">
                <a:tc gridSpan="2">
                  <a:txBody>
                    <a:bodyPr/>
                    <a:lstStyle/>
                    <a:p>
                      <a:pPr algn="ctr"/>
                      <a:r>
                        <a:rPr lang="es-MX" sz="1300" b="1" dirty="0"/>
                        <a:t>PROPIEDADES FÍSICAS</a:t>
                      </a:r>
                      <a:endParaRPr lang="es-MX" sz="1300" dirty="0"/>
                    </a:p>
                  </a:txBody>
                  <a:tcPr marL="64851" marR="64851" marT="32426" marB="32426" anchor="ctr">
                    <a:lnL>
                      <a:noFill/>
                    </a:lnL>
                    <a:lnR>
                      <a:noFill/>
                    </a:lnR>
                    <a:lnT>
                      <a:noFill/>
                    </a:lnT>
                    <a:lnB>
                      <a:noFill/>
                    </a:lnB>
                    <a:solidFill>
                      <a:srgbClr val="C0C0C0"/>
                    </a:solidFill>
                  </a:tcPr>
                </a:tc>
                <a:tc hMerge="1">
                  <a:txBody>
                    <a:bodyPr/>
                    <a:lstStyle/>
                    <a:p>
                      <a:endParaRPr lang="es-MX"/>
                    </a:p>
                  </a:txBody>
                  <a:tcPr/>
                </a:tc>
              </a:tr>
              <a:tr h="532309">
                <a:tc>
                  <a:txBody>
                    <a:bodyPr/>
                    <a:lstStyle/>
                    <a:p>
                      <a:r>
                        <a:rPr lang="es-MX" sz="1300" b="1"/>
                        <a:t>Densidad (g/cm</a:t>
                      </a:r>
                      <a:r>
                        <a:rPr lang="es-MX" sz="1300" b="1" baseline="30000"/>
                        <a:t>3</a:t>
                      </a:r>
                      <a:r>
                        <a:rPr lang="es-MX" sz="1300" b="1"/>
                        <a:t>): 11,5 (estimada)</a:t>
                      </a:r>
                      <a:endParaRPr lang="es-MX" sz="1300"/>
                    </a:p>
                  </a:txBody>
                  <a:tcPr marL="64851" marR="64851" marT="32426" marB="32426" anchor="ctr">
                    <a:lnL>
                      <a:noFill/>
                    </a:lnL>
                    <a:lnR>
                      <a:noFill/>
                    </a:lnR>
                    <a:lnT>
                      <a:noFill/>
                    </a:lnT>
                    <a:lnB>
                      <a:noFill/>
                    </a:lnB>
                  </a:tcPr>
                </a:tc>
                <a:tc>
                  <a:txBody>
                    <a:bodyPr/>
                    <a:lstStyle/>
                    <a:p>
                      <a:r>
                        <a:rPr lang="es-MX" sz="1300" b="1" dirty="0"/>
                        <a:t>Color: Gris plateado</a:t>
                      </a:r>
                      <a:endParaRPr lang="es-MX" sz="1300" dirty="0"/>
                    </a:p>
                  </a:txBody>
                  <a:tcPr marL="64851" marR="64851" marT="32426" marB="32426" anchor="ctr">
                    <a:lnL>
                      <a:noFill/>
                    </a:lnL>
                    <a:lnR>
                      <a:noFill/>
                    </a:lnR>
                    <a:lnT>
                      <a:noFill/>
                    </a:lnT>
                    <a:lnB>
                      <a:noFill/>
                    </a:lnB>
                  </a:tcPr>
                </a:tc>
              </a:tr>
              <a:tr h="532309">
                <a:tc>
                  <a:txBody>
                    <a:bodyPr/>
                    <a:lstStyle/>
                    <a:p>
                      <a:r>
                        <a:rPr lang="es-MX" sz="1300" b="1"/>
                        <a:t>Punto de fusión (ºC): 2157</a:t>
                      </a:r>
                      <a:endParaRPr lang="es-MX" sz="1300"/>
                    </a:p>
                  </a:txBody>
                  <a:tcPr marL="64851" marR="64851" marT="32426" marB="32426" anchor="ctr">
                    <a:lnL>
                      <a:noFill/>
                    </a:lnL>
                    <a:lnR>
                      <a:noFill/>
                    </a:lnR>
                    <a:lnT>
                      <a:noFill/>
                    </a:lnT>
                    <a:lnB>
                      <a:noFill/>
                    </a:lnB>
                  </a:tcPr>
                </a:tc>
                <a:tc>
                  <a:txBody>
                    <a:bodyPr/>
                    <a:lstStyle/>
                    <a:p>
                      <a:r>
                        <a:rPr lang="es-MX" sz="1300" b="1"/>
                        <a:t>Punto de ebullición (ºC): 4265</a:t>
                      </a:r>
                      <a:endParaRPr lang="es-MX" sz="1300"/>
                    </a:p>
                  </a:txBody>
                  <a:tcPr marL="64851" marR="64851" marT="32426" marB="32426" anchor="ctr">
                    <a:lnL>
                      <a:noFill/>
                    </a:lnL>
                    <a:lnR>
                      <a:noFill/>
                    </a:lnR>
                    <a:lnT>
                      <a:noFill/>
                    </a:lnT>
                    <a:lnB>
                      <a:noFill/>
                    </a:lnB>
                  </a:tcPr>
                </a:tc>
              </a:tr>
              <a:tr h="532309">
                <a:tc>
                  <a:txBody>
                    <a:bodyPr/>
                    <a:lstStyle/>
                    <a:p>
                      <a:r>
                        <a:rPr lang="es-MX" sz="1300" b="1" dirty="0"/>
                        <a:t>Volumen atómico (cm</a:t>
                      </a:r>
                      <a:r>
                        <a:rPr lang="es-MX" sz="1300" b="1" baseline="30000" dirty="0"/>
                        <a:t>3</a:t>
                      </a:r>
                      <a:r>
                        <a:rPr lang="es-MX" sz="1300" b="1" dirty="0"/>
                        <a:t>/mol): 8,63</a:t>
                      </a:r>
                      <a:endParaRPr lang="es-MX" sz="1300" dirty="0"/>
                    </a:p>
                  </a:txBody>
                  <a:tcPr marL="64851" marR="64851" marT="32426" marB="32426" anchor="ctr">
                    <a:lnL>
                      <a:noFill/>
                    </a:lnL>
                    <a:lnR>
                      <a:noFill/>
                    </a:lnR>
                    <a:lnT>
                      <a:noFill/>
                    </a:lnT>
                    <a:lnB>
                      <a:noFill/>
                    </a:lnB>
                  </a:tcPr>
                </a:tc>
                <a:tc>
                  <a:txBody>
                    <a:bodyPr/>
                    <a:lstStyle/>
                    <a:p>
                      <a:endParaRPr lang="es-MX" sz="1300" dirty="0"/>
                    </a:p>
                  </a:txBody>
                  <a:tcPr marL="64851" marR="64851" marT="32426" marB="32426">
                    <a:lnL>
                      <a:noFill/>
                    </a:lnL>
                    <a:lnT>
                      <a:noFill/>
                    </a:lnT>
                  </a:tcPr>
                </a:tc>
              </a:tr>
            </a:tbl>
          </a:graphicData>
        </a:graphic>
      </p:graphicFrame>
      <p:sp>
        <p:nvSpPr>
          <p:cNvPr id="6" name="1 Título"/>
          <p:cNvSpPr txBox="1">
            <a:spLocks/>
          </p:cNvSpPr>
          <p:nvPr/>
        </p:nvSpPr>
        <p:spPr>
          <a:xfrm>
            <a:off x="1403648" y="1575729"/>
            <a:ext cx="6192688" cy="342900"/>
          </a:xfrm>
          <a:prstGeom prst="rect">
            <a:avLst/>
          </a:prstGeom>
        </p:spPr>
        <p:txBody>
          <a:bodyPr vert="horz" lIns="91440" tIns="45720" rIns="91440" bIns="45720" rtlCol="0" anchor="b" anchorCtr="0">
            <a:normAutofit fontScale="52500" lnSpcReduction="20000"/>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smtClean="0"/>
              <a:t>Propiedades generales</a:t>
            </a:r>
            <a:endParaRPr lang="es-MX" dirty="0"/>
          </a:p>
        </p:txBody>
      </p:sp>
    </p:spTree>
    <p:extLst>
      <p:ext uri="{BB962C8B-B14F-4D97-AF65-F5344CB8AC3E}">
        <p14:creationId xmlns:p14="http://schemas.microsoft.com/office/powerpoint/2010/main" val="5228952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971600" y="1124744"/>
            <a:ext cx="4824536" cy="4464496"/>
          </a:xfrm>
        </p:spPr>
        <p:txBody>
          <a:bodyPr>
            <a:normAutofit fontScale="77500" lnSpcReduction="20000"/>
          </a:bodyPr>
          <a:lstStyle/>
          <a:p>
            <a:pPr algn="just"/>
            <a:r>
              <a:rPr lang="es-MX" dirty="0" smtClean="0"/>
              <a:t>No posee ningún isótopo estable.</a:t>
            </a:r>
          </a:p>
          <a:p>
            <a:pPr algn="just"/>
            <a:r>
              <a:rPr lang="es-MX" dirty="0" smtClean="0"/>
              <a:t>La </a:t>
            </a:r>
            <a:r>
              <a:rPr lang="es-MX" dirty="0"/>
              <a:t>forma metálica del tecnecio se desluce rápidamente en presencia de aire húmedo. </a:t>
            </a:r>
            <a:endParaRPr lang="es-MX" dirty="0" smtClean="0"/>
          </a:p>
          <a:p>
            <a:pPr algn="just"/>
            <a:r>
              <a:rPr lang="es-MX" dirty="0" smtClean="0"/>
              <a:t>Los</a:t>
            </a:r>
            <a:r>
              <a:rPr lang="es-MX" dirty="0"/>
              <a:t> estados de oxidación más habituales del tecnecio son 0, +2, +4, +5, +6 y +7</a:t>
            </a:r>
            <a:r>
              <a:rPr lang="es-MX" dirty="0" smtClean="0"/>
              <a:t>.</a:t>
            </a:r>
            <a:r>
              <a:rPr lang="es-MX" dirty="0"/>
              <a:t> Cuando el tecnecio está pulverizado, arde en presencia de </a:t>
            </a:r>
            <a:r>
              <a:rPr lang="es-MX" dirty="0" smtClean="0"/>
              <a:t>oxígeno. </a:t>
            </a:r>
          </a:p>
          <a:p>
            <a:pPr algn="just"/>
            <a:r>
              <a:rPr lang="es-MX" dirty="0" smtClean="0"/>
              <a:t>Se </a:t>
            </a:r>
            <a:r>
              <a:rPr lang="es-MX" dirty="0"/>
              <a:t>disuelve en </a:t>
            </a:r>
            <a:r>
              <a:rPr lang="es-MX" dirty="0" smtClean="0"/>
              <a:t>agua regia</a:t>
            </a:r>
            <a:r>
              <a:rPr lang="es-MX" dirty="0"/>
              <a:t>, ácido nítrico y en ácido </a:t>
            </a:r>
            <a:r>
              <a:rPr lang="es-MX" dirty="0" smtClean="0"/>
              <a:t>sulfúrico</a:t>
            </a:r>
            <a:r>
              <a:rPr lang="es-MX" dirty="0"/>
              <a:t> </a:t>
            </a:r>
            <a:r>
              <a:rPr lang="es-MX" dirty="0" smtClean="0"/>
              <a:t>concentrado</a:t>
            </a:r>
            <a:r>
              <a:rPr lang="es-MX" dirty="0"/>
              <a:t>, pero no en ácido clorhídrico</a:t>
            </a:r>
            <a:r>
              <a:rPr lang="es-MX" dirty="0" smtClean="0"/>
              <a:t>.</a:t>
            </a:r>
          </a:p>
          <a:p>
            <a:pPr algn="just"/>
            <a:r>
              <a:rPr lang="es-MX" dirty="0"/>
              <a:t>La forma metálica es ligeramente paramagnética, es decir, sus dipolos magnéticos se alinean con los campos magnéticos externos, a pesar de que el tecnecio normalmente no es magnético. </a:t>
            </a:r>
          </a:p>
          <a:p>
            <a:pPr marL="285750" indent="-285750" algn="just"/>
            <a:r>
              <a:rPr lang="es-MX" dirty="0" smtClean="0"/>
              <a:t>La</a:t>
            </a:r>
            <a:r>
              <a:rPr lang="es-MX" dirty="0"/>
              <a:t> estructura cristalina del metal presenta un empaquetamiento hexagonal compacto. </a:t>
            </a:r>
          </a:p>
          <a:p>
            <a:pPr indent="0" algn="just">
              <a:buNone/>
            </a:pPr>
            <a:endParaRPr lang="es-MX" dirty="0" smtClean="0"/>
          </a:p>
          <a:p>
            <a:pPr indent="0">
              <a:buNone/>
            </a:pPr>
            <a:endParaRPr lang="es-MX"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1700808"/>
            <a:ext cx="2592288" cy="310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34737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55776" y="332656"/>
            <a:ext cx="3683495" cy="1391528"/>
          </a:xfrm>
        </p:spPr>
        <p:txBody>
          <a:bodyPr>
            <a:normAutofit/>
          </a:bodyPr>
          <a:lstStyle/>
          <a:p>
            <a:r>
              <a:rPr lang="es-MX" sz="2000" dirty="0" smtClean="0"/>
              <a:t>Métodos de obtención</a:t>
            </a:r>
            <a:endParaRPr lang="es-MX" sz="2000" dirty="0"/>
          </a:p>
        </p:txBody>
      </p:sp>
      <p:sp>
        <p:nvSpPr>
          <p:cNvPr id="4" name="3 Marcador de texto"/>
          <p:cNvSpPr>
            <a:spLocks noGrp="1"/>
          </p:cNvSpPr>
          <p:nvPr>
            <p:ph type="body" sz="half" idx="2"/>
          </p:nvPr>
        </p:nvSpPr>
        <p:spPr/>
        <p:txBody>
          <a:bodyPr/>
          <a:lstStyle/>
          <a:p>
            <a:endParaRPr lang="es-MX" dirty="0"/>
          </a:p>
        </p:txBody>
      </p:sp>
      <mc:AlternateContent xmlns:mc="http://schemas.openxmlformats.org/markup-compatibility/2006" xmlns:a14="http://schemas.microsoft.com/office/drawing/2010/main">
        <mc:Choice Requires="a14">
          <p:sp>
            <p:nvSpPr>
              <p:cNvPr id="3" name="2 Marcador de contenido"/>
              <p:cNvSpPr>
                <a:spLocks noGrp="1"/>
              </p:cNvSpPr>
              <p:nvPr>
                <p:ph sz="quarter" idx="13"/>
              </p:nvPr>
            </p:nvSpPr>
            <p:spPr>
              <a:xfrm>
                <a:off x="1115616" y="1724000"/>
                <a:ext cx="3276600" cy="3505200"/>
              </a:xfrm>
            </p:spPr>
            <p:txBody>
              <a:bodyPr>
                <a:normAutofit/>
              </a:bodyPr>
              <a:lstStyle/>
              <a:p>
                <a:pPr algn="just"/>
                <a:r>
                  <a:rPr lang="es-MX" sz="1600" dirty="0" smtClean="0"/>
                  <a:t>Se </a:t>
                </a:r>
                <a:r>
                  <a:rPr lang="es-MX" sz="1600" dirty="0"/>
                  <a:t>obtiene por reducción del </a:t>
                </a:r>
                <a:r>
                  <a:rPr lang="es-MX" sz="1600" dirty="0" err="1" smtClean="0"/>
                  <a:t>pertecnetato</a:t>
                </a:r>
                <a:r>
                  <a:rPr lang="es-MX" sz="1600" dirty="0" smtClean="0"/>
                  <a:t> de </a:t>
                </a:r>
                <a:r>
                  <a:rPr lang="es-MX" sz="1600" dirty="0"/>
                  <a:t>amonio, NH</a:t>
                </a:r>
                <a:r>
                  <a:rPr lang="es-MX" sz="1600" baseline="-25000" dirty="0"/>
                  <a:t>4</a:t>
                </a:r>
                <a:r>
                  <a:rPr lang="es-MX" sz="1600" dirty="0"/>
                  <a:t>TcO</a:t>
                </a:r>
                <a:r>
                  <a:rPr lang="es-MX" sz="1600" baseline="-25000" dirty="0"/>
                  <a:t>4</a:t>
                </a:r>
                <a:r>
                  <a:rPr lang="es-MX" sz="1600" dirty="0"/>
                  <a:t>, con </a:t>
                </a:r>
                <a:r>
                  <a:rPr lang="es-MX" sz="1600" dirty="0" smtClean="0"/>
                  <a:t>hidrógeno:</a:t>
                </a:r>
              </a:p>
              <a:p>
                <a:pPr indent="0" algn="just">
                  <a:buNone/>
                </a:pPr>
                <a14:m>
                  <m:oMathPara xmlns:m="http://schemas.openxmlformats.org/officeDocument/2006/math">
                    <m:oMathParaPr>
                      <m:jc m:val="centerGroup"/>
                    </m:oMathParaPr>
                    <m:oMath xmlns:m="http://schemas.openxmlformats.org/officeDocument/2006/math">
                      <m:r>
                        <a:rPr lang="es-MX" sz="1600" b="0" i="1" smtClean="0">
                          <a:latin typeface="Cambria Math"/>
                        </a:rPr>
                        <m:t>2</m:t>
                      </m:r>
                      <m:r>
                        <a:rPr lang="es-MX" sz="1600" b="0" i="1" smtClean="0">
                          <a:latin typeface="Cambria Math"/>
                        </a:rPr>
                        <m:t>𝑁</m:t>
                      </m:r>
                      <m:sSub>
                        <m:sSubPr>
                          <m:ctrlPr>
                            <a:rPr lang="es-MX" sz="1600" b="0" i="1" smtClean="0">
                              <a:latin typeface="Cambria Math"/>
                            </a:rPr>
                          </m:ctrlPr>
                        </m:sSubPr>
                        <m:e>
                          <m:r>
                            <a:rPr lang="es-MX" sz="1600" b="0" i="1" smtClean="0">
                              <a:latin typeface="Cambria Math"/>
                            </a:rPr>
                            <m:t>𝐻</m:t>
                          </m:r>
                        </m:e>
                        <m:sub>
                          <m:r>
                            <a:rPr lang="es-MX" sz="1600" b="0" i="1" smtClean="0">
                              <a:latin typeface="Cambria Math"/>
                            </a:rPr>
                            <m:t>4</m:t>
                          </m:r>
                        </m:sub>
                      </m:sSub>
                      <m:r>
                        <a:rPr lang="es-MX" sz="1600" b="0" i="1" smtClean="0">
                          <a:latin typeface="Cambria Math"/>
                        </a:rPr>
                        <m:t>𝑇𝑐</m:t>
                      </m:r>
                      <m:sSub>
                        <m:sSubPr>
                          <m:ctrlPr>
                            <a:rPr lang="es-MX" sz="1600" b="0" i="1" smtClean="0">
                              <a:latin typeface="Cambria Math"/>
                            </a:rPr>
                          </m:ctrlPr>
                        </m:sSubPr>
                        <m:e>
                          <m:r>
                            <a:rPr lang="es-MX" sz="1600" b="0" i="1" smtClean="0">
                              <a:latin typeface="Cambria Math"/>
                            </a:rPr>
                            <m:t>𝑂</m:t>
                          </m:r>
                        </m:e>
                        <m:sub>
                          <m:r>
                            <a:rPr lang="es-MX" sz="1600" b="0" i="1" smtClean="0">
                              <a:latin typeface="Cambria Math"/>
                            </a:rPr>
                            <m:t>4</m:t>
                          </m:r>
                        </m:sub>
                      </m:sSub>
                      <m:r>
                        <a:rPr lang="es-MX" sz="1600" b="0" i="1" smtClean="0">
                          <a:latin typeface="Cambria Math"/>
                          <a:ea typeface="Cambria Math"/>
                        </a:rPr>
                        <m:t>→2</m:t>
                      </m:r>
                      <m:r>
                        <a:rPr lang="es-MX" sz="1600" b="0" i="1" smtClean="0">
                          <a:latin typeface="Cambria Math"/>
                          <a:ea typeface="Cambria Math"/>
                        </a:rPr>
                        <m:t>𝑇𝑐</m:t>
                      </m:r>
                      <m:r>
                        <a:rPr lang="es-MX" sz="1600" b="0" i="1" smtClean="0">
                          <a:latin typeface="Cambria Math"/>
                          <a:ea typeface="Cambria Math"/>
                        </a:rPr>
                        <m:t>+8</m:t>
                      </m:r>
                      <m:sSub>
                        <m:sSubPr>
                          <m:ctrlPr>
                            <a:rPr lang="es-MX" sz="1600" b="0" i="1" smtClean="0">
                              <a:latin typeface="Cambria Math"/>
                              <a:ea typeface="Cambria Math"/>
                            </a:rPr>
                          </m:ctrlPr>
                        </m:sSubPr>
                        <m:e>
                          <m:r>
                            <a:rPr lang="es-MX" sz="1600" b="0" i="1" smtClean="0">
                              <a:latin typeface="Cambria Math"/>
                              <a:ea typeface="Cambria Math"/>
                            </a:rPr>
                            <m:t>𝐻</m:t>
                          </m:r>
                        </m:e>
                        <m:sub>
                          <m:r>
                            <a:rPr lang="es-MX" sz="1600" b="0" i="1" smtClean="0">
                              <a:latin typeface="Cambria Math"/>
                              <a:ea typeface="Cambria Math"/>
                            </a:rPr>
                            <m:t>2</m:t>
                          </m:r>
                        </m:sub>
                      </m:sSub>
                      <m:r>
                        <a:rPr lang="es-MX" sz="1600" b="0" i="1" smtClean="0">
                          <a:latin typeface="Cambria Math"/>
                          <a:ea typeface="Cambria Math"/>
                        </a:rPr>
                        <m:t>𝑂</m:t>
                      </m:r>
                      <m:r>
                        <a:rPr lang="es-MX" sz="1600" b="0" i="1" smtClean="0">
                          <a:latin typeface="Cambria Math"/>
                          <a:ea typeface="Cambria Math"/>
                        </a:rPr>
                        <m:t>+2</m:t>
                      </m:r>
                      <m:r>
                        <a:rPr lang="es-MX" sz="1600" b="0" i="1" smtClean="0">
                          <a:latin typeface="Cambria Math"/>
                          <a:ea typeface="Cambria Math"/>
                        </a:rPr>
                        <m:t>𝑁</m:t>
                      </m:r>
                      <m:sSub>
                        <m:sSubPr>
                          <m:ctrlPr>
                            <a:rPr lang="es-MX" sz="1600" b="0" i="1" smtClean="0">
                              <a:latin typeface="Cambria Math"/>
                              <a:ea typeface="Cambria Math"/>
                            </a:rPr>
                          </m:ctrlPr>
                        </m:sSubPr>
                        <m:e>
                          <m:r>
                            <a:rPr lang="es-MX" sz="1600" b="0" i="1" smtClean="0">
                              <a:latin typeface="Cambria Math"/>
                              <a:ea typeface="Cambria Math"/>
                            </a:rPr>
                            <m:t>𝐻</m:t>
                          </m:r>
                        </m:e>
                        <m:sub>
                          <m:r>
                            <a:rPr lang="es-MX" sz="1600" b="0" i="1" smtClean="0">
                              <a:latin typeface="Cambria Math"/>
                              <a:ea typeface="Cambria Math"/>
                            </a:rPr>
                            <m:t>3  </m:t>
                          </m:r>
                        </m:sub>
                      </m:sSub>
                    </m:oMath>
                  </m:oMathPara>
                </a14:m>
                <a:endParaRPr lang="es-MX" sz="1600" b="0" dirty="0" smtClean="0">
                  <a:ea typeface="Cambria Math"/>
                </a:endParaRPr>
              </a:p>
              <a:p>
                <a:pPr marL="285750" indent="-285750" algn="just"/>
                <a:endParaRPr lang="es-MX" sz="1600" dirty="0" smtClean="0"/>
              </a:p>
              <a:p>
                <a:pPr algn="just"/>
                <a:r>
                  <a:rPr lang="es-MX" sz="1600" dirty="0" smtClean="0"/>
                  <a:t>A través de las fisiones espontáneas del </a:t>
                </a:r>
                <a:r>
                  <a:rPr lang="es-MX" sz="1600" baseline="30000" dirty="0"/>
                  <a:t>235</a:t>
                </a:r>
                <a:r>
                  <a:rPr lang="es-MX" sz="1600" dirty="0"/>
                  <a:t>U y del </a:t>
                </a:r>
                <a:r>
                  <a:rPr lang="es-MX" sz="1600" baseline="30000" dirty="0" smtClean="0"/>
                  <a:t>239</a:t>
                </a:r>
                <a:r>
                  <a:rPr lang="es-MX" sz="1600" dirty="0" smtClean="0"/>
                  <a:t>Pu, por parte del uranio se obtiene un rendimiento de 6.1%.</a:t>
                </a:r>
                <a:endParaRPr lang="es-MX" sz="1600" dirty="0"/>
              </a:p>
            </p:txBody>
          </p:sp>
        </mc:Choice>
        <mc:Fallback xmlns="">
          <p:sp>
            <p:nvSpPr>
              <p:cNvPr id="3" name="2 Marcador de contenido"/>
              <p:cNvSpPr>
                <a:spLocks noGrp="1" noRot="1" noChangeAspect="1" noMove="1" noResize="1" noEditPoints="1" noAdjustHandles="1" noChangeArrowheads="1" noChangeShapeType="1" noTextEdit="1"/>
              </p:cNvSpPr>
              <p:nvPr>
                <p:ph sz="quarter" idx="13"/>
              </p:nvPr>
            </p:nvSpPr>
            <p:spPr>
              <a:xfrm>
                <a:off x="1115616" y="1724000"/>
                <a:ext cx="3276600" cy="3505200"/>
              </a:xfrm>
              <a:blipFill rotWithShape="1">
                <a:blip r:embed="rId2" cstate="print"/>
                <a:stretch>
                  <a:fillRect l="-929" r="-929" b="-696"/>
                </a:stretch>
              </a:blipFill>
            </p:spPr>
            <p:txBody>
              <a:bodyPr/>
              <a:lstStyle/>
              <a:p>
                <a:r>
                  <a:rPr lang="es-MX">
                    <a:noFill/>
                  </a:rPr>
                  <a:t> </a:t>
                </a:r>
              </a:p>
            </p:txBody>
          </p:sp>
        </mc:Fallback>
      </mc:AlternateContent>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8" y="1988840"/>
            <a:ext cx="3888432"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79489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19872" y="836712"/>
            <a:ext cx="2819399" cy="599440"/>
          </a:xfrm>
        </p:spPr>
        <p:txBody>
          <a:bodyPr/>
          <a:lstStyle/>
          <a:p>
            <a:r>
              <a:rPr lang="es-MX" dirty="0" smtClean="0"/>
              <a:t>Reacciones </a:t>
            </a:r>
            <a:endParaRPr lang="es-MX" dirty="0"/>
          </a:p>
        </p:txBody>
      </p:sp>
      <p:sp>
        <p:nvSpPr>
          <p:cNvPr id="3" name="2 Marcador de texto"/>
          <p:cNvSpPr>
            <a:spLocks noGrp="1"/>
          </p:cNvSpPr>
          <p:nvPr>
            <p:ph type="body" sz="half" idx="2"/>
          </p:nvPr>
        </p:nvSpPr>
        <p:spPr>
          <a:xfrm>
            <a:off x="1475656" y="1340768"/>
            <a:ext cx="2819399" cy="2905760"/>
          </a:xfrm>
        </p:spPr>
        <p:txBody>
          <a:bodyPr/>
          <a:lstStyle/>
          <a:p>
            <a:endParaRPr lang="es-MX" dirty="0" smtClean="0"/>
          </a:p>
          <a:p>
            <a:endParaRPr lang="es-MX" dirty="0"/>
          </a:p>
        </p:txBody>
      </p:sp>
      <mc:AlternateContent xmlns:mc="http://schemas.openxmlformats.org/markup-compatibility/2006" xmlns:a14="http://schemas.microsoft.com/office/drawing/2010/main">
        <mc:Choice Requires="a14">
          <p:sp>
            <p:nvSpPr>
              <p:cNvPr id="4" name="3 Marcador de contenido"/>
              <p:cNvSpPr>
                <a:spLocks noGrp="1"/>
              </p:cNvSpPr>
              <p:nvPr>
                <p:ph sz="quarter" idx="13"/>
              </p:nvPr>
            </p:nvSpPr>
            <p:spPr>
              <a:xfrm>
                <a:off x="2843808" y="1916832"/>
                <a:ext cx="5760640" cy="3960440"/>
              </a:xfrm>
            </p:spPr>
            <p:txBody>
              <a:bodyPr/>
              <a:lstStyle/>
              <a:p>
                <a14:m>
                  <m:oMath xmlns:m="http://schemas.openxmlformats.org/officeDocument/2006/math">
                    <m:r>
                      <a:rPr lang="es-MX" b="0" i="1" smtClean="0">
                        <a:latin typeface="Cambria Math"/>
                      </a:rPr>
                      <m:t>𝑇𝑐</m:t>
                    </m:r>
                    <m:r>
                      <a:rPr lang="es-MX" b="0" i="1" smtClean="0">
                        <a:latin typeface="Cambria Math"/>
                      </a:rPr>
                      <m:t>+ </m:t>
                    </m:r>
                    <m:sSub>
                      <m:sSubPr>
                        <m:ctrlPr>
                          <a:rPr lang="es-MX" b="0" i="1" smtClean="0">
                            <a:latin typeface="Cambria Math"/>
                          </a:rPr>
                        </m:ctrlPr>
                      </m:sSubPr>
                      <m:e>
                        <m:r>
                          <a:rPr lang="es-MX" b="0" i="1" smtClean="0">
                            <a:latin typeface="Cambria Math"/>
                          </a:rPr>
                          <m:t>𝑂</m:t>
                        </m:r>
                      </m:e>
                      <m:sub>
                        <m:r>
                          <a:rPr lang="es-MX" b="0" i="1" smtClean="0">
                            <a:latin typeface="Cambria Math"/>
                          </a:rPr>
                          <m:t>2</m:t>
                        </m:r>
                      </m:sub>
                    </m:sSub>
                    <m:r>
                      <a:rPr lang="es-MX" b="0" i="1" smtClean="0">
                        <a:latin typeface="Cambria Math"/>
                        <a:ea typeface="Cambria Math"/>
                      </a:rPr>
                      <m:t>→ </m:t>
                    </m:r>
                    <m:sSub>
                      <m:sSubPr>
                        <m:ctrlPr>
                          <a:rPr lang="es-MX" b="0" i="1" smtClean="0">
                            <a:latin typeface="Cambria Math"/>
                            <a:ea typeface="Cambria Math"/>
                          </a:rPr>
                        </m:ctrlPr>
                      </m:sSubPr>
                      <m:e>
                        <m:r>
                          <a:rPr lang="es-MX" b="0" i="1" smtClean="0">
                            <a:latin typeface="Cambria Math"/>
                            <a:ea typeface="Cambria Math"/>
                          </a:rPr>
                          <m:t>𝑇𝑐𝑂</m:t>
                        </m:r>
                      </m:e>
                      <m:sub>
                        <m:r>
                          <a:rPr lang="es-MX" b="0" i="1" smtClean="0">
                            <a:latin typeface="Cambria Math"/>
                            <a:ea typeface="Cambria Math"/>
                          </a:rPr>
                          <m:t>2</m:t>
                        </m:r>
                      </m:sub>
                    </m:sSub>
                  </m:oMath>
                </a14:m>
                <a:endParaRPr lang="es-MX" dirty="0" smtClean="0"/>
              </a:p>
              <a:p>
                <a14:m>
                  <m:oMath xmlns:m="http://schemas.openxmlformats.org/officeDocument/2006/math">
                    <m:r>
                      <a:rPr lang="es-MX" i="1">
                        <a:latin typeface="Cambria Math"/>
                      </a:rPr>
                      <m:t>𝑇𝑐</m:t>
                    </m:r>
                    <m:r>
                      <a:rPr lang="es-MX" i="1">
                        <a:latin typeface="Cambria Math"/>
                      </a:rPr>
                      <m:t>+ </m:t>
                    </m:r>
                    <m:sSub>
                      <m:sSubPr>
                        <m:ctrlPr>
                          <a:rPr lang="es-MX" i="1">
                            <a:latin typeface="Cambria Math"/>
                          </a:rPr>
                        </m:ctrlPr>
                      </m:sSubPr>
                      <m:e>
                        <m:r>
                          <a:rPr lang="es-MX" i="1">
                            <a:latin typeface="Cambria Math"/>
                          </a:rPr>
                          <m:t>𝐶𝑙</m:t>
                        </m:r>
                      </m:e>
                      <m:sub>
                        <m:r>
                          <a:rPr lang="es-MX" i="1">
                            <a:latin typeface="Cambria Math"/>
                          </a:rPr>
                          <m:t>2</m:t>
                        </m:r>
                      </m:sub>
                    </m:sSub>
                    <m:r>
                      <a:rPr lang="es-MX" i="1">
                        <a:latin typeface="Cambria Math"/>
                        <a:ea typeface="Cambria Math"/>
                      </a:rPr>
                      <m:t>→</m:t>
                    </m:r>
                    <m:r>
                      <a:rPr lang="es-MX" i="1">
                        <a:latin typeface="Cambria Math"/>
                        <a:ea typeface="Cambria Math"/>
                      </a:rPr>
                      <m:t>𝑇𝑐𝐶</m:t>
                    </m:r>
                    <m:sSub>
                      <m:sSubPr>
                        <m:ctrlPr>
                          <a:rPr lang="es-MX" i="1">
                            <a:latin typeface="Cambria Math"/>
                            <a:ea typeface="Cambria Math"/>
                          </a:rPr>
                        </m:ctrlPr>
                      </m:sSubPr>
                      <m:e>
                        <m:r>
                          <a:rPr lang="es-MX" i="1">
                            <a:latin typeface="Cambria Math"/>
                            <a:ea typeface="Cambria Math"/>
                          </a:rPr>
                          <m:t>𝑙</m:t>
                        </m:r>
                      </m:e>
                      <m:sub>
                        <m:r>
                          <a:rPr lang="es-MX" i="1">
                            <a:latin typeface="Cambria Math"/>
                            <a:ea typeface="Cambria Math"/>
                          </a:rPr>
                          <m:t>4</m:t>
                        </m:r>
                      </m:sub>
                    </m:sSub>
                  </m:oMath>
                </a14:m>
                <a:endParaRPr lang="es-MX" dirty="0"/>
              </a:p>
              <a:p>
                <a14:m>
                  <m:oMath xmlns:m="http://schemas.openxmlformats.org/officeDocument/2006/math">
                    <m:sSub>
                      <m:sSubPr>
                        <m:ctrlPr>
                          <a:rPr lang="es-MX" i="1" smtClean="0">
                            <a:latin typeface="Cambria Math"/>
                          </a:rPr>
                        </m:ctrlPr>
                      </m:sSubPr>
                      <m:e>
                        <m:r>
                          <a:rPr lang="es-MX" b="0" i="1" smtClean="0">
                            <a:latin typeface="Cambria Math"/>
                          </a:rPr>
                          <m:t>𝐾</m:t>
                        </m:r>
                      </m:e>
                      <m:sub>
                        <m:r>
                          <a:rPr lang="es-MX" b="0" i="1" smtClean="0">
                            <a:latin typeface="Cambria Math"/>
                          </a:rPr>
                          <m:t>2</m:t>
                        </m:r>
                      </m:sub>
                    </m:sSub>
                    <m:sSub>
                      <m:sSubPr>
                        <m:ctrlPr>
                          <a:rPr lang="es-MX" i="1" smtClean="0">
                            <a:latin typeface="Cambria Math"/>
                          </a:rPr>
                        </m:ctrlPr>
                      </m:sSubPr>
                      <m:e>
                        <m:r>
                          <a:rPr lang="es-MX" b="0" i="1" smtClean="0">
                            <a:latin typeface="Cambria Math"/>
                          </a:rPr>
                          <m:t>𝑇𝑐𝐼</m:t>
                        </m:r>
                      </m:e>
                      <m:sub>
                        <m:r>
                          <a:rPr lang="es-MX" b="0" i="1" smtClean="0">
                            <a:latin typeface="Cambria Math"/>
                          </a:rPr>
                          <m:t>6</m:t>
                        </m:r>
                      </m:sub>
                    </m:sSub>
                    <m:r>
                      <a:rPr lang="es-MX" b="0" i="1" smtClean="0">
                        <a:latin typeface="Cambria Math"/>
                      </a:rPr>
                      <m:t>+</m:t>
                    </m:r>
                    <m:r>
                      <a:rPr lang="es-MX" b="0" i="1" smtClean="0">
                        <a:latin typeface="Cambria Math"/>
                      </a:rPr>
                      <m:t>𝐾𝐶𝑁</m:t>
                    </m:r>
                    <m:r>
                      <a:rPr lang="es-MX" b="0" i="1" smtClean="0">
                        <a:latin typeface="Cambria Math"/>
                      </a:rPr>
                      <m:t> →</m:t>
                    </m:r>
                    <m:sSub>
                      <m:sSubPr>
                        <m:ctrlPr>
                          <a:rPr lang="es-MX" b="0" i="1" smtClean="0">
                            <a:latin typeface="Cambria Math"/>
                            <a:ea typeface="Cambria Math"/>
                          </a:rPr>
                        </m:ctrlPr>
                      </m:sSubPr>
                      <m:e>
                        <m:r>
                          <a:rPr lang="es-MX" b="0" i="1" smtClean="0">
                            <a:latin typeface="Cambria Math"/>
                            <a:ea typeface="Cambria Math"/>
                          </a:rPr>
                          <m:t>𝐾</m:t>
                        </m:r>
                      </m:e>
                      <m:sub>
                        <m:r>
                          <a:rPr lang="es-MX" b="0" i="1" smtClean="0">
                            <a:latin typeface="Cambria Math"/>
                            <a:ea typeface="Cambria Math"/>
                          </a:rPr>
                          <m:t>2</m:t>
                        </m:r>
                      </m:sub>
                    </m:sSub>
                    <m:r>
                      <a:rPr lang="es-MX" b="0" i="1" smtClean="0">
                        <a:latin typeface="Cambria Math"/>
                        <a:ea typeface="Cambria Math"/>
                      </a:rPr>
                      <m:t>[</m:t>
                    </m:r>
                    <m:r>
                      <a:rPr lang="es-MX" b="0" i="1" smtClean="0">
                        <a:latin typeface="Cambria Math"/>
                        <a:ea typeface="Cambria Math"/>
                      </a:rPr>
                      <m:t>𝑇𝑐</m:t>
                    </m:r>
                    <m:sSub>
                      <m:sSubPr>
                        <m:ctrlPr>
                          <a:rPr lang="es-MX" b="0" i="1" smtClean="0">
                            <a:latin typeface="Cambria Math"/>
                            <a:ea typeface="Cambria Math"/>
                          </a:rPr>
                        </m:ctrlPr>
                      </m:sSubPr>
                      <m:e>
                        <m:r>
                          <a:rPr lang="es-MX" b="0" i="1" smtClean="0">
                            <a:latin typeface="Cambria Math"/>
                            <a:ea typeface="Cambria Math"/>
                          </a:rPr>
                          <m:t>(</m:t>
                        </m:r>
                        <m:r>
                          <a:rPr lang="es-MX" b="0" i="1" smtClean="0">
                            <a:latin typeface="Cambria Math"/>
                            <a:ea typeface="Cambria Math"/>
                          </a:rPr>
                          <m:t>𝐶𝑁</m:t>
                        </m:r>
                      </m:e>
                      <m:sub>
                        <m:r>
                          <a:rPr lang="es-MX" b="0" i="1" smtClean="0">
                            <a:latin typeface="Cambria Math"/>
                            <a:ea typeface="Cambria Math"/>
                          </a:rPr>
                          <m:t>6</m:t>
                        </m:r>
                      </m:sub>
                    </m:sSub>
                    <m:r>
                      <a:rPr lang="es-MX" b="0" i="1" smtClean="0">
                        <a:latin typeface="Cambria Math"/>
                        <a:ea typeface="Cambria Math"/>
                      </a:rPr>
                      <m:t>)]</m:t>
                    </m:r>
                  </m:oMath>
                </a14:m>
                <a:endParaRPr lang="es-MX" dirty="0" smtClean="0"/>
              </a:p>
              <a:p>
                <a14:m>
                  <m:oMath xmlns:m="http://schemas.openxmlformats.org/officeDocument/2006/math">
                    <m:sSub>
                      <m:sSubPr>
                        <m:ctrlPr>
                          <a:rPr lang="es-MX" i="1" smtClean="0">
                            <a:latin typeface="Cambria Math"/>
                          </a:rPr>
                        </m:ctrlPr>
                      </m:sSubPr>
                      <m:e>
                        <m:r>
                          <a:rPr lang="es-MX" i="1">
                            <a:latin typeface="Cambria Math"/>
                          </a:rPr>
                          <m:t>𝑇𝑐</m:t>
                        </m:r>
                      </m:e>
                      <m:sub>
                        <m:r>
                          <a:rPr lang="es-MX" i="1">
                            <a:latin typeface="Cambria Math"/>
                          </a:rPr>
                          <m:t>2</m:t>
                        </m:r>
                      </m:sub>
                    </m:sSub>
                    <m:sSub>
                      <m:sSubPr>
                        <m:ctrlPr>
                          <a:rPr lang="es-MX" i="1" smtClean="0">
                            <a:latin typeface="Cambria Math"/>
                          </a:rPr>
                        </m:ctrlPr>
                      </m:sSubPr>
                      <m:e>
                        <m:r>
                          <a:rPr lang="es-MX" i="1">
                            <a:latin typeface="Cambria Math"/>
                          </a:rPr>
                          <m:t>𝑂</m:t>
                        </m:r>
                      </m:e>
                      <m:sub>
                        <m:r>
                          <a:rPr lang="es-MX" i="1">
                            <a:latin typeface="Cambria Math"/>
                          </a:rPr>
                          <m:t>7</m:t>
                        </m:r>
                      </m:sub>
                    </m:sSub>
                    <m:r>
                      <a:rPr lang="es-MX" i="1" smtClean="0">
                        <a:latin typeface="Cambria Math"/>
                      </a:rPr>
                      <m:t>+ </m:t>
                    </m:r>
                    <m:sSub>
                      <m:sSubPr>
                        <m:ctrlPr>
                          <a:rPr lang="es-MX" i="1">
                            <a:latin typeface="Cambria Math"/>
                          </a:rPr>
                        </m:ctrlPr>
                      </m:sSubPr>
                      <m:e>
                        <m:r>
                          <a:rPr lang="es-MX" i="1">
                            <a:latin typeface="Cambria Math"/>
                          </a:rPr>
                          <m:t>𝐻</m:t>
                        </m:r>
                      </m:e>
                      <m:sub>
                        <m:r>
                          <a:rPr lang="es-MX" i="1">
                            <a:latin typeface="Cambria Math"/>
                          </a:rPr>
                          <m:t>2</m:t>
                        </m:r>
                      </m:sub>
                    </m:sSub>
                    <m:r>
                      <a:rPr lang="es-MX" i="1" smtClean="0">
                        <a:latin typeface="Cambria Math"/>
                      </a:rPr>
                      <m:t>𝑂</m:t>
                    </m:r>
                    <m:r>
                      <a:rPr lang="es-MX" i="1" smtClean="0">
                        <a:latin typeface="Cambria Math"/>
                      </a:rPr>
                      <m:t> →</m:t>
                    </m:r>
                    <m:r>
                      <a:rPr lang="es-MX" b="0" i="1" smtClean="0">
                        <a:latin typeface="Cambria Math"/>
                      </a:rPr>
                      <m:t>𝐻</m:t>
                    </m:r>
                    <m:r>
                      <a:rPr lang="es-MX" i="1" smtClean="0">
                        <a:latin typeface="Cambria Math"/>
                        <a:ea typeface="Cambria Math"/>
                      </a:rPr>
                      <m:t>𝑇𝑐</m:t>
                    </m:r>
                    <m:sSub>
                      <m:sSubPr>
                        <m:ctrlPr>
                          <a:rPr lang="es-MX" i="1" smtClean="0">
                            <a:latin typeface="Cambria Math"/>
                            <a:ea typeface="Cambria Math"/>
                          </a:rPr>
                        </m:ctrlPr>
                      </m:sSubPr>
                      <m:e>
                        <m:r>
                          <a:rPr lang="es-MX" i="1">
                            <a:latin typeface="Cambria Math"/>
                            <a:ea typeface="Cambria Math"/>
                          </a:rPr>
                          <m:t>𝑂</m:t>
                        </m:r>
                      </m:e>
                      <m:sub>
                        <m:r>
                          <a:rPr lang="es-MX" i="1">
                            <a:latin typeface="Cambria Math"/>
                            <a:ea typeface="Cambria Math"/>
                          </a:rPr>
                          <m:t>4</m:t>
                        </m:r>
                      </m:sub>
                    </m:sSub>
                  </m:oMath>
                </a14:m>
                <a:endParaRPr lang="es-MX" dirty="0" smtClean="0"/>
              </a:p>
              <a:p>
                <a14:m>
                  <m:oMath xmlns:m="http://schemas.openxmlformats.org/officeDocument/2006/math">
                    <m:r>
                      <a:rPr lang="es-MX" b="0" i="1" smtClean="0">
                        <a:latin typeface="Cambria Math"/>
                      </a:rPr>
                      <m:t>𝑇𝑐</m:t>
                    </m:r>
                    <m:r>
                      <a:rPr lang="es-MX" b="0" i="1" smtClean="0">
                        <a:latin typeface="Cambria Math"/>
                      </a:rPr>
                      <m:t>+</m:t>
                    </m:r>
                    <m:sSub>
                      <m:sSubPr>
                        <m:ctrlPr>
                          <a:rPr lang="es-MX" b="0" i="1" smtClean="0">
                            <a:latin typeface="Cambria Math"/>
                          </a:rPr>
                        </m:ctrlPr>
                      </m:sSubPr>
                      <m:e>
                        <m:r>
                          <a:rPr lang="es-MX" b="0" i="1" smtClean="0">
                            <a:latin typeface="Cambria Math"/>
                          </a:rPr>
                          <m:t>𝐹</m:t>
                        </m:r>
                      </m:e>
                      <m:sub>
                        <m:r>
                          <a:rPr lang="es-MX" b="0" i="1" smtClean="0">
                            <a:latin typeface="Cambria Math"/>
                          </a:rPr>
                          <m:t>2</m:t>
                        </m:r>
                      </m:sub>
                    </m:sSub>
                    <m:r>
                      <a:rPr lang="es-MX" b="0" i="1" smtClean="0">
                        <a:latin typeface="Cambria Math"/>
                        <a:ea typeface="Cambria Math"/>
                      </a:rPr>
                      <m:t>→</m:t>
                    </m:r>
                    <m:r>
                      <a:rPr lang="es-MX" b="0" i="1" smtClean="0">
                        <a:latin typeface="Cambria Math"/>
                        <a:ea typeface="Cambria Math"/>
                      </a:rPr>
                      <m:t>𝑇𝑐</m:t>
                    </m:r>
                    <m:sSub>
                      <m:sSubPr>
                        <m:ctrlPr>
                          <a:rPr lang="es-MX" b="0" i="1" smtClean="0">
                            <a:latin typeface="Cambria Math"/>
                            <a:ea typeface="Cambria Math"/>
                          </a:rPr>
                        </m:ctrlPr>
                      </m:sSubPr>
                      <m:e>
                        <m:r>
                          <a:rPr lang="es-MX" b="0" i="1" smtClean="0">
                            <a:latin typeface="Cambria Math"/>
                            <a:ea typeface="Cambria Math"/>
                          </a:rPr>
                          <m:t>𝐹</m:t>
                        </m:r>
                      </m:e>
                      <m:sub>
                        <m:r>
                          <a:rPr lang="es-MX" b="0" i="1" smtClean="0">
                            <a:latin typeface="Cambria Math"/>
                            <a:ea typeface="Cambria Math"/>
                          </a:rPr>
                          <m:t>6</m:t>
                        </m:r>
                      </m:sub>
                    </m:sSub>
                  </m:oMath>
                </a14:m>
                <a:endParaRPr lang="es-MX" dirty="0" smtClean="0"/>
              </a:p>
            </p:txBody>
          </p:sp>
        </mc:Choice>
        <mc:Fallback xmlns="">
          <p:sp>
            <p:nvSpPr>
              <p:cNvPr id="4" name="3 Marcador de contenido"/>
              <p:cNvSpPr>
                <a:spLocks noGrp="1" noRot="1" noChangeAspect="1" noMove="1" noResize="1" noEditPoints="1" noAdjustHandles="1" noChangeArrowheads="1" noChangeShapeType="1" noTextEdit="1"/>
              </p:cNvSpPr>
              <p:nvPr>
                <p:ph sz="quarter" idx="13"/>
              </p:nvPr>
            </p:nvSpPr>
            <p:spPr>
              <a:xfrm>
                <a:off x="2843808" y="1916832"/>
                <a:ext cx="5760640" cy="3960440"/>
              </a:xfrm>
              <a:blipFill rotWithShape="1">
                <a:blip r:embed="rId2" cstate="print"/>
                <a:stretch>
                  <a:fillRect l="-742"/>
                </a:stretch>
              </a:blipFill>
            </p:spPr>
            <p:txBody>
              <a:bodyPr/>
              <a:lstStyle/>
              <a:p>
                <a:r>
                  <a:rPr lang="es-MX">
                    <a:noFill/>
                  </a:rPr>
                  <a:t> </a:t>
                </a:r>
              </a:p>
            </p:txBody>
          </p:sp>
        </mc:Fallback>
      </mc:AlternateContent>
    </p:spTree>
    <p:extLst>
      <p:ext uri="{BB962C8B-B14F-4D97-AF65-F5344CB8AC3E}">
        <p14:creationId xmlns:p14="http://schemas.microsoft.com/office/powerpoint/2010/main" val="37073561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2771800" y="620688"/>
            <a:ext cx="3384376" cy="815464"/>
          </a:xfrm>
        </p:spPr>
        <p:txBody>
          <a:bodyPr/>
          <a:lstStyle/>
          <a:p>
            <a:r>
              <a:rPr lang="es-MX" sz="2000" dirty="0" smtClean="0"/>
              <a:t>aplicaciones</a:t>
            </a:r>
            <a:endParaRPr lang="es-MX" sz="2000" dirty="0"/>
          </a:p>
        </p:txBody>
      </p:sp>
      <p:sp>
        <p:nvSpPr>
          <p:cNvPr id="2" name="1 Marcador de texto"/>
          <p:cNvSpPr>
            <a:spLocks noGrp="1"/>
          </p:cNvSpPr>
          <p:nvPr>
            <p:ph type="body" sz="half" idx="2"/>
          </p:nvPr>
        </p:nvSpPr>
        <p:spPr/>
        <p:txBody>
          <a:bodyPr/>
          <a:lstStyle/>
          <a:p>
            <a:endParaRPr lang="es-MX" dirty="0"/>
          </a:p>
        </p:txBody>
      </p:sp>
      <p:sp>
        <p:nvSpPr>
          <p:cNvPr id="6" name="5 Marcador de contenido"/>
          <p:cNvSpPr>
            <a:spLocks noGrp="1"/>
          </p:cNvSpPr>
          <p:nvPr>
            <p:ph sz="quarter" idx="13"/>
          </p:nvPr>
        </p:nvSpPr>
        <p:spPr>
          <a:xfrm>
            <a:off x="827584" y="1340768"/>
            <a:ext cx="3672408" cy="4680520"/>
          </a:xfrm>
        </p:spPr>
        <p:txBody>
          <a:bodyPr>
            <a:normAutofit fontScale="70000" lnSpcReduction="20000"/>
          </a:bodyPr>
          <a:lstStyle/>
          <a:p>
            <a:pPr algn="just"/>
            <a:r>
              <a:rPr lang="es-MX" sz="2100" dirty="0"/>
              <a:t>El </a:t>
            </a:r>
            <a:r>
              <a:rPr lang="es-MX" sz="2100" baseline="30000" dirty="0"/>
              <a:t>99m</a:t>
            </a:r>
            <a:r>
              <a:rPr lang="es-MX" sz="2100" dirty="0"/>
              <a:t>Tc (la "</a:t>
            </a:r>
            <a:r>
              <a:rPr lang="es-MX" sz="2100" baseline="30000" dirty="0"/>
              <a:t>m</a:t>
            </a:r>
            <a:r>
              <a:rPr lang="es-MX" sz="2100" dirty="0"/>
              <a:t>" indica que es un isómero nuclear </a:t>
            </a:r>
            <a:r>
              <a:rPr lang="es-MX" sz="2100" dirty="0" err="1"/>
              <a:t>metaestable</a:t>
            </a:r>
            <a:r>
              <a:rPr lang="es-MX" sz="2100" dirty="0"/>
              <a:t>) es el radioisótopo más utilizado en la práctica diagnóstica, estimándose que el 80% de los procedimientos de medicina </a:t>
            </a:r>
            <a:r>
              <a:rPr lang="es-MX" sz="2100" dirty="0" smtClean="0"/>
              <a:t>nuclear</a:t>
            </a:r>
            <a:r>
              <a:rPr lang="es-MX" sz="2100" dirty="0"/>
              <a:t> </a:t>
            </a:r>
            <a:r>
              <a:rPr lang="es-MX" sz="2100" dirty="0" smtClean="0"/>
              <a:t> lo </a:t>
            </a:r>
            <a:r>
              <a:rPr lang="es-MX" sz="2100" dirty="0"/>
              <a:t>utilizan</a:t>
            </a:r>
            <a:r>
              <a:rPr lang="es-MX" sz="2100" dirty="0" smtClean="0"/>
              <a:t>.</a:t>
            </a:r>
          </a:p>
          <a:p>
            <a:pPr algn="just"/>
            <a:r>
              <a:rPr lang="es-MX" sz="2100" dirty="0"/>
              <a:t>el </a:t>
            </a:r>
            <a:r>
              <a:rPr lang="es-MX" sz="2100" baseline="30000" dirty="0"/>
              <a:t>99</a:t>
            </a:r>
            <a:r>
              <a:rPr lang="es-MX" sz="2100" dirty="0"/>
              <a:t>Tc es un </a:t>
            </a:r>
            <a:r>
              <a:rPr lang="es-MX" sz="2100" dirty="0" smtClean="0"/>
              <a:t>patrón</a:t>
            </a:r>
            <a:r>
              <a:rPr lang="es-MX" sz="2100" dirty="0"/>
              <a:t> </a:t>
            </a:r>
            <a:r>
              <a:rPr lang="es-MX" sz="2100" dirty="0" smtClean="0"/>
              <a:t>de </a:t>
            </a:r>
            <a:r>
              <a:rPr lang="es-MX" sz="2100" dirty="0"/>
              <a:t>emisión beta, usado para la calibración de equipos </a:t>
            </a:r>
            <a:r>
              <a:rPr lang="es-MX" sz="2100" dirty="0" smtClean="0"/>
              <a:t>científicos.</a:t>
            </a:r>
          </a:p>
          <a:p>
            <a:pPr algn="just"/>
            <a:r>
              <a:rPr lang="es-MX" sz="2100" dirty="0"/>
              <a:t>P</a:t>
            </a:r>
            <a:r>
              <a:rPr lang="es-MX" sz="2100" dirty="0" smtClean="0"/>
              <a:t>uede </a:t>
            </a:r>
            <a:r>
              <a:rPr lang="es-MX" sz="2100" dirty="0"/>
              <a:t>usarse como </a:t>
            </a:r>
            <a:r>
              <a:rPr lang="es-MX" sz="2100" dirty="0" smtClean="0"/>
              <a:t>catalizador, para </a:t>
            </a:r>
            <a:r>
              <a:rPr lang="es-MX" sz="2100" dirty="0"/>
              <a:t>algunas </a:t>
            </a:r>
            <a:r>
              <a:rPr lang="es-MX" sz="2100" dirty="0" smtClean="0"/>
              <a:t>reacciones, por ejemplo la</a:t>
            </a:r>
            <a:r>
              <a:rPr lang="es-MX" sz="2100" dirty="0"/>
              <a:t> </a:t>
            </a:r>
            <a:r>
              <a:rPr lang="es-MX" sz="2100" dirty="0" err="1"/>
              <a:t>deshidrogenación</a:t>
            </a:r>
            <a:r>
              <a:rPr lang="es-MX" sz="2100" dirty="0"/>
              <a:t> del alcohol </a:t>
            </a:r>
            <a:r>
              <a:rPr lang="es-MX" sz="2100" dirty="0" err="1" smtClean="0"/>
              <a:t>isopropílico</a:t>
            </a:r>
            <a:r>
              <a:rPr lang="es-MX" sz="2100" dirty="0" smtClean="0"/>
              <a:t>.</a:t>
            </a:r>
          </a:p>
          <a:p>
            <a:pPr algn="just"/>
            <a:r>
              <a:rPr lang="es-MX" sz="2100" dirty="0"/>
              <a:t>Un cristal aislado de puro </a:t>
            </a:r>
            <a:r>
              <a:rPr lang="es-MX" sz="2100" dirty="0" smtClean="0"/>
              <a:t>de tecnecio </a:t>
            </a:r>
            <a:r>
              <a:rPr lang="es-MX" sz="2100" dirty="0"/>
              <a:t>metálico se convierte en un superconductor de tipo II a una temperatura de 7,46 K.</a:t>
            </a:r>
          </a:p>
          <a:p>
            <a:endParaRPr lang="es-MX"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1340768"/>
            <a:ext cx="3168352" cy="2336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6634" y="3861048"/>
            <a:ext cx="3309123" cy="238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22187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us.123rf.com/400wm/400/400/fambros/fambros0904/fambros090400166/4640471-renio-forma-tabla-periodica-de-los-elementos.jpg"/>
          <p:cNvPicPr>
            <a:picLocks noChangeAspect="1" noChangeArrowheads="1"/>
          </p:cNvPicPr>
          <p:nvPr/>
        </p:nvPicPr>
        <p:blipFill>
          <a:blip r:embed="rId2" cstate="print"/>
          <a:srcRect/>
          <a:stretch>
            <a:fillRect/>
          </a:stretch>
        </p:blipFill>
        <p:spPr bwMode="auto">
          <a:xfrm>
            <a:off x="2143108" y="1357298"/>
            <a:ext cx="4857784" cy="4056169"/>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71600" y="1279212"/>
            <a:ext cx="2952328" cy="400110"/>
          </a:xfrm>
          <a:prstGeom prst="rect">
            <a:avLst/>
          </a:prstGeom>
        </p:spPr>
        <p:txBody>
          <a:bodyPr wrap="square">
            <a:spAutoFit/>
          </a:bodyPr>
          <a:lstStyle/>
          <a:p>
            <a:r>
              <a:rPr lang="es-MX" sz="2000" b="1" dirty="0">
                <a:latin typeface="Century Gothic" pitchFamily="34" charset="0"/>
              </a:rPr>
              <a:t>CARACTERÍSTICAS</a:t>
            </a:r>
          </a:p>
        </p:txBody>
      </p:sp>
      <p:graphicFrame>
        <p:nvGraphicFramePr>
          <p:cNvPr id="3" name="2 Tabla"/>
          <p:cNvGraphicFramePr>
            <a:graphicFrameLocks noGrp="1"/>
          </p:cNvGraphicFramePr>
          <p:nvPr>
            <p:extLst>
              <p:ext uri="{D42A27DB-BD31-4B8C-83A1-F6EECF244321}">
                <p14:modId xmlns:p14="http://schemas.microsoft.com/office/powerpoint/2010/main" val="2691043"/>
              </p:ext>
            </p:extLst>
          </p:nvPr>
        </p:nvGraphicFramePr>
        <p:xfrm>
          <a:off x="860850" y="2348880"/>
          <a:ext cx="5078558" cy="2953478"/>
        </p:xfrm>
        <a:graphic>
          <a:graphicData uri="http://schemas.openxmlformats.org/drawingml/2006/table">
            <a:tbl>
              <a:tblPr firstRow="1" bandRow="1">
                <a:tableStyleId>{68D230F3-CF80-4859-8CE7-A43EE81993B5}</a:tableStyleId>
              </a:tblPr>
              <a:tblGrid>
                <a:gridCol w="2985672"/>
                <a:gridCol w="2092886"/>
              </a:tblGrid>
              <a:tr h="364610">
                <a:tc>
                  <a:txBody>
                    <a:bodyPr/>
                    <a:lstStyle/>
                    <a:p>
                      <a:r>
                        <a:rPr lang="es-ES" dirty="0" smtClean="0"/>
                        <a:t>Numero atómico</a:t>
                      </a:r>
                      <a:endParaRPr lang="es-MX" dirty="0"/>
                    </a:p>
                  </a:txBody>
                  <a:tcPr/>
                </a:tc>
                <a:tc>
                  <a:txBody>
                    <a:bodyPr/>
                    <a:lstStyle/>
                    <a:p>
                      <a:r>
                        <a:rPr lang="es-ES" dirty="0" smtClean="0"/>
                        <a:t> 75</a:t>
                      </a:r>
                    </a:p>
                  </a:txBody>
                  <a:tcPr/>
                </a:tc>
              </a:tr>
              <a:tr h="369674">
                <a:tc>
                  <a:txBody>
                    <a:bodyPr/>
                    <a:lstStyle/>
                    <a:p>
                      <a:r>
                        <a:rPr lang="es-ES" dirty="0" smtClean="0"/>
                        <a:t>Grupo y periodo</a:t>
                      </a:r>
                      <a:r>
                        <a:rPr lang="es-ES" baseline="0" dirty="0" smtClean="0"/>
                        <a:t> </a:t>
                      </a:r>
                      <a:endParaRPr lang="es-MX" dirty="0"/>
                    </a:p>
                  </a:txBody>
                  <a:tcPr/>
                </a:tc>
                <a:tc>
                  <a:txBody>
                    <a:bodyPr/>
                    <a:lstStyle/>
                    <a:p>
                      <a:r>
                        <a:rPr lang="es-ES" dirty="0" smtClean="0"/>
                        <a:t>7,</a:t>
                      </a:r>
                      <a:r>
                        <a:rPr lang="es-ES" baseline="0" dirty="0" smtClean="0"/>
                        <a:t> 6</a:t>
                      </a:r>
                      <a:endParaRPr lang="es-MX" dirty="0"/>
                    </a:p>
                  </a:txBody>
                  <a:tcPr/>
                </a:tc>
              </a:tr>
              <a:tr h="369674">
                <a:tc>
                  <a:txBody>
                    <a:bodyPr/>
                    <a:lstStyle/>
                    <a:p>
                      <a:r>
                        <a:rPr lang="es-ES" dirty="0" smtClean="0"/>
                        <a:t>Configuración</a:t>
                      </a:r>
                      <a:r>
                        <a:rPr lang="es-ES" baseline="0" dirty="0" smtClean="0"/>
                        <a:t> electrónica</a:t>
                      </a:r>
                      <a:endParaRPr lang="es-MX"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u="none" strike="noStrike" kern="1200" cap="none" spc="0" normalizeH="0" baseline="0" noProof="0" dirty="0" smtClean="0">
                          <a:ln>
                            <a:noFill/>
                          </a:ln>
                          <a:effectLst/>
                          <a:uLnTx/>
                          <a:uFillTx/>
                        </a:rPr>
                        <a:t>[Xe] 4f</a:t>
                      </a:r>
                      <a:r>
                        <a:rPr kumimoji="0" lang="es-MX" sz="1800" u="none" strike="noStrike" kern="1200" cap="none" spc="0" normalizeH="0" baseline="30000" noProof="0" dirty="0" smtClean="0">
                          <a:ln>
                            <a:noFill/>
                          </a:ln>
                          <a:effectLst/>
                          <a:uLnTx/>
                          <a:uFillTx/>
                        </a:rPr>
                        <a:t>14</a:t>
                      </a:r>
                      <a:r>
                        <a:rPr kumimoji="0" lang="es-MX" sz="1800" u="none" strike="noStrike" kern="1200" cap="none" spc="0" normalizeH="0" baseline="0" noProof="0" dirty="0" smtClean="0">
                          <a:ln>
                            <a:noFill/>
                          </a:ln>
                          <a:effectLst/>
                          <a:uLnTx/>
                          <a:uFillTx/>
                        </a:rPr>
                        <a:t> 5d</a:t>
                      </a:r>
                      <a:r>
                        <a:rPr kumimoji="0" lang="es-MX" sz="1800" u="none" strike="noStrike" kern="1200" cap="none" spc="0" normalizeH="0" baseline="30000" noProof="0" dirty="0" smtClean="0">
                          <a:ln>
                            <a:noFill/>
                          </a:ln>
                          <a:effectLst/>
                          <a:uLnTx/>
                          <a:uFillTx/>
                        </a:rPr>
                        <a:t>5</a:t>
                      </a:r>
                      <a:r>
                        <a:rPr kumimoji="0" lang="es-MX" sz="1800" u="none" strike="noStrike" kern="1200" cap="none" spc="0" normalizeH="0" baseline="0" noProof="0" dirty="0" smtClean="0">
                          <a:ln>
                            <a:noFill/>
                          </a:ln>
                          <a:effectLst/>
                          <a:uLnTx/>
                          <a:uFillTx/>
                        </a:rPr>
                        <a:t> 6s</a:t>
                      </a:r>
                      <a:r>
                        <a:rPr kumimoji="0" lang="es-MX" sz="1800" u="none" strike="noStrike" kern="1200" cap="none" spc="0" normalizeH="0" baseline="30000" noProof="0" dirty="0" smtClean="0">
                          <a:ln>
                            <a:noFill/>
                          </a:ln>
                          <a:effectLst/>
                          <a:uLnTx/>
                          <a:uFillTx/>
                        </a:rPr>
                        <a:t>2</a:t>
                      </a:r>
                      <a:endParaRPr kumimoji="0" lang="es-MX" sz="1800" b="0" i="0" u="none" strike="noStrike" kern="1200" cap="none" spc="0" normalizeH="0" baseline="0" noProof="0" dirty="0" smtClean="0">
                        <a:ln>
                          <a:noFill/>
                        </a:ln>
                        <a:solidFill>
                          <a:srgbClr val="123456"/>
                        </a:solidFill>
                        <a:effectLst/>
                        <a:uLnTx/>
                        <a:uFillTx/>
                        <a:latin typeface="verdana"/>
                        <a:ea typeface="+mn-ea"/>
                        <a:cs typeface="+mn-cs"/>
                      </a:endParaRPr>
                    </a:p>
                  </a:txBody>
                  <a:tcPr/>
                </a:tc>
              </a:tr>
              <a:tr h="369674">
                <a:tc>
                  <a:txBody>
                    <a:bodyPr/>
                    <a:lstStyle/>
                    <a:p>
                      <a:r>
                        <a:rPr lang="es-ES" dirty="0" smtClean="0"/>
                        <a:t>Estados de oxidación</a:t>
                      </a:r>
                      <a:endParaRPr lang="es-MX" dirty="0"/>
                    </a:p>
                  </a:txBody>
                  <a:tcPr/>
                </a:tc>
                <a:tc>
                  <a:txBody>
                    <a:bodyPr/>
                    <a:lstStyle/>
                    <a:p>
                      <a:r>
                        <a:rPr lang="es-ES" dirty="0" smtClean="0">
                          <a:latin typeface="Calibri"/>
                          <a:cs typeface="Calibri"/>
                        </a:rPr>
                        <a:t>1⁻,</a:t>
                      </a:r>
                      <a:r>
                        <a:rPr lang="es-ES" dirty="0" smtClean="0"/>
                        <a:t>1</a:t>
                      </a:r>
                      <a:r>
                        <a:rPr lang="es-ES" dirty="0" smtClean="0">
                          <a:latin typeface="Calibri"/>
                          <a:cs typeface="Calibri"/>
                        </a:rPr>
                        <a:t>⁺,2⁺,</a:t>
                      </a:r>
                      <a:r>
                        <a:rPr lang="es-ES" dirty="0" smtClean="0"/>
                        <a:t>4⁺,6⁺</a:t>
                      </a:r>
                      <a:r>
                        <a:rPr lang="es-ES" baseline="0" dirty="0" smtClean="0"/>
                        <a:t> y 7⁺</a:t>
                      </a:r>
                      <a:endParaRPr lang="es-MX" dirty="0"/>
                    </a:p>
                  </a:txBody>
                  <a:tcPr/>
                </a:tc>
              </a:tr>
              <a:tr h="369674">
                <a:tc>
                  <a:txBody>
                    <a:bodyPr/>
                    <a:lstStyle/>
                    <a:p>
                      <a:r>
                        <a:rPr lang="es-ES" dirty="0" smtClean="0"/>
                        <a:t>Electronegatividad</a:t>
                      </a:r>
                      <a:endParaRPr lang="es-MX" dirty="0"/>
                    </a:p>
                  </a:txBody>
                  <a:tcPr/>
                </a:tc>
                <a:tc>
                  <a:txBody>
                    <a:bodyPr/>
                    <a:lstStyle/>
                    <a:p>
                      <a:r>
                        <a:rPr lang="es-ES" dirty="0" smtClean="0"/>
                        <a:t>1.9</a:t>
                      </a:r>
                      <a:endParaRPr lang="es-MX" dirty="0"/>
                    </a:p>
                  </a:txBody>
                  <a:tcPr/>
                </a:tc>
              </a:tr>
              <a:tr h="369674">
                <a:tc>
                  <a:txBody>
                    <a:bodyPr/>
                    <a:lstStyle/>
                    <a:p>
                      <a:r>
                        <a:rPr lang="es-ES" dirty="0" smtClean="0"/>
                        <a:t>Masa atómica</a:t>
                      </a:r>
                      <a:endParaRPr lang="es-MX" dirty="0"/>
                    </a:p>
                  </a:txBody>
                  <a:tcPr/>
                </a:tc>
                <a:tc>
                  <a:txBody>
                    <a:bodyPr/>
                    <a:lstStyle/>
                    <a:p>
                      <a:r>
                        <a:rPr lang="es-ES" dirty="0" smtClean="0"/>
                        <a:t>186.207 uma</a:t>
                      </a:r>
                      <a:endParaRPr lang="es-MX" dirty="0"/>
                    </a:p>
                  </a:txBody>
                  <a:tcPr/>
                </a:tc>
              </a:tr>
              <a:tr h="369674">
                <a:tc>
                  <a:txBody>
                    <a:bodyPr/>
                    <a:lstStyle/>
                    <a:p>
                      <a:r>
                        <a:rPr lang="es-ES" dirty="0" smtClean="0"/>
                        <a:t>Estructura</a:t>
                      </a:r>
                      <a:r>
                        <a:rPr lang="es-ES" baseline="0" dirty="0" smtClean="0"/>
                        <a:t> cristalina</a:t>
                      </a:r>
                      <a:endParaRPr lang="es-MX" dirty="0"/>
                    </a:p>
                  </a:txBody>
                  <a:tcPr/>
                </a:tc>
                <a:tc>
                  <a:txBody>
                    <a:bodyPr/>
                    <a:lstStyle/>
                    <a:p>
                      <a:r>
                        <a:rPr lang="es-ES" dirty="0" smtClean="0"/>
                        <a:t>hexagonal</a:t>
                      </a:r>
                      <a:endParaRPr lang="es-MX" dirty="0"/>
                    </a:p>
                  </a:txBody>
                  <a:tcPr/>
                </a:tc>
              </a:tr>
              <a:tr h="369674">
                <a:tc>
                  <a:txBody>
                    <a:bodyPr/>
                    <a:lstStyle/>
                    <a:p>
                      <a:r>
                        <a:rPr lang="es-ES" dirty="0" smtClean="0"/>
                        <a:t>Punto de fusión</a:t>
                      </a:r>
                      <a:endParaRPr lang="es-MX" dirty="0"/>
                    </a:p>
                  </a:txBody>
                  <a:tcPr/>
                </a:tc>
                <a:tc>
                  <a:txBody>
                    <a:bodyPr/>
                    <a:lstStyle/>
                    <a:p>
                      <a:r>
                        <a:rPr lang="es-ES" dirty="0" smtClean="0"/>
                        <a:t>3186 °C</a:t>
                      </a:r>
                      <a:endParaRPr lang="es-MX" dirty="0"/>
                    </a:p>
                  </a:txBody>
                  <a:tcPr/>
                </a:tc>
              </a:tr>
            </a:tbl>
          </a:graphicData>
        </a:graphic>
      </p:graphicFrame>
      <p:sp>
        <p:nvSpPr>
          <p:cNvPr id="4" name="3 Rectángulo"/>
          <p:cNvSpPr/>
          <p:nvPr/>
        </p:nvSpPr>
        <p:spPr>
          <a:xfrm>
            <a:off x="3779912" y="1063769"/>
            <a:ext cx="4320480" cy="830997"/>
          </a:xfrm>
          <a:prstGeom prst="rect">
            <a:avLst/>
          </a:prstGeom>
        </p:spPr>
        <p:txBody>
          <a:bodyPr wrap="square">
            <a:spAutoFit/>
          </a:bodyPr>
          <a:lstStyle/>
          <a:p>
            <a:pPr algn="just"/>
            <a:r>
              <a:rPr lang="es-MX" sz="1600" dirty="0">
                <a:solidFill>
                  <a:srgbClr val="000000"/>
                </a:solidFill>
                <a:latin typeface="verdana"/>
              </a:rPr>
              <a:t>Descubierto en 1925 por los químicos alemanes Walter Karl </a:t>
            </a:r>
            <a:r>
              <a:rPr lang="es-MX" sz="1600" dirty="0" err="1">
                <a:solidFill>
                  <a:srgbClr val="000000"/>
                </a:solidFill>
                <a:latin typeface="verdana"/>
              </a:rPr>
              <a:t>Noddack</a:t>
            </a:r>
            <a:r>
              <a:rPr lang="es-MX" sz="1600" dirty="0">
                <a:solidFill>
                  <a:srgbClr val="000000"/>
                </a:solidFill>
                <a:latin typeface="verdana"/>
              </a:rPr>
              <a:t> e Ida Eva </a:t>
            </a:r>
            <a:r>
              <a:rPr lang="es-MX" sz="1600" dirty="0" err="1">
                <a:solidFill>
                  <a:srgbClr val="000000"/>
                </a:solidFill>
                <a:latin typeface="verdana"/>
              </a:rPr>
              <a:t>Tacke</a:t>
            </a:r>
            <a:r>
              <a:rPr lang="es-MX" sz="1600" dirty="0">
                <a:solidFill>
                  <a:srgbClr val="000000"/>
                </a:solidFill>
                <a:latin typeface="verdana"/>
              </a:rPr>
              <a:t> </a:t>
            </a:r>
            <a:r>
              <a:rPr lang="es-MX" sz="1600" dirty="0" err="1">
                <a:solidFill>
                  <a:srgbClr val="000000"/>
                </a:solidFill>
                <a:latin typeface="verdana"/>
              </a:rPr>
              <a:t>Noddack</a:t>
            </a:r>
            <a:r>
              <a:rPr lang="es-MX" sz="1600" dirty="0">
                <a:solidFill>
                  <a:srgbClr val="000000"/>
                </a:solidFill>
                <a:latin typeface="verdana"/>
              </a:rPr>
              <a:t>. </a:t>
            </a:r>
            <a:endParaRPr lang="es-MX" sz="1600" dirty="0"/>
          </a:p>
        </p:txBody>
      </p:sp>
      <p:pic>
        <p:nvPicPr>
          <p:cNvPr id="5" name="Picture 2" descr="hexagon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5656" y="2505870"/>
            <a:ext cx="2722190" cy="17022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43608" y="1268760"/>
            <a:ext cx="6984776" cy="2062103"/>
          </a:xfrm>
          <a:prstGeom prst="rect">
            <a:avLst/>
          </a:prstGeom>
        </p:spPr>
        <p:txBody>
          <a:bodyPr wrap="square">
            <a:spAutoFit/>
          </a:bodyPr>
          <a:lstStyle/>
          <a:p>
            <a:pPr marL="285750" indent="-285750">
              <a:buFont typeface="Arial" pitchFamily="34" charset="0"/>
              <a:buChar char="•"/>
            </a:pPr>
            <a:r>
              <a:rPr lang="es-MX" sz="1600" dirty="0">
                <a:latin typeface="Helvetica"/>
              </a:rPr>
              <a:t>Se obtiene como subproducto del tratamiento de minerales de molibdeno.</a:t>
            </a:r>
          </a:p>
          <a:p>
            <a:pPr marL="285750" indent="-285750">
              <a:buFont typeface="Arial" pitchFamily="34" charset="0"/>
              <a:buChar char="•"/>
            </a:pPr>
            <a:r>
              <a:rPr lang="es-MX" sz="1600" dirty="0">
                <a:latin typeface="Arial"/>
              </a:rPr>
              <a:t>Muy resistente a la corrosión</a:t>
            </a:r>
            <a:r>
              <a:rPr lang="es-MX" sz="1600" dirty="0" smtClean="0">
                <a:latin typeface="Arial"/>
              </a:rPr>
              <a:t>.</a:t>
            </a:r>
          </a:p>
          <a:p>
            <a:pPr marL="285750" indent="-285750">
              <a:buFont typeface="Arial" pitchFamily="34" charset="0"/>
              <a:buChar char="•"/>
            </a:pPr>
            <a:r>
              <a:rPr lang="es-ES" sz="1600" dirty="0" smtClean="0">
                <a:latin typeface="Arial"/>
              </a:rPr>
              <a:t>Descubierto en </a:t>
            </a:r>
            <a:r>
              <a:rPr lang="es-MX" sz="1600" dirty="0" smtClean="0">
                <a:latin typeface="Arial"/>
              </a:rPr>
              <a:t>minerales de</a:t>
            </a:r>
            <a:r>
              <a:rPr lang="es-MX" sz="1600" dirty="0">
                <a:latin typeface="Arial"/>
              </a:rPr>
              <a:t> tantalita, wolframita y columbita mediante </a:t>
            </a:r>
            <a:r>
              <a:rPr lang="es-MX" sz="1600" dirty="0" smtClean="0">
                <a:latin typeface="Arial"/>
              </a:rPr>
              <a:t>   análisis espectrográficos</a:t>
            </a:r>
            <a:r>
              <a:rPr lang="es-MX" sz="1600" dirty="0">
                <a:latin typeface="Arial"/>
              </a:rPr>
              <a:t> con rayos </a:t>
            </a:r>
            <a:r>
              <a:rPr lang="es-MX" sz="1600" dirty="0" smtClean="0">
                <a:latin typeface="Arial"/>
              </a:rPr>
              <a:t>X.</a:t>
            </a:r>
          </a:p>
          <a:p>
            <a:pPr marL="285750" indent="-285750">
              <a:buFont typeface="Arial" pitchFamily="34" charset="0"/>
              <a:buChar char="•"/>
            </a:pPr>
            <a:r>
              <a:rPr lang="es-MX" sz="1600" dirty="0" smtClean="0">
                <a:latin typeface="Arial"/>
              </a:rPr>
              <a:t>Los </a:t>
            </a:r>
            <a:r>
              <a:rPr lang="es-MX" sz="1600" dirty="0">
                <a:latin typeface="Arial"/>
              </a:rPr>
              <a:t>países con más riqueza en la producción de renio son Chile y Kazajistán</a:t>
            </a:r>
          </a:p>
        </p:txBody>
      </p:sp>
      <p:sp>
        <p:nvSpPr>
          <p:cNvPr id="3" name="2 Rectángulo"/>
          <p:cNvSpPr/>
          <p:nvPr/>
        </p:nvSpPr>
        <p:spPr>
          <a:xfrm>
            <a:off x="1043608" y="3645024"/>
            <a:ext cx="4176464" cy="2031325"/>
          </a:xfrm>
          <a:prstGeom prst="rect">
            <a:avLst/>
          </a:prstGeom>
        </p:spPr>
        <p:txBody>
          <a:bodyPr wrap="square">
            <a:spAutoFit/>
          </a:bodyPr>
          <a:lstStyle/>
          <a:p>
            <a:pPr algn="just"/>
            <a:r>
              <a:rPr lang="es-MX" dirty="0">
                <a:latin typeface="Arial"/>
              </a:rPr>
              <a:t>Existe un total de 34 isótopos de renio. En la naturaleza, está compuesto por dos isótopos estables, </a:t>
            </a:r>
            <a:r>
              <a:rPr lang="es-MX" baseline="30000" dirty="0">
                <a:latin typeface="Arial"/>
              </a:rPr>
              <a:t>185</a:t>
            </a:r>
            <a:r>
              <a:rPr lang="es-MX" dirty="0">
                <a:latin typeface="Arial"/>
              </a:rPr>
              <a:t>Re y </a:t>
            </a:r>
            <a:r>
              <a:rPr lang="es-MX" baseline="30000" dirty="0">
                <a:latin typeface="Arial"/>
              </a:rPr>
              <a:t>187</a:t>
            </a:r>
            <a:r>
              <a:rPr lang="es-MX" dirty="0">
                <a:latin typeface="Arial"/>
              </a:rPr>
              <a:t>Re, de los cuales, el </a:t>
            </a:r>
            <a:r>
              <a:rPr lang="es-MX" baseline="30000" dirty="0">
                <a:latin typeface="Arial"/>
              </a:rPr>
              <a:t>187</a:t>
            </a:r>
            <a:r>
              <a:rPr lang="es-MX" dirty="0">
                <a:latin typeface="Arial"/>
              </a:rPr>
              <a:t>Re es el más abundante (62,6% de abundancia natural) y tiene una vida media de 4,35 x 10</a:t>
            </a:r>
            <a:r>
              <a:rPr lang="es-MX" baseline="30000" dirty="0">
                <a:latin typeface="Arial"/>
              </a:rPr>
              <a:t>10</a:t>
            </a:r>
            <a:r>
              <a:rPr lang="es-MX" dirty="0">
                <a:latin typeface="Arial"/>
              </a:rPr>
              <a:t> años</a:t>
            </a:r>
            <a:r>
              <a:rPr lang="es-MX" dirty="0">
                <a:solidFill>
                  <a:srgbClr val="000000"/>
                </a:solidFill>
                <a:latin typeface="Arial"/>
              </a:rPr>
              <a:t>.</a:t>
            </a:r>
            <a:endParaRPr lang="es-MX" dirty="0"/>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2120" y="3531020"/>
            <a:ext cx="2520280" cy="2044528"/>
          </a:xfrm>
          <a:prstGeom prst="rect">
            <a:avLst/>
          </a:prstGeom>
        </p:spPr>
      </p:pic>
    </p:spTree>
    <p:extLst>
      <p:ext uri="{BB962C8B-B14F-4D97-AF65-F5344CB8AC3E}">
        <p14:creationId xmlns:p14="http://schemas.microsoft.com/office/powerpoint/2010/main" val="27074025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361254" y="4941168"/>
            <a:ext cx="6258746" cy="756736"/>
            <a:chOff x="-162746" y="3424044"/>
            <a:chExt cx="6258746" cy="756736"/>
          </a:xfrm>
        </p:grpSpPr>
        <p:sp>
          <p:nvSpPr>
            <p:cNvPr id="3" name="2 Rectángulo"/>
            <p:cNvSpPr/>
            <p:nvPr/>
          </p:nvSpPr>
          <p:spPr>
            <a:xfrm>
              <a:off x="0" y="3424044"/>
              <a:ext cx="6096000" cy="6127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 name="3 Rectángulo"/>
            <p:cNvSpPr/>
            <p:nvPr/>
          </p:nvSpPr>
          <p:spPr>
            <a:xfrm>
              <a:off x="-162746" y="3568060"/>
              <a:ext cx="6096000" cy="6127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93548"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es-ES" sz="2900" kern="1200" dirty="0" smtClean="0"/>
                <a:t>Perrenato amónico NH</a:t>
              </a:r>
              <a:r>
                <a:rPr lang="es-ES" sz="2900" kern="1200" dirty="0" smtClean="0">
                  <a:latin typeface="Calibri"/>
                  <a:cs typeface="Calibri"/>
                </a:rPr>
                <a:t>₄ReO₄</a:t>
              </a:r>
              <a:endParaRPr lang="es-MX" sz="2900" kern="1200" dirty="0"/>
            </a:p>
          </p:txBody>
        </p:sp>
      </p:grpSp>
      <p:grpSp>
        <p:nvGrpSpPr>
          <p:cNvPr id="5" name="4 Grupo"/>
          <p:cNvGrpSpPr/>
          <p:nvPr/>
        </p:nvGrpSpPr>
        <p:grpSpPr>
          <a:xfrm>
            <a:off x="1329341" y="3542517"/>
            <a:ext cx="6096000" cy="1392044"/>
            <a:chOff x="0" y="2032000"/>
            <a:chExt cx="6096000" cy="1392044"/>
          </a:xfrm>
        </p:grpSpPr>
        <p:sp>
          <p:nvSpPr>
            <p:cNvPr id="6" name="5 Rectángulo redondeado"/>
            <p:cNvSpPr/>
            <p:nvPr/>
          </p:nvSpPr>
          <p:spPr>
            <a:xfrm>
              <a:off x="0" y="2032000"/>
              <a:ext cx="6096000" cy="139204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6 Rectángulo"/>
            <p:cNvSpPr/>
            <p:nvPr/>
          </p:nvSpPr>
          <p:spPr>
            <a:xfrm>
              <a:off x="67954" y="2099954"/>
              <a:ext cx="5960092" cy="12561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es-ES" sz="3700" kern="1200" dirty="0" smtClean="0"/>
                <a:t>Reducción con hidrogeno a altas temperaturas.</a:t>
              </a:r>
              <a:endParaRPr lang="es-MX" sz="3700" kern="1200" dirty="0"/>
            </a:p>
          </p:txBody>
        </p:sp>
      </p:grpSp>
      <p:grpSp>
        <p:nvGrpSpPr>
          <p:cNvPr id="9" name="8 Grupo"/>
          <p:cNvGrpSpPr/>
          <p:nvPr/>
        </p:nvGrpSpPr>
        <p:grpSpPr>
          <a:xfrm>
            <a:off x="1290596" y="1928458"/>
            <a:ext cx="6096000" cy="1392044"/>
            <a:chOff x="0" y="27235"/>
            <a:chExt cx="6096000" cy="1392044"/>
          </a:xfrm>
        </p:grpSpPr>
        <p:sp>
          <p:nvSpPr>
            <p:cNvPr id="10" name="9 Rectángulo redondeado"/>
            <p:cNvSpPr/>
            <p:nvPr/>
          </p:nvSpPr>
          <p:spPr>
            <a:xfrm>
              <a:off x="0" y="27235"/>
              <a:ext cx="6096000" cy="139204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10 Rectángulo"/>
            <p:cNvSpPr/>
            <p:nvPr/>
          </p:nvSpPr>
          <p:spPr>
            <a:xfrm>
              <a:off x="67954" y="95189"/>
              <a:ext cx="5960092" cy="12561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S" sz="2400" kern="1200" dirty="0" smtClean="0"/>
                <a:t>A partir del procesado del molibdeno tratado con acido nítrico o sulfúrico.</a:t>
              </a:r>
              <a:endParaRPr lang="es-MX" sz="2400" kern="1200" dirty="0"/>
            </a:p>
          </p:txBody>
        </p:sp>
      </p:grpSp>
      <p:cxnSp>
        <p:nvCxnSpPr>
          <p:cNvPr id="17" name="16 Conector recto"/>
          <p:cNvCxnSpPr/>
          <p:nvPr/>
        </p:nvCxnSpPr>
        <p:spPr>
          <a:xfrm>
            <a:off x="4154218" y="3320502"/>
            <a:ext cx="0" cy="289969"/>
          </a:xfrm>
          <a:prstGeom prst="line">
            <a:avLst/>
          </a:prstGeom>
        </p:spPr>
        <p:style>
          <a:lnRef idx="1">
            <a:schemeClr val="accent1"/>
          </a:lnRef>
          <a:fillRef idx="0">
            <a:schemeClr val="accent1"/>
          </a:fillRef>
          <a:effectRef idx="0">
            <a:schemeClr val="accent1"/>
          </a:effectRef>
          <a:fontRef idx="minor">
            <a:schemeClr val="tx1"/>
          </a:fontRef>
        </p:style>
      </p:cxnSp>
      <p:sp>
        <p:nvSpPr>
          <p:cNvPr id="18" name="17 Rectángulo"/>
          <p:cNvSpPr/>
          <p:nvPr/>
        </p:nvSpPr>
        <p:spPr>
          <a:xfrm>
            <a:off x="1458484" y="1196752"/>
            <a:ext cx="1951175" cy="461665"/>
          </a:xfrm>
          <a:prstGeom prst="rect">
            <a:avLst/>
          </a:prstGeom>
        </p:spPr>
        <p:txBody>
          <a:bodyPr wrap="none">
            <a:spAutoFit/>
          </a:bodyPr>
          <a:lstStyle/>
          <a:p>
            <a:r>
              <a:rPr lang="es-MX" sz="2400" b="1" dirty="0">
                <a:latin typeface="Century Gothic" pitchFamily="34" charset="0"/>
              </a:rPr>
              <a:t>OBTENCIÓN</a:t>
            </a:r>
            <a:endParaRPr lang="es-MX" sz="2400" dirty="0"/>
          </a:p>
        </p:txBody>
      </p:sp>
    </p:spTree>
    <p:extLst>
      <p:ext uri="{BB962C8B-B14F-4D97-AF65-F5344CB8AC3E}">
        <p14:creationId xmlns:p14="http://schemas.microsoft.com/office/powerpoint/2010/main" val="27074025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60000">
            <a:off x="1118916" y="1007442"/>
            <a:ext cx="3064827" cy="404893"/>
          </a:xfrm>
        </p:spPr>
        <p:txBody>
          <a:bodyPr>
            <a:normAutofit/>
          </a:bodyPr>
          <a:lstStyle/>
          <a:p>
            <a:r>
              <a:rPr lang="es-ES" dirty="0" smtClean="0"/>
              <a:t>Usos </a:t>
            </a:r>
            <a:endParaRPr lang="es-MX" dirty="0"/>
          </a:p>
        </p:txBody>
      </p:sp>
      <p:sp>
        <p:nvSpPr>
          <p:cNvPr id="3" name="2 Marcador de contenido"/>
          <p:cNvSpPr>
            <a:spLocks noGrp="1"/>
          </p:cNvSpPr>
          <p:nvPr>
            <p:ph idx="4294967295"/>
          </p:nvPr>
        </p:nvSpPr>
        <p:spPr>
          <a:xfrm rot="60000">
            <a:off x="4854291" y="1150993"/>
            <a:ext cx="3020792" cy="4625489"/>
          </a:xfrm>
          <a:prstGeom prst="rect">
            <a:avLst/>
          </a:prstGeom>
        </p:spPr>
        <p:txBody>
          <a:bodyPr>
            <a:normAutofit fontScale="92500" lnSpcReduction="10000"/>
          </a:bodyPr>
          <a:lstStyle/>
          <a:p>
            <a:pPr algn="ctr"/>
            <a:r>
              <a:rPr lang="es-MX" dirty="0">
                <a:latin typeface="Arial"/>
              </a:rPr>
              <a:t>Los compuestos de renio son de carácter blanco y solubles fácilmente en agua</a:t>
            </a:r>
            <a:r>
              <a:rPr lang="es-MX" dirty="0" smtClean="0">
                <a:latin typeface="Arial"/>
              </a:rPr>
              <a:t>.</a:t>
            </a:r>
          </a:p>
          <a:p>
            <a:r>
              <a:rPr lang="es-MX" dirty="0">
                <a:latin typeface="Arial"/>
              </a:rPr>
              <a:t>Los cloruros de renio más comunes son el ReCl</a:t>
            </a:r>
            <a:r>
              <a:rPr lang="es-MX" baseline="-25000" dirty="0">
                <a:latin typeface="Arial"/>
              </a:rPr>
              <a:t>6</a:t>
            </a:r>
            <a:r>
              <a:rPr lang="es-MX" dirty="0">
                <a:latin typeface="Arial"/>
              </a:rPr>
              <a:t>, el ReCl</a:t>
            </a:r>
            <a:r>
              <a:rPr lang="es-MX" baseline="-25000" dirty="0">
                <a:latin typeface="Arial"/>
              </a:rPr>
              <a:t>5</a:t>
            </a:r>
            <a:r>
              <a:rPr lang="es-MX" dirty="0">
                <a:latin typeface="Arial"/>
              </a:rPr>
              <a:t>, el ReCl</a:t>
            </a:r>
            <a:r>
              <a:rPr lang="es-MX" baseline="-25000" dirty="0">
                <a:latin typeface="Arial"/>
              </a:rPr>
              <a:t>4</a:t>
            </a:r>
            <a:r>
              <a:rPr lang="es-MX" dirty="0">
                <a:latin typeface="Arial"/>
              </a:rPr>
              <a:t> y el ReCl</a:t>
            </a:r>
            <a:r>
              <a:rPr lang="es-MX" baseline="-25000" dirty="0">
                <a:latin typeface="Arial"/>
              </a:rPr>
              <a:t>3</a:t>
            </a:r>
            <a:r>
              <a:rPr lang="es-MX" dirty="0" smtClean="0">
                <a:latin typeface="Arial"/>
              </a:rPr>
              <a:t>.</a:t>
            </a:r>
          </a:p>
          <a:p>
            <a:r>
              <a:rPr lang="es-MX" dirty="0">
                <a:latin typeface="Arial"/>
              </a:rPr>
              <a:t>Los óxidos más conocidos y comunes de renio son el ReO</a:t>
            </a:r>
            <a:r>
              <a:rPr lang="es-MX" baseline="-25000" dirty="0">
                <a:latin typeface="Arial"/>
              </a:rPr>
              <a:t>2</a:t>
            </a:r>
            <a:r>
              <a:rPr lang="es-MX" dirty="0">
                <a:latin typeface="Arial"/>
              </a:rPr>
              <a:t>, el Re</a:t>
            </a:r>
            <a:r>
              <a:rPr lang="es-MX" baseline="-25000" dirty="0">
                <a:latin typeface="Arial"/>
              </a:rPr>
              <a:t>2</a:t>
            </a:r>
            <a:r>
              <a:rPr lang="es-MX" dirty="0">
                <a:latin typeface="Arial"/>
              </a:rPr>
              <a:t>O</a:t>
            </a:r>
            <a:r>
              <a:rPr lang="es-MX" baseline="-25000" dirty="0">
                <a:latin typeface="Arial"/>
              </a:rPr>
              <a:t>5</a:t>
            </a:r>
            <a:r>
              <a:rPr lang="es-MX" dirty="0">
                <a:latin typeface="Arial"/>
              </a:rPr>
              <a:t> y el </a:t>
            </a:r>
            <a:r>
              <a:rPr lang="es-MX" dirty="0" smtClean="0">
                <a:latin typeface="Arial"/>
              </a:rPr>
              <a:t>Re</a:t>
            </a:r>
            <a:r>
              <a:rPr lang="es-MX" baseline="-25000" dirty="0" smtClean="0">
                <a:latin typeface="Arial"/>
              </a:rPr>
              <a:t>2</a:t>
            </a:r>
            <a:r>
              <a:rPr lang="es-MX" dirty="0" smtClean="0">
                <a:latin typeface="Arial"/>
              </a:rPr>
              <a:t>O</a:t>
            </a:r>
            <a:r>
              <a:rPr lang="es-MX" baseline="-25000" dirty="0" smtClean="0">
                <a:latin typeface="Arial"/>
              </a:rPr>
              <a:t>7</a:t>
            </a:r>
          </a:p>
          <a:p>
            <a:r>
              <a:rPr lang="es-MX" dirty="0">
                <a:latin typeface="Arial"/>
              </a:rPr>
              <a:t>2 sulfuros muy conocidos completamente diferenciados: Re</a:t>
            </a:r>
            <a:r>
              <a:rPr lang="es-MX" baseline="-25000" dirty="0">
                <a:latin typeface="Arial"/>
              </a:rPr>
              <a:t>2</a:t>
            </a:r>
            <a:r>
              <a:rPr lang="es-MX" dirty="0">
                <a:latin typeface="Arial"/>
              </a:rPr>
              <a:t>S</a:t>
            </a:r>
            <a:r>
              <a:rPr lang="es-MX" baseline="-25000" dirty="0">
                <a:latin typeface="Arial"/>
              </a:rPr>
              <a:t>7</a:t>
            </a:r>
            <a:r>
              <a:rPr lang="es-MX" dirty="0">
                <a:latin typeface="Arial"/>
              </a:rPr>
              <a:t> y ReS</a:t>
            </a:r>
            <a:r>
              <a:rPr lang="es-MX" baseline="-25000" dirty="0">
                <a:latin typeface="Arial"/>
              </a:rPr>
              <a:t>2</a:t>
            </a:r>
            <a:endParaRPr lang="es-MX" dirty="0"/>
          </a:p>
        </p:txBody>
      </p:sp>
      <p:sp>
        <p:nvSpPr>
          <p:cNvPr id="4" name="3 Marcador de texto"/>
          <p:cNvSpPr>
            <a:spLocks noGrp="1"/>
          </p:cNvSpPr>
          <p:nvPr>
            <p:ph type="body" sz="half" idx="2"/>
          </p:nvPr>
        </p:nvSpPr>
        <p:spPr>
          <a:xfrm rot="-60000">
            <a:off x="1226164" y="1583058"/>
            <a:ext cx="3048891" cy="4443288"/>
          </a:xfrm>
        </p:spPr>
        <p:txBody>
          <a:bodyPr>
            <a:normAutofit/>
          </a:bodyPr>
          <a:lstStyle/>
          <a:p>
            <a:r>
              <a:rPr lang="es-ES" dirty="0" smtClean="0"/>
              <a:t>Joyería</a:t>
            </a:r>
          </a:p>
          <a:p>
            <a:r>
              <a:rPr lang="es-ES" dirty="0" smtClean="0"/>
              <a:t>Filamento de espectro de masas</a:t>
            </a:r>
          </a:p>
          <a:p>
            <a:r>
              <a:rPr lang="es-ES" dirty="0" smtClean="0"/>
              <a:t>Catalizador en reacciones de hidrogenación y deshidrogenación.</a:t>
            </a:r>
          </a:p>
          <a:p>
            <a:r>
              <a:rPr lang="es-ES" dirty="0" smtClean="0"/>
              <a:t>Lámparas de flash fotográfico.</a:t>
            </a:r>
            <a:endParaRPr lang="es-MX" dirty="0"/>
          </a:p>
        </p:txBody>
      </p:sp>
      <p:pic>
        <p:nvPicPr>
          <p:cNvPr id="2053" name="Picture 5" descr="http://cuidatusaludcondiane.com/wordpress/wp-content/uploads/2012/01/renio-330x24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3645024"/>
            <a:ext cx="314325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8408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itivinicultura.net/wp-content/uploads/2011/07/manganeso-en-vi%C3%B1a.jpg"/>
          <p:cNvPicPr>
            <a:picLocks noChangeAspect="1" noChangeArrowheads="1"/>
          </p:cNvPicPr>
          <p:nvPr/>
        </p:nvPicPr>
        <p:blipFill>
          <a:blip r:embed="rId2" cstate="print"/>
          <a:srcRect/>
          <a:stretch>
            <a:fillRect/>
          </a:stretch>
        </p:blipFill>
        <p:spPr bwMode="auto">
          <a:xfrm>
            <a:off x="2071670" y="1285859"/>
            <a:ext cx="4948602" cy="4075319"/>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abla periódica de bohrio de elementos - 3d realizado Foto de archivo - 101708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1268760"/>
            <a:ext cx="4680520" cy="3908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4025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896841" y="1268760"/>
            <a:ext cx="4988866" cy="461665"/>
          </a:xfrm>
          <a:prstGeom prst="rect">
            <a:avLst/>
          </a:prstGeom>
        </p:spPr>
        <p:txBody>
          <a:bodyPr wrap="none">
            <a:spAutoFit/>
          </a:bodyPr>
          <a:lstStyle/>
          <a:p>
            <a:r>
              <a:rPr lang="es-MX" sz="2400" b="1" dirty="0" smtClean="0">
                <a:latin typeface="Century Gothic" pitchFamily="34" charset="0"/>
              </a:rPr>
              <a:t>CARACTERÍSTICAS Y OBTENCIÓN</a:t>
            </a:r>
            <a:endParaRPr lang="es-MX" sz="2400" dirty="0"/>
          </a:p>
        </p:txBody>
      </p:sp>
      <p:pic>
        <p:nvPicPr>
          <p:cNvPr id="4"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896841" y="4293096"/>
            <a:ext cx="5429288" cy="715284"/>
          </a:xfrm>
          <a:prstGeom prst="rect">
            <a:avLst/>
          </a:prstGeom>
          <a:noFill/>
        </p:spPr>
      </p:pic>
      <p:sp>
        <p:nvSpPr>
          <p:cNvPr id="3" name="2 Rectángulo"/>
          <p:cNvSpPr/>
          <p:nvPr/>
        </p:nvSpPr>
        <p:spPr>
          <a:xfrm>
            <a:off x="1835696" y="2967335"/>
            <a:ext cx="5022304" cy="923330"/>
          </a:xfrm>
          <a:prstGeom prst="rect">
            <a:avLst/>
          </a:prstGeom>
        </p:spPr>
        <p:txBody>
          <a:bodyPr wrap="square">
            <a:spAutoFit/>
          </a:bodyPr>
          <a:lstStyle/>
          <a:p>
            <a:pPr>
              <a:buNone/>
            </a:pPr>
            <a:r>
              <a:rPr lang="es-MX" dirty="0" smtClean="0"/>
              <a:t>Número </a:t>
            </a:r>
            <a:r>
              <a:rPr lang="es-MX" dirty="0"/>
              <a:t>atómico   107</a:t>
            </a:r>
          </a:p>
          <a:p>
            <a:pPr>
              <a:buNone/>
            </a:pPr>
            <a:r>
              <a:rPr lang="es-MX" dirty="0"/>
              <a:t>Masa atómica: 262 (isotopo más estable)</a:t>
            </a:r>
          </a:p>
          <a:p>
            <a:pPr>
              <a:buNone/>
            </a:pPr>
            <a:r>
              <a:rPr lang="es-MX" dirty="0"/>
              <a:t>Vida media:      0.44s    </a:t>
            </a:r>
          </a:p>
        </p:txBody>
      </p:sp>
    </p:spTree>
    <p:extLst>
      <p:ext uri="{BB962C8B-B14F-4D97-AF65-F5344CB8AC3E}">
        <p14:creationId xmlns:p14="http://schemas.microsoft.com/office/powerpoint/2010/main" val="27074025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87624" y="2492896"/>
            <a:ext cx="6696744" cy="2862322"/>
          </a:xfrm>
          <a:prstGeom prst="rect">
            <a:avLst/>
          </a:prstGeom>
        </p:spPr>
        <p:txBody>
          <a:bodyPr wrap="square">
            <a:spAutoFit/>
          </a:bodyPr>
          <a:lstStyle/>
          <a:p>
            <a:pPr algn="just">
              <a:buFont typeface="Arial" pitchFamily="34" charset="0"/>
              <a:buChar char="•"/>
            </a:pPr>
            <a:r>
              <a:rPr lang="es-MX" dirty="0">
                <a:latin typeface="+mj-lt"/>
              </a:rPr>
              <a:t> 1976. Científicos de centro de investigaciones nucleares de </a:t>
            </a:r>
            <a:r>
              <a:rPr lang="es-MX" dirty="0" err="1">
                <a:latin typeface="+mj-lt"/>
              </a:rPr>
              <a:t>Dubna</a:t>
            </a:r>
            <a:r>
              <a:rPr lang="es-MX" dirty="0">
                <a:latin typeface="+mj-lt"/>
              </a:rPr>
              <a:t>  bajo la dirección de Yuri </a:t>
            </a:r>
            <a:r>
              <a:rPr lang="es-MX" dirty="0" err="1">
                <a:latin typeface="+mj-lt"/>
              </a:rPr>
              <a:t>Tsolakovichobtienen</a:t>
            </a:r>
            <a:r>
              <a:rPr lang="es-MX" dirty="0">
                <a:latin typeface="+mj-lt"/>
              </a:rPr>
              <a:t> Bh-261. vida media de 0.002 s.</a:t>
            </a:r>
          </a:p>
          <a:p>
            <a:pPr algn="just">
              <a:buFont typeface="Arial" pitchFamily="34" charset="0"/>
              <a:buChar char="•"/>
            </a:pPr>
            <a:endParaRPr lang="es-MX" dirty="0">
              <a:latin typeface="+mj-lt"/>
            </a:endParaRPr>
          </a:p>
          <a:p>
            <a:pPr algn="just">
              <a:buFont typeface="Arial" pitchFamily="34" charset="0"/>
              <a:buChar char="•"/>
            </a:pPr>
            <a:r>
              <a:rPr lang="es-MX" dirty="0" smtClean="0">
                <a:latin typeface="+mj-lt"/>
              </a:rPr>
              <a:t>1981</a:t>
            </a:r>
            <a:r>
              <a:rPr lang="es-MX" dirty="0">
                <a:latin typeface="+mj-lt"/>
              </a:rPr>
              <a:t>. Peter </a:t>
            </a:r>
            <a:r>
              <a:rPr lang="es-MX" dirty="0" err="1">
                <a:latin typeface="+mj-lt"/>
              </a:rPr>
              <a:t>Armbruster</a:t>
            </a:r>
            <a:r>
              <a:rPr lang="es-MX" dirty="0">
                <a:latin typeface="+mj-lt"/>
              </a:rPr>
              <a:t> , </a:t>
            </a:r>
            <a:r>
              <a:rPr lang="es-MX" dirty="0" err="1">
                <a:latin typeface="+mj-lt"/>
              </a:rPr>
              <a:t>Darmstadt</a:t>
            </a:r>
            <a:r>
              <a:rPr lang="es-MX" dirty="0">
                <a:latin typeface="+mj-lt"/>
              </a:rPr>
              <a:t>, Alemania. Obtiene Bh-262, con vida media de 0.44s.</a:t>
            </a:r>
          </a:p>
          <a:p>
            <a:pPr algn="just">
              <a:buFont typeface="Arial" pitchFamily="34" charset="0"/>
              <a:buChar char="•"/>
            </a:pPr>
            <a:endParaRPr lang="es-MX" dirty="0">
              <a:latin typeface="+mj-lt"/>
            </a:endParaRPr>
          </a:p>
          <a:p>
            <a:pPr algn="just">
              <a:buFont typeface="Arial" pitchFamily="34" charset="0"/>
              <a:buChar char="•"/>
            </a:pPr>
            <a:r>
              <a:rPr lang="es-MX" dirty="0">
                <a:latin typeface="+mj-lt"/>
              </a:rPr>
              <a:t>Fue nombrado </a:t>
            </a:r>
            <a:r>
              <a:rPr lang="es-MX" dirty="0" err="1">
                <a:latin typeface="+mj-lt"/>
              </a:rPr>
              <a:t>unilseptium</a:t>
            </a:r>
            <a:r>
              <a:rPr lang="es-MX" dirty="0">
                <a:latin typeface="+mj-lt"/>
              </a:rPr>
              <a:t> temporalmente</a:t>
            </a:r>
          </a:p>
          <a:p>
            <a:pPr algn="just">
              <a:buFont typeface="Arial" pitchFamily="34" charset="0"/>
              <a:buChar char="•"/>
            </a:pPr>
            <a:endParaRPr lang="es-MX" dirty="0">
              <a:latin typeface="+mj-lt"/>
            </a:endParaRPr>
          </a:p>
          <a:p>
            <a:pPr algn="just">
              <a:buFont typeface="Arial" pitchFamily="34" charset="0"/>
              <a:buChar char="•"/>
            </a:pPr>
            <a:r>
              <a:rPr lang="es-MX" dirty="0">
                <a:latin typeface="+mj-lt"/>
              </a:rPr>
              <a:t>1994. Un comité de la IUPAC recomendó que se llamara bohrio; el nombre fue reconocido internacionalmente hasta 1997.</a:t>
            </a:r>
          </a:p>
        </p:txBody>
      </p:sp>
      <p:sp>
        <p:nvSpPr>
          <p:cNvPr id="3" name="2 Rectángulo"/>
          <p:cNvSpPr/>
          <p:nvPr/>
        </p:nvSpPr>
        <p:spPr>
          <a:xfrm>
            <a:off x="1187624" y="1484784"/>
            <a:ext cx="1742785" cy="523220"/>
          </a:xfrm>
          <a:prstGeom prst="rect">
            <a:avLst/>
          </a:prstGeom>
        </p:spPr>
        <p:txBody>
          <a:bodyPr wrap="none">
            <a:spAutoFit/>
          </a:bodyPr>
          <a:lstStyle/>
          <a:p>
            <a:r>
              <a:rPr lang="es-MX" sz="2800" b="1" dirty="0">
                <a:latin typeface="Century Gothic" pitchFamily="34" charset="0"/>
              </a:rPr>
              <a:t>HISTORIA</a:t>
            </a:r>
          </a:p>
        </p:txBody>
      </p:sp>
    </p:spTree>
    <p:extLst>
      <p:ext uri="{BB962C8B-B14F-4D97-AF65-F5344CB8AC3E}">
        <p14:creationId xmlns:p14="http://schemas.microsoft.com/office/powerpoint/2010/main" val="6586114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ierro forma tabla periódica de los elementos Foto de archivo - 431555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3" y="1484784"/>
            <a:ext cx="4398093"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9600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187624" y="1268760"/>
            <a:ext cx="2858475" cy="461665"/>
          </a:xfrm>
          <a:prstGeom prst="rect">
            <a:avLst/>
          </a:prstGeom>
        </p:spPr>
        <p:txBody>
          <a:bodyPr wrap="none">
            <a:spAutoFit/>
          </a:bodyPr>
          <a:lstStyle/>
          <a:p>
            <a:r>
              <a:rPr lang="es-MX" sz="2400" b="1" dirty="0">
                <a:latin typeface="Century Gothic" pitchFamily="34" charset="0"/>
              </a:rPr>
              <a:t>CARACTERÍSTICAS</a:t>
            </a:r>
          </a:p>
        </p:txBody>
      </p:sp>
      <p:sp>
        <p:nvSpPr>
          <p:cNvPr id="5" name="4 CuadroTexto"/>
          <p:cNvSpPr txBox="1"/>
          <p:nvPr/>
        </p:nvSpPr>
        <p:spPr>
          <a:xfrm>
            <a:off x="899592" y="2204864"/>
            <a:ext cx="7416824" cy="3693319"/>
          </a:xfrm>
          <a:prstGeom prst="rect">
            <a:avLst/>
          </a:prstGeom>
          <a:noFill/>
        </p:spPr>
        <p:txBody>
          <a:bodyPr wrap="square" rtlCol="0">
            <a:spAutoFit/>
          </a:bodyPr>
          <a:lstStyle/>
          <a:p>
            <a:pPr algn="just" fontAlgn="base"/>
            <a:r>
              <a:rPr lang="es-MX" b="1" dirty="0" smtClean="0"/>
              <a:t>Elemento </a:t>
            </a:r>
            <a:r>
              <a:rPr lang="es-MX" b="1" dirty="0"/>
              <a:t>químico</a:t>
            </a:r>
            <a:r>
              <a:rPr lang="es-MX" dirty="0"/>
              <a:t> de número atómico </a:t>
            </a:r>
            <a:r>
              <a:rPr lang="es-MX" b="1" dirty="0"/>
              <a:t>26</a:t>
            </a:r>
            <a:r>
              <a:rPr lang="es-MX" dirty="0"/>
              <a:t> situado en el grupo 8, periodo 4 de la </a:t>
            </a:r>
            <a:r>
              <a:rPr lang="es-MX" dirty="0" smtClean="0"/>
              <a:t>tabla periódica</a:t>
            </a:r>
            <a:r>
              <a:rPr lang="es-MX" dirty="0"/>
              <a:t> de los </a:t>
            </a:r>
            <a:r>
              <a:rPr lang="es-MX" dirty="0" smtClean="0"/>
              <a:t>elementos, cuyo símbolo </a:t>
            </a:r>
            <a:r>
              <a:rPr lang="es-MX" dirty="0"/>
              <a:t>es </a:t>
            </a:r>
            <a:r>
              <a:rPr lang="es-MX" b="1" dirty="0"/>
              <a:t>Fe</a:t>
            </a:r>
            <a:r>
              <a:rPr lang="es-MX" dirty="0"/>
              <a:t>.</a:t>
            </a:r>
          </a:p>
          <a:p>
            <a:pPr algn="just" fontAlgn="base"/>
            <a:r>
              <a:rPr lang="es-MX" dirty="0" smtClean="0"/>
              <a:t>Siendo uno de los elementos </a:t>
            </a:r>
            <a:r>
              <a:rPr lang="es-MX" dirty="0"/>
              <a:t>más abundante en la corteza terrestre, representando un 5% </a:t>
            </a:r>
            <a:r>
              <a:rPr lang="es-MX" dirty="0" smtClean="0"/>
              <a:t>. Es </a:t>
            </a:r>
            <a:r>
              <a:rPr lang="es-MX" dirty="0"/>
              <a:t>uno de los elementos más importantes del Universo, </a:t>
            </a:r>
            <a:r>
              <a:rPr lang="es-MX" dirty="0" smtClean="0"/>
              <a:t>ya que el </a:t>
            </a:r>
            <a:r>
              <a:rPr lang="es-MX" dirty="0"/>
              <a:t>núcleo de la Tierra está formado principalmente por hierro y </a:t>
            </a:r>
            <a:r>
              <a:rPr lang="es-MX" dirty="0" smtClean="0"/>
              <a:t>níquel.</a:t>
            </a:r>
          </a:p>
          <a:p>
            <a:pPr algn="just" fontAlgn="base"/>
            <a:r>
              <a:rPr lang="es-MX" dirty="0" smtClean="0"/>
              <a:t>	</a:t>
            </a:r>
            <a:r>
              <a:rPr lang="es-MX" dirty="0"/>
              <a:t>Es un metal maleable, tenaz, de color gris plateado y presenta propiedades magnéticas; es ferromagnético a temperatura ambiente y presión atmosférica</a:t>
            </a:r>
            <a:r>
              <a:rPr lang="es-MX" dirty="0" smtClean="0"/>
              <a:t>. Es el elemento más </a:t>
            </a:r>
            <a:r>
              <a:rPr lang="es-MX" dirty="0"/>
              <a:t>pesado que se produce exotérmicamente por fusión, y el más ligero que se produce a través de una fisión, debido a que su núcleo tiene la más alta energía de enlace por </a:t>
            </a:r>
            <a:r>
              <a:rPr lang="es-MX" dirty="0" smtClean="0"/>
              <a:t>nucleón.</a:t>
            </a:r>
            <a:endParaRPr lang="es-MX" dirty="0"/>
          </a:p>
          <a:p>
            <a:pPr algn="just" fontAlgn="base"/>
            <a:endParaRPr lang="es-MX" dirty="0" smtClean="0"/>
          </a:p>
          <a:p>
            <a:pPr algn="just" fontAlgn="base"/>
            <a:r>
              <a:rPr lang="es-MX" dirty="0" smtClean="0"/>
              <a:t>El </a:t>
            </a:r>
            <a:r>
              <a:rPr lang="es-MX" dirty="0"/>
              <a:t>hierro se encuentra en muchos otros minerales y está presente en las aguas freáticas y en la hemoglobina roja de la sangre</a:t>
            </a:r>
            <a:r>
              <a:rPr lang="es-MX" dirty="0" smtClean="0"/>
              <a:t>.</a:t>
            </a:r>
            <a:endParaRPr lang="es-MX" dirty="0"/>
          </a:p>
        </p:txBody>
      </p:sp>
    </p:spTree>
    <p:extLst>
      <p:ext uri="{BB962C8B-B14F-4D97-AF65-F5344CB8AC3E}">
        <p14:creationId xmlns:p14="http://schemas.microsoft.com/office/powerpoint/2010/main" val="42189460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187624" y="2564904"/>
            <a:ext cx="6480720" cy="369332"/>
          </a:xfrm>
          <a:prstGeom prst="rect">
            <a:avLst/>
          </a:prstGeom>
        </p:spPr>
        <p:txBody>
          <a:bodyPr wrap="square">
            <a:spAutoFit/>
          </a:bodyPr>
          <a:lstStyle/>
          <a:p>
            <a:pPr algn="just" fontAlgn="base"/>
            <a:r>
              <a:rPr lang="es-MX" dirty="0"/>
              <a:t> </a:t>
            </a:r>
          </a:p>
        </p:txBody>
      </p:sp>
      <p:sp>
        <p:nvSpPr>
          <p:cNvPr id="8" name="7 Rectángulo"/>
          <p:cNvSpPr/>
          <p:nvPr/>
        </p:nvSpPr>
        <p:spPr>
          <a:xfrm>
            <a:off x="1007604" y="2276872"/>
            <a:ext cx="6840760" cy="3416320"/>
          </a:xfrm>
          <a:prstGeom prst="rect">
            <a:avLst/>
          </a:prstGeom>
        </p:spPr>
        <p:txBody>
          <a:bodyPr wrap="square">
            <a:spAutoFit/>
          </a:bodyPr>
          <a:lstStyle/>
          <a:p>
            <a:pPr algn="just"/>
            <a:r>
              <a:rPr lang="es-MX" dirty="0"/>
              <a:t>El hierro se encuentra en diferentes minerales: pirita, hematites, siderita...</a:t>
            </a:r>
            <a:br>
              <a:rPr lang="es-MX" dirty="0"/>
            </a:br>
            <a:r>
              <a:rPr lang="es-MX" dirty="0"/>
              <a:t>Estos minerales suelen estar formados por un compuesto llamado óxido, por lo tanto no es el único componente, sino que este se encuentra combinado con oxígeno y otras impurezas.</a:t>
            </a:r>
          </a:p>
          <a:p>
            <a:pPr algn="just"/>
            <a:r>
              <a:rPr lang="es-MX" b="1" dirty="0"/>
              <a:t>Propiedades del hierro</a:t>
            </a:r>
          </a:p>
          <a:p>
            <a:pPr algn="just"/>
            <a:r>
              <a:rPr lang="es-MX" dirty="0"/>
              <a:t>Presenta un color blanco</a:t>
            </a:r>
          </a:p>
          <a:p>
            <a:pPr algn="just"/>
            <a:r>
              <a:rPr lang="es-MX" dirty="0"/>
              <a:t>Muy abundante en la tierra, pocas veces aparece en estado puro</a:t>
            </a:r>
          </a:p>
          <a:p>
            <a:pPr algn="just"/>
            <a:r>
              <a:rPr lang="es-MX" dirty="0"/>
              <a:t>Tiene una gran densidad</a:t>
            </a:r>
          </a:p>
          <a:p>
            <a:pPr algn="just"/>
            <a:r>
              <a:rPr lang="es-MX" dirty="0"/>
              <a:t>Es un material magnético</a:t>
            </a:r>
          </a:p>
          <a:p>
            <a:pPr algn="just"/>
            <a:r>
              <a:rPr lang="es-MX" dirty="0"/>
              <a:t>Cuando entra en contacto con el aire, se forma en su superficie una capa de óxido, razón por la cual no puede utilizarse sin protección superficial.</a:t>
            </a:r>
          </a:p>
          <a:p>
            <a:pPr algn="just"/>
            <a:r>
              <a:rPr lang="es-MX" dirty="0"/>
              <a:t>Tiene una conductividad eléctrica baja.</a:t>
            </a:r>
          </a:p>
        </p:txBody>
      </p:sp>
      <p:pic>
        <p:nvPicPr>
          <p:cNvPr id="11270" name="Picture 6" descr="http://hechoenmexicob2b.com/uploadedimages/487672999b51c4ca7352c6c4afeb65d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601934"/>
            <a:ext cx="2208618" cy="1674938"/>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http://bo.kalipedia.com/kalipediamedia/ingenieria/media/200708/22/tecnologia/20070822klpingtcn_101.Ies.SC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642429"/>
            <a:ext cx="2246110" cy="1593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1293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03648" y="1412776"/>
            <a:ext cx="4572000" cy="584775"/>
          </a:xfrm>
          <a:prstGeom prst="rect">
            <a:avLst/>
          </a:prstGeom>
        </p:spPr>
        <p:txBody>
          <a:bodyPr>
            <a:spAutoFit/>
          </a:bodyPr>
          <a:lstStyle/>
          <a:p>
            <a:r>
              <a:rPr lang="es-MX" sz="3200" b="1" dirty="0" smtClean="0"/>
              <a:t>Aplicaciones</a:t>
            </a:r>
            <a:endParaRPr lang="es-MX" sz="3200" b="1" dirty="0"/>
          </a:p>
        </p:txBody>
      </p:sp>
      <p:sp>
        <p:nvSpPr>
          <p:cNvPr id="3" name="2 Rectángulo"/>
          <p:cNvSpPr/>
          <p:nvPr/>
        </p:nvSpPr>
        <p:spPr>
          <a:xfrm>
            <a:off x="827584" y="2136339"/>
            <a:ext cx="7128792" cy="1754326"/>
          </a:xfrm>
          <a:prstGeom prst="rect">
            <a:avLst/>
          </a:prstGeom>
        </p:spPr>
        <p:txBody>
          <a:bodyPr wrap="square">
            <a:spAutoFit/>
          </a:bodyPr>
          <a:lstStyle/>
          <a:p>
            <a:pPr algn="just"/>
            <a:r>
              <a:rPr lang="es-MX" dirty="0"/>
              <a:t>Es un material muy usado químicamente, y es que el 95% de la producción de metal está hecha a partir del hierro, especialmente en la </a:t>
            </a:r>
            <a:r>
              <a:rPr lang="es-MX" b="1" dirty="0"/>
              <a:t>creación de productos siderúrgicos</a:t>
            </a:r>
            <a:r>
              <a:rPr lang="es-MX" dirty="0"/>
              <a:t> siendo el hierro el elemento principal al que se añaden diferentes elementos metálicos. Por otra parte, el uso del hierro puro es muy poco usual debido a sus pocas propiedades únicamente por su capacidad magnética.</a:t>
            </a:r>
          </a:p>
        </p:txBody>
      </p:sp>
      <p:pic>
        <p:nvPicPr>
          <p:cNvPr id="12290" name="Picture 2" descr="http://soldaduraszelecta.com/productos/images/723_aporte%20copi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3889719"/>
            <a:ext cx="3960440" cy="2587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1293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27584" y="1556792"/>
            <a:ext cx="7560840" cy="3970318"/>
          </a:xfrm>
          <a:prstGeom prst="rect">
            <a:avLst/>
          </a:prstGeom>
        </p:spPr>
        <p:txBody>
          <a:bodyPr wrap="square">
            <a:spAutoFit/>
          </a:bodyPr>
          <a:lstStyle/>
          <a:p>
            <a:r>
              <a:rPr lang="es-MX" b="1" dirty="0"/>
              <a:t>Básicamente, hay dos técnicas conocidas: </a:t>
            </a:r>
            <a:endParaRPr lang="es-MX" b="1" dirty="0" smtClean="0"/>
          </a:p>
          <a:p>
            <a:endParaRPr lang="es-MX" dirty="0"/>
          </a:p>
          <a:p>
            <a:pPr marL="285750" indent="-285750">
              <a:buFont typeface="Arial" pitchFamily="34" charset="0"/>
              <a:buChar char="•"/>
            </a:pPr>
            <a:r>
              <a:rPr lang="es-MX" dirty="0" smtClean="0"/>
              <a:t>El </a:t>
            </a:r>
            <a:r>
              <a:rPr lang="es-MX" dirty="0"/>
              <a:t>procedimiento directo es la operación de </a:t>
            </a:r>
            <a:r>
              <a:rPr lang="es-MX" b="1" dirty="0"/>
              <a:t>reducción</a:t>
            </a:r>
            <a:r>
              <a:rPr lang="es-MX" dirty="0"/>
              <a:t> donde el hierro no llega al estado de fusión. El metal que se obtiene es una masa esponjosa de hierro y </a:t>
            </a:r>
            <a:r>
              <a:rPr lang="es-MX" b="1" dirty="0"/>
              <a:t>escorias</a:t>
            </a:r>
            <a:r>
              <a:rPr lang="es-MX" dirty="0"/>
              <a:t>, que se tiene que separar del metal. La separación de las escorias es un proceso complicado, que requiere un trabajo de forja posterior para conseguirlo.</a:t>
            </a:r>
          </a:p>
          <a:p>
            <a:pPr marL="285750" indent="-285750">
              <a:buFont typeface="Arial" pitchFamily="34" charset="0"/>
              <a:buChar char="•"/>
            </a:pPr>
            <a:r>
              <a:rPr lang="es-MX" dirty="0" smtClean="0"/>
              <a:t>El procedimiento </a:t>
            </a:r>
            <a:r>
              <a:rPr lang="es-MX" dirty="0"/>
              <a:t>indirecto la operación de </a:t>
            </a:r>
            <a:r>
              <a:rPr lang="es-MX" b="1" dirty="0"/>
              <a:t>reducción</a:t>
            </a:r>
            <a:r>
              <a:rPr lang="es-MX" dirty="0"/>
              <a:t> donde el hierro llega hasta el estado líquido: una fusión completa donde la </a:t>
            </a:r>
            <a:r>
              <a:rPr lang="es-MX" b="1" dirty="0"/>
              <a:t>ganga</a:t>
            </a:r>
            <a:r>
              <a:rPr lang="es-MX" dirty="0"/>
              <a:t> (el material sobrante) forma una escoria líquida que se separa fácilmente del metal.</a:t>
            </a:r>
          </a:p>
          <a:p>
            <a:endParaRPr lang="es-MX" dirty="0" smtClean="0"/>
          </a:p>
          <a:p>
            <a:r>
              <a:rPr lang="es-MX" dirty="0" smtClean="0"/>
              <a:t>Cuando </a:t>
            </a:r>
            <a:r>
              <a:rPr lang="es-MX" dirty="0"/>
              <a:t>se consigue el hierro en estado líquido, éste se puede trabajar de diversas maneras: a través de un molde o mediante procesos </a:t>
            </a:r>
            <a:r>
              <a:rPr lang="es-MX" b="1" dirty="0" smtClean="0"/>
              <a:t>químicos, térmicos</a:t>
            </a:r>
            <a:r>
              <a:rPr lang="es-MX" dirty="0"/>
              <a:t> o </a:t>
            </a:r>
            <a:r>
              <a:rPr lang="es-MX" b="1" dirty="0" smtClean="0"/>
              <a:t>mecánicos </a:t>
            </a:r>
            <a:endParaRPr lang="es-MX" dirty="0"/>
          </a:p>
        </p:txBody>
      </p:sp>
    </p:spTree>
    <p:extLst>
      <p:ext uri="{BB962C8B-B14F-4D97-AF65-F5344CB8AC3E}">
        <p14:creationId xmlns:p14="http://schemas.microsoft.com/office/powerpoint/2010/main" val="1458315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utenio forma Tabla Periódica de los Elementos Foto de archivo - 431558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1484784"/>
            <a:ext cx="4790763" cy="4000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6114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srcRect l="19191" t="25155" r="48325" b="10000"/>
          <a:stretch>
            <a:fillRect/>
          </a:stretch>
        </p:blipFill>
        <p:spPr bwMode="auto">
          <a:xfrm>
            <a:off x="827584" y="1340768"/>
            <a:ext cx="3528459" cy="4608512"/>
          </a:xfrm>
          <a:prstGeom prst="rect">
            <a:avLst/>
          </a:prstGeom>
          <a:noFill/>
          <a:ln w="9525">
            <a:noFill/>
            <a:miter lim="800000"/>
            <a:headEnd/>
            <a:tailEnd/>
          </a:ln>
        </p:spPr>
      </p:pic>
      <p:sp>
        <p:nvSpPr>
          <p:cNvPr id="5" name="4 Rectángulo"/>
          <p:cNvSpPr/>
          <p:nvPr/>
        </p:nvSpPr>
        <p:spPr>
          <a:xfrm>
            <a:off x="3059832" y="980728"/>
            <a:ext cx="2409634" cy="400110"/>
          </a:xfrm>
          <a:prstGeom prst="rect">
            <a:avLst/>
          </a:prstGeom>
        </p:spPr>
        <p:txBody>
          <a:bodyPr wrap="none">
            <a:spAutoFit/>
          </a:bodyPr>
          <a:lstStyle/>
          <a:p>
            <a:r>
              <a:rPr lang="es-MX" sz="2000" b="1" dirty="0">
                <a:latin typeface="Century Gothic" pitchFamily="34" charset="0"/>
              </a:rPr>
              <a:t>CARACTERÍSTICAS</a:t>
            </a:r>
            <a:endParaRPr lang="es-MX" sz="2000" dirty="0"/>
          </a:p>
        </p:txBody>
      </p:sp>
      <p:pic>
        <p:nvPicPr>
          <p:cNvPr id="4" name="Picture 1"/>
          <p:cNvPicPr>
            <a:picLocks noChangeAspect="1" noChangeArrowheads="1"/>
          </p:cNvPicPr>
          <p:nvPr/>
        </p:nvPicPr>
        <p:blipFill>
          <a:blip r:embed="rId3" cstate="print"/>
          <a:srcRect l="20372" t="27990" r="49507" b="15311"/>
          <a:stretch>
            <a:fillRect/>
          </a:stretch>
        </p:blipFill>
        <p:spPr bwMode="auto">
          <a:xfrm>
            <a:off x="4572000" y="1340768"/>
            <a:ext cx="3168352" cy="4536504"/>
          </a:xfrm>
          <a:prstGeom prst="rect">
            <a:avLst/>
          </a:prstGeom>
          <a:noFill/>
          <a:ln w="9525">
            <a:noFill/>
            <a:miter lim="800000"/>
            <a:headEnd/>
            <a:tailEnd/>
          </a:ln>
        </p:spPr>
      </p:pic>
    </p:spTree>
    <p:extLst>
      <p:ext uri="{BB962C8B-B14F-4D97-AF65-F5344CB8AC3E}">
        <p14:creationId xmlns:p14="http://schemas.microsoft.com/office/powerpoint/2010/main" val="658611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000100" y="2071679"/>
            <a:ext cx="3357586" cy="4031873"/>
          </a:xfrm>
          <a:prstGeom prst="rect">
            <a:avLst/>
          </a:prstGeom>
          <a:noFill/>
        </p:spPr>
        <p:txBody>
          <a:bodyPr wrap="square" rtlCol="0">
            <a:spAutoFit/>
          </a:bodyPr>
          <a:lstStyle/>
          <a:p>
            <a:pPr algn="just"/>
            <a:r>
              <a:rPr lang="es-MX" dirty="0" smtClean="0">
                <a:latin typeface="Century Gothic" pitchFamily="34" charset="0"/>
              </a:rPr>
              <a:t>El </a:t>
            </a:r>
            <a:r>
              <a:rPr lang="es-MX" dirty="0">
                <a:latin typeface="Century Gothic" pitchFamily="34" charset="0"/>
              </a:rPr>
              <a:t>manganeso </a:t>
            </a:r>
            <a:r>
              <a:rPr lang="es-MX" dirty="0" smtClean="0">
                <a:latin typeface="Century Gothic" pitchFamily="34" charset="0"/>
              </a:rPr>
              <a:t>es un  metal </a:t>
            </a:r>
            <a:r>
              <a:rPr lang="es-MX" dirty="0">
                <a:latin typeface="Century Gothic" pitchFamily="34" charset="0"/>
              </a:rPr>
              <a:t>de </a:t>
            </a:r>
            <a:r>
              <a:rPr lang="es-MX" dirty="0" smtClean="0">
                <a:latin typeface="Century Gothic" pitchFamily="34" charset="0"/>
              </a:rPr>
              <a:t>transición  blanco </a:t>
            </a:r>
            <a:r>
              <a:rPr lang="es-MX" dirty="0">
                <a:latin typeface="Century Gothic" pitchFamily="34" charset="0"/>
              </a:rPr>
              <a:t>grisáceo</a:t>
            </a:r>
            <a:r>
              <a:rPr lang="es-MX" dirty="0" smtClean="0">
                <a:latin typeface="Century Gothic" pitchFamily="34" charset="0"/>
              </a:rPr>
              <a:t>,  </a:t>
            </a:r>
            <a:r>
              <a:rPr lang="es-MX" dirty="0">
                <a:latin typeface="Century Gothic" pitchFamily="34" charset="0"/>
              </a:rPr>
              <a:t>parecido al hierro. Es un metal duro y muy frágil, refractario y fácilmente oxidable. El manganeso </a:t>
            </a:r>
            <a:r>
              <a:rPr lang="es-MX" dirty="0" smtClean="0">
                <a:latin typeface="Century Gothic" pitchFamily="34" charset="0"/>
              </a:rPr>
              <a:t>metal puede ser  </a:t>
            </a:r>
            <a:r>
              <a:rPr lang="es-MX" dirty="0" err="1" smtClean="0">
                <a:latin typeface="Century Gothic" pitchFamily="34" charset="0"/>
              </a:rPr>
              <a:t>ferromagnético</a:t>
            </a:r>
            <a:r>
              <a:rPr lang="es-MX" dirty="0">
                <a:latin typeface="Century Gothic" pitchFamily="34" charset="0"/>
              </a:rPr>
              <a:t>, pero sólo después de sufrir un tratamiento especial.</a:t>
            </a:r>
          </a:p>
          <a:p>
            <a:pPr algn="just"/>
            <a:r>
              <a:rPr lang="es-MX" dirty="0">
                <a:latin typeface="Century Gothic" pitchFamily="34" charset="0"/>
              </a:rPr>
              <a:t>Sus </a:t>
            </a:r>
            <a:r>
              <a:rPr lang="es-MX" dirty="0" smtClean="0">
                <a:latin typeface="Century Gothic" pitchFamily="34" charset="0"/>
              </a:rPr>
              <a:t>estados de oxidación  más </a:t>
            </a:r>
            <a:r>
              <a:rPr lang="es-MX" dirty="0">
                <a:latin typeface="Century Gothic" pitchFamily="34" charset="0"/>
              </a:rPr>
              <a:t>comunes son 2+, 3+, 4+, 6+ y </a:t>
            </a:r>
            <a:r>
              <a:rPr lang="es-MX" dirty="0" smtClean="0">
                <a:latin typeface="Century Gothic" pitchFamily="34" charset="0"/>
              </a:rPr>
              <a:t>7+.</a:t>
            </a:r>
          </a:p>
          <a:p>
            <a:pPr algn="just"/>
            <a:endParaRPr lang="es-MX" sz="2200" dirty="0">
              <a:latin typeface="Century Gothic" pitchFamily="34" charset="0"/>
            </a:endParaRPr>
          </a:p>
        </p:txBody>
      </p:sp>
      <p:sp>
        <p:nvSpPr>
          <p:cNvPr id="7" name="6 CuadroTexto"/>
          <p:cNvSpPr txBox="1"/>
          <p:nvPr/>
        </p:nvSpPr>
        <p:spPr>
          <a:xfrm>
            <a:off x="928662" y="1214422"/>
            <a:ext cx="4143404" cy="584775"/>
          </a:xfrm>
          <a:prstGeom prst="rect">
            <a:avLst/>
          </a:prstGeom>
          <a:noFill/>
        </p:spPr>
        <p:txBody>
          <a:bodyPr wrap="square" rtlCol="0">
            <a:spAutoFit/>
          </a:bodyPr>
          <a:lstStyle/>
          <a:p>
            <a:r>
              <a:rPr lang="es-MX" sz="3200" b="1" dirty="0" smtClean="0">
                <a:latin typeface="Century Gothic" pitchFamily="34" charset="0"/>
              </a:rPr>
              <a:t>CARACTERÍSTICAS</a:t>
            </a:r>
          </a:p>
        </p:txBody>
      </p:sp>
      <p:graphicFrame>
        <p:nvGraphicFramePr>
          <p:cNvPr id="9" name="8 Tabla"/>
          <p:cNvGraphicFramePr>
            <a:graphicFrameLocks noGrp="1"/>
          </p:cNvGraphicFramePr>
          <p:nvPr/>
        </p:nvGraphicFramePr>
        <p:xfrm>
          <a:off x="4714876" y="1357298"/>
          <a:ext cx="3571900" cy="4349110"/>
        </p:xfrm>
        <a:graphic>
          <a:graphicData uri="http://schemas.openxmlformats.org/drawingml/2006/table">
            <a:tbl>
              <a:tblPr firstRow="1" bandRow="1">
                <a:tableStyleId>{5C22544A-7EE6-4342-B048-85BDC9FD1C3A}</a:tableStyleId>
              </a:tblPr>
              <a:tblGrid>
                <a:gridCol w="1785950"/>
                <a:gridCol w="1785950"/>
              </a:tblGrid>
              <a:tr h="258380">
                <a:tc>
                  <a:txBody>
                    <a:bodyPr/>
                    <a:lstStyle/>
                    <a:p>
                      <a:pPr algn="l" fontAlgn="b"/>
                      <a:r>
                        <a:rPr lang="es-MX" sz="1600" b="1" i="0" u="none" strike="noStrike" dirty="0">
                          <a:solidFill>
                            <a:srgbClr val="000000"/>
                          </a:solidFill>
                          <a:latin typeface="Century Gothic"/>
                        </a:rPr>
                        <a:t>Nombre:</a:t>
                      </a:r>
                    </a:p>
                  </a:txBody>
                  <a:tcPr marL="9525" marR="9525" marT="9525" marB="0" anchor="b"/>
                </a:tc>
                <a:tc>
                  <a:txBody>
                    <a:bodyPr/>
                    <a:lstStyle/>
                    <a:p>
                      <a:pPr algn="ctr" fontAlgn="ctr"/>
                      <a:r>
                        <a:rPr lang="es-MX" sz="1600" b="1" i="0" u="none" strike="noStrike">
                          <a:solidFill>
                            <a:srgbClr val="000000"/>
                          </a:solidFill>
                          <a:latin typeface="Century Gothic"/>
                        </a:rPr>
                        <a:t>Manganeso</a:t>
                      </a:r>
                    </a:p>
                  </a:txBody>
                  <a:tcPr marL="9525" marR="9525" marT="9525" marB="0" anchor="ctr"/>
                </a:tc>
              </a:tr>
              <a:tr h="258380">
                <a:tc>
                  <a:txBody>
                    <a:bodyPr/>
                    <a:lstStyle/>
                    <a:p>
                      <a:pPr algn="l" fontAlgn="b"/>
                      <a:r>
                        <a:rPr lang="es-MX" sz="1600" b="1" i="0" u="none" strike="noStrike" dirty="0">
                          <a:solidFill>
                            <a:srgbClr val="000000"/>
                          </a:solidFill>
                          <a:latin typeface="Century Gothic"/>
                        </a:rPr>
                        <a:t>Símbolo:</a:t>
                      </a:r>
                    </a:p>
                  </a:txBody>
                  <a:tcPr marL="9525" marR="9525" marT="9525" marB="0" anchor="b"/>
                </a:tc>
                <a:tc>
                  <a:txBody>
                    <a:bodyPr/>
                    <a:lstStyle/>
                    <a:p>
                      <a:pPr algn="ctr" fontAlgn="ctr"/>
                      <a:r>
                        <a:rPr lang="es-MX" sz="1600" b="1" i="0" u="none" strike="noStrike">
                          <a:solidFill>
                            <a:srgbClr val="000000"/>
                          </a:solidFill>
                          <a:latin typeface="Century Gothic"/>
                        </a:rPr>
                        <a:t>Mn</a:t>
                      </a:r>
                    </a:p>
                  </a:txBody>
                  <a:tcPr marL="9525" marR="9525" marT="9525" marB="0" anchor="ctr"/>
                </a:tc>
              </a:tr>
              <a:tr h="258380">
                <a:tc>
                  <a:txBody>
                    <a:bodyPr/>
                    <a:lstStyle/>
                    <a:p>
                      <a:pPr algn="l" fontAlgn="b"/>
                      <a:r>
                        <a:rPr lang="es-MX" sz="1600" b="1" i="0" u="none" strike="noStrike" dirty="0">
                          <a:solidFill>
                            <a:srgbClr val="000000"/>
                          </a:solidFill>
                          <a:latin typeface="Century Gothic"/>
                        </a:rPr>
                        <a:t>Número Atómico:</a:t>
                      </a:r>
                    </a:p>
                  </a:txBody>
                  <a:tcPr marL="9525" marR="9525" marT="9525" marB="0" anchor="b"/>
                </a:tc>
                <a:tc>
                  <a:txBody>
                    <a:bodyPr/>
                    <a:lstStyle/>
                    <a:p>
                      <a:pPr algn="ctr" fontAlgn="ctr"/>
                      <a:r>
                        <a:rPr lang="es-MX" sz="1600" b="1" i="0" u="none" strike="noStrike">
                          <a:solidFill>
                            <a:srgbClr val="000000"/>
                          </a:solidFill>
                          <a:latin typeface="Century Gothic"/>
                        </a:rPr>
                        <a:t>25</a:t>
                      </a:r>
                    </a:p>
                  </a:txBody>
                  <a:tcPr marL="9525" marR="9525" marT="9525" marB="0" anchor="ctr"/>
                </a:tc>
              </a:tr>
              <a:tr h="258380">
                <a:tc>
                  <a:txBody>
                    <a:bodyPr/>
                    <a:lstStyle/>
                    <a:p>
                      <a:pPr algn="l" fontAlgn="b"/>
                      <a:r>
                        <a:rPr lang="es-MX" sz="1600" b="1" i="0" u="none" strike="noStrike" dirty="0">
                          <a:solidFill>
                            <a:srgbClr val="000000"/>
                          </a:solidFill>
                          <a:latin typeface="Century Gothic"/>
                        </a:rPr>
                        <a:t>Masa Atómica:</a:t>
                      </a:r>
                    </a:p>
                  </a:txBody>
                  <a:tcPr marL="9525" marR="9525" marT="9525" marB="0" anchor="b"/>
                </a:tc>
                <a:tc>
                  <a:txBody>
                    <a:bodyPr/>
                    <a:lstStyle/>
                    <a:p>
                      <a:pPr algn="ctr" fontAlgn="ctr"/>
                      <a:r>
                        <a:rPr lang="es-MX" sz="1600" b="1" i="0" u="none" strike="noStrike">
                          <a:solidFill>
                            <a:srgbClr val="000000"/>
                          </a:solidFill>
                          <a:latin typeface="Century Gothic"/>
                        </a:rPr>
                        <a:t>54.938</a:t>
                      </a:r>
                    </a:p>
                  </a:txBody>
                  <a:tcPr marL="9525" marR="9525" marT="9525" marB="0" anchor="ctr"/>
                </a:tc>
              </a:tr>
              <a:tr h="258380">
                <a:tc>
                  <a:txBody>
                    <a:bodyPr/>
                    <a:lstStyle/>
                    <a:p>
                      <a:pPr algn="l" fontAlgn="b"/>
                      <a:r>
                        <a:rPr lang="es-MX" sz="1600" b="1" i="0" u="none" strike="noStrike" dirty="0">
                          <a:solidFill>
                            <a:srgbClr val="000000"/>
                          </a:solidFill>
                          <a:latin typeface="Century Gothic"/>
                        </a:rPr>
                        <a:t>Grupo:</a:t>
                      </a:r>
                    </a:p>
                  </a:txBody>
                  <a:tcPr marL="9525" marR="9525" marT="9525" marB="0" anchor="b"/>
                </a:tc>
                <a:tc>
                  <a:txBody>
                    <a:bodyPr/>
                    <a:lstStyle/>
                    <a:p>
                      <a:pPr algn="ctr" fontAlgn="ctr"/>
                      <a:r>
                        <a:rPr lang="es-MX" sz="1600" b="1" i="0" u="none" strike="noStrike">
                          <a:solidFill>
                            <a:srgbClr val="000000"/>
                          </a:solidFill>
                          <a:latin typeface="Century Gothic"/>
                        </a:rPr>
                        <a:t>7</a:t>
                      </a:r>
                    </a:p>
                  </a:txBody>
                  <a:tcPr marL="9525" marR="9525" marT="9525" marB="0" anchor="ctr"/>
                </a:tc>
              </a:tr>
              <a:tr h="508090">
                <a:tc>
                  <a:txBody>
                    <a:bodyPr/>
                    <a:lstStyle/>
                    <a:p>
                      <a:pPr algn="l" fontAlgn="b"/>
                      <a:r>
                        <a:rPr lang="es-MX" sz="1600" b="1" i="0" u="none" strike="noStrike" dirty="0">
                          <a:solidFill>
                            <a:srgbClr val="000000"/>
                          </a:solidFill>
                          <a:latin typeface="Century Gothic"/>
                        </a:rPr>
                        <a:t>Estados de </a:t>
                      </a:r>
                      <a:r>
                        <a:rPr lang="es-MX" sz="1600" b="1" i="0" u="none" strike="noStrike" dirty="0" err="1">
                          <a:solidFill>
                            <a:srgbClr val="000000"/>
                          </a:solidFill>
                          <a:latin typeface="Century Gothic"/>
                        </a:rPr>
                        <a:t>Oxidacion</a:t>
                      </a:r>
                      <a:r>
                        <a:rPr lang="es-MX" sz="1600" b="1" i="0" u="none" strike="noStrike" dirty="0">
                          <a:solidFill>
                            <a:srgbClr val="000000"/>
                          </a:solidFill>
                          <a:latin typeface="Century Gothic"/>
                        </a:rPr>
                        <a:t>:</a:t>
                      </a:r>
                    </a:p>
                  </a:txBody>
                  <a:tcPr marL="9525" marR="9525" marT="9525" marB="0" anchor="b"/>
                </a:tc>
                <a:tc>
                  <a:txBody>
                    <a:bodyPr/>
                    <a:lstStyle/>
                    <a:p>
                      <a:pPr algn="ctr" fontAlgn="ctr"/>
                      <a:r>
                        <a:rPr lang="es-MX" sz="1600" b="1" i="0" u="none" strike="noStrike">
                          <a:solidFill>
                            <a:srgbClr val="000000"/>
                          </a:solidFill>
                          <a:latin typeface="Century Gothic"/>
                        </a:rPr>
                        <a:t>2+,3+,4+,6+,7+</a:t>
                      </a:r>
                    </a:p>
                  </a:txBody>
                  <a:tcPr marL="9525" marR="9525" marT="9525" marB="0" anchor="ctr"/>
                </a:tc>
              </a:tr>
              <a:tr h="508090">
                <a:tc>
                  <a:txBody>
                    <a:bodyPr/>
                    <a:lstStyle/>
                    <a:p>
                      <a:pPr algn="l" fontAlgn="b"/>
                      <a:r>
                        <a:rPr lang="es-MX" sz="1600" b="1" i="0" u="none" strike="noStrike" dirty="0">
                          <a:solidFill>
                            <a:srgbClr val="000000"/>
                          </a:solidFill>
                          <a:latin typeface="Century Gothic"/>
                        </a:rPr>
                        <a:t>Electronegatividad:</a:t>
                      </a:r>
                    </a:p>
                  </a:txBody>
                  <a:tcPr marL="9525" marR="9525" marT="9525" marB="0" anchor="b"/>
                </a:tc>
                <a:tc>
                  <a:txBody>
                    <a:bodyPr/>
                    <a:lstStyle/>
                    <a:p>
                      <a:pPr algn="ctr" fontAlgn="ctr"/>
                      <a:r>
                        <a:rPr lang="es-MX" sz="1600" b="1" i="0" u="none" strike="noStrike" dirty="0">
                          <a:solidFill>
                            <a:srgbClr val="000000"/>
                          </a:solidFill>
                          <a:latin typeface="Century Gothic"/>
                        </a:rPr>
                        <a:t>1.55</a:t>
                      </a:r>
                    </a:p>
                  </a:txBody>
                  <a:tcPr marL="9525" marR="9525" marT="9525" marB="0" anchor="ctr"/>
                </a:tc>
              </a:tr>
              <a:tr h="508090">
                <a:tc>
                  <a:txBody>
                    <a:bodyPr/>
                    <a:lstStyle/>
                    <a:p>
                      <a:pPr algn="l" fontAlgn="b"/>
                      <a:r>
                        <a:rPr lang="es-MX" sz="1600" b="1" i="0" u="none" strike="noStrike" dirty="0" err="1">
                          <a:solidFill>
                            <a:srgbClr val="000000"/>
                          </a:solidFill>
                          <a:latin typeface="Century Gothic"/>
                        </a:rPr>
                        <a:t>Energia</a:t>
                      </a:r>
                      <a:r>
                        <a:rPr lang="es-MX" sz="1600" b="1" i="0" u="none" strike="noStrike" dirty="0">
                          <a:solidFill>
                            <a:srgbClr val="000000"/>
                          </a:solidFill>
                          <a:latin typeface="Century Gothic"/>
                        </a:rPr>
                        <a:t> de Ionización:</a:t>
                      </a:r>
                    </a:p>
                  </a:txBody>
                  <a:tcPr marL="9525" marR="9525" marT="9525" marB="0" anchor="b"/>
                </a:tc>
                <a:tc>
                  <a:txBody>
                    <a:bodyPr/>
                    <a:lstStyle/>
                    <a:p>
                      <a:pPr algn="ctr" fontAlgn="ctr"/>
                      <a:r>
                        <a:rPr lang="es-MX" sz="1600" b="1" i="0" u="none" strike="noStrike" dirty="0">
                          <a:solidFill>
                            <a:srgbClr val="000000"/>
                          </a:solidFill>
                          <a:latin typeface="Century Gothic"/>
                        </a:rPr>
                        <a:t>7 435 eV</a:t>
                      </a:r>
                    </a:p>
                  </a:txBody>
                  <a:tcPr marL="9525" marR="9525" marT="9525" marB="0" anchor="ctr"/>
                </a:tc>
              </a:tr>
              <a:tr h="508090">
                <a:tc>
                  <a:txBody>
                    <a:bodyPr/>
                    <a:lstStyle/>
                    <a:p>
                      <a:pPr algn="l" fontAlgn="b"/>
                      <a:r>
                        <a:rPr lang="es-MX" sz="1600" b="1" i="0" u="none" strike="noStrike">
                          <a:solidFill>
                            <a:srgbClr val="000000"/>
                          </a:solidFill>
                          <a:latin typeface="Century Gothic"/>
                        </a:rPr>
                        <a:t>Punto de Ebullición:</a:t>
                      </a:r>
                    </a:p>
                  </a:txBody>
                  <a:tcPr marL="9525" marR="9525" marT="9525" marB="0" anchor="b"/>
                </a:tc>
                <a:tc>
                  <a:txBody>
                    <a:bodyPr/>
                    <a:lstStyle/>
                    <a:p>
                      <a:pPr algn="ctr" fontAlgn="ctr"/>
                      <a:r>
                        <a:rPr lang="es-MX" sz="1600" b="1" i="0" u="none" strike="noStrike" dirty="0">
                          <a:solidFill>
                            <a:srgbClr val="000000"/>
                          </a:solidFill>
                          <a:latin typeface="Century Gothic"/>
                        </a:rPr>
                        <a:t>2 335 K</a:t>
                      </a:r>
                    </a:p>
                  </a:txBody>
                  <a:tcPr marL="9525" marR="9525" marT="9525" marB="0" anchor="ctr"/>
                </a:tc>
              </a:tr>
              <a:tr h="258380">
                <a:tc>
                  <a:txBody>
                    <a:bodyPr/>
                    <a:lstStyle/>
                    <a:p>
                      <a:pPr algn="l" fontAlgn="b"/>
                      <a:r>
                        <a:rPr lang="es-MX" sz="1600" b="1" i="0" u="none" strike="noStrike">
                          <a:solidFill>
                            <a:srgbClr val="000000"/>
                          </a:solidFill>
                          <a:latin typeface="Century Gothic"/>
                        </a:rPr>
                        <a:t>Punto de Fusión:</a:t>
                      </a:r>
                    </a:p>
                  </a:txBody>
                  <a:tcPr marL="9525" marR="9525" marT="9525" marB="0" anchor="b"/>
                </a:tc>
                <a:tc>
                  <a:txBody>
                    <a:bodyPr/>
                    <a:lstStyle/>
                    <a:p>
                      <a:pPr algn="ctr" fontAlgn="ctr"/>
                      <a:r>
                        <a:rPr lang="es-MX" sz="1600" b="1" i="0" u="none" strike="noStrike" dirty="0">
                          <a:solidFill>
                            <a:srgbClr val="000000"/>
                          </a:solidFill>
                          <a:latin typeface="Century Gothic"/>
                        </a:rPr>
                        <a:t>1 518 K</a:t>
                      </a:r>
                    </a:p>
                  </a:txBody>
                  <a:tcPr marL="9525" marR="9525" marT="9525" marB="0" anchor="ctr"/>
                </a:tc>
              </a:tr>
              <a:tr h="508090">
                <a:tc>
                  <a:txBody>
                    <a:bodyPr/>
                    <a:lstStyle/>
                    <a:p>
                      <a:pPr algn="l" fontAlgn="b"/>
                      <a:r>
                        <a:rPr lang="es-MX" sz="1600" b="1" i="0" u="none" strike="noStrike">
                          <a:solidFill>
                            <a:srgbClr val="000000"/>
                          </a:solidFill>
                          <a:latin typeface="Century Gothic"/>
                        </a:rPr>
                        <a:t>Estructura Cristalina:</a:t>
                      </a:r>
                    </a:p>
                  </a:txBody>
                  <a:tcPr marL="9525" marR="9525" marT="9525" marB="0" anchor="b"/>
                </a:tc>
                <a:tc>
                  <a:txBody>
                    <a:bodyPr/>
                    <a:lstStyle/>
                    <a:p>
                      <a:pPr algn="ctr" fontAlgn="ctr"/>
                      <a:r>
                        <a:rPr lang="es-MX" sz="1600" b="1" i="0" u="none" strike="noStrike" dirty="0">
                          <a:solidFill>
                            <a:srgbClr val="000000"/>
                          </a:solidFill>
                          <a:latin typeface="Century Gothic"/>
                        </a:rPr>
                        <a:t>Cúbico centrado</a:t>
                      </a:r>
                    </a:p>
                  </a:txBody>
                  <a:tcPr marL="9525" marR="9525" marT="9525" marB="0" anchor="ctr"/>
                </a:tc>
              </a:tr>
              <a:tr h="258380">
                <a:tc>
                  <a:txBody>
                    <a:bodyPr/>
                    <a:lstStyle/>
                    <a:p>
                      <a:pPr algn="l" fontAlgn="b"/>
                      <a:r>
                        <a:rPr lang="es-MX" sz="1600" b="1" i="0" u="none" strike="noStrike">
                          <a:solidFill>
                            <a:srgbClr val="000000"/>
                          </a:solidFill>
                          <a:latin typeface="Century Gothic"/>
                        </a:rPr>
                        <a:t>Radio Atómico:</a:t>
                      </a:r>
                    </a:p>
                  </a:txBody>
                  <a:tcPr marL="9525" marR="9525" marT="9525" marB="0" anchor="b"/>
                </a:tc>
                <a:tc>
                  <a:txBody>
                    <a:bodyPr/>
                    <a:lstStyle/>
                    <a:p>
                      <a:pPr algn="ctr" fontAlgn="ctr"/>
                      <a:r>
                        <a:rPr lang="es-MX" sz="1600" b="1" i="0" u="none" strike="noStrike" dirty="0">
                          <a:solidFill>
                            <a:srgbClr val="000000"/>
                          </a:solidFill>
                          <a:latin typeface="Century Gothic"/>
                        </a:rPr>
                        <a:t>140 pm</a:t>
                      </a: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115616" y="1052736"/>
            <a:ext cx="6840760" cy="3293209"/>
          </a:xfrm>
          <a:prstGeom prst="rect">
            <a:avLst/>
          </a:prstGeom>
        </p:spPr>
        <p:txBody>
          <a:bodyPr wrap="square">
            <a:spAutoFit/>
          </a:bodyPr>
          <a:lstStyle/>
          <a:p>
            <a:r>
              <a:rPr lang="es-MX" sz="1600" b="1" dirty="0"/>
              <a:t>Descubierto en 1844 por Carl Claus</a:t>
            </a:r>
          </a:p>
          <a:p>
            <a:endParaRPr lang="es-MX" sz="1600" b="1" dirty="0"/>
          </a:p>
          <a:p>
            <a:r>
              <a:rPr lang="es-MX" sz="1600" b="1" dirty="0"/>
              <a:t>Isótopos: </a:t>
            </a:r>
            <a:r>
              <a:rPr lang="es-MX" sz="1600" dirty="0"/>
              <a:t>Siete isótopos naturales: 96-Ru (5,52%), 98-Ru (1,88%), 99-Ru (12,7%), 100-Ru (12,6%), 101-Ru (17,0%), 102-Ru (31,6%), 104-Ru (18,7%). Veintiséis inestables, el de mayor período de </a:t>
            </a:r>
            <a:r>
              <a:rPr lang="es-MX" sz="1600" dirty="0" err="1"/>
              <a:t>semidesintegración</a:t>
            </a:r>
            <a:r>
              <a:rPr lang="es-MX" sz="1600" dirty="0"/>
              <a:t> es 106-Ru (1,02 años) y el de menor 115-Ru (0,40 segundos).</a:t>
            </a:r>
          </a:p>
          <a:p>
            <a:endParaRPr lang="es-MX" sz="1600" dirty="0"/>
          </a:p>
          <a:p>
            <a:r>
              <a:rPr lang="es-MX" sz="1600" b="1" dirty="0"/>
              <a:t>Fuentes:</a:t>
            </a:r>
            <a:r>
              <a:rPr lang="es-MX" sz="1600" dirty="0"/>
              <a:t> Laurita, (RuS</a:t>
            </a:r>
            <a:r>
              <a:rPr lang="es-MX" sz="1600" baseline="-25000" dirty="0"/>
              <a:t>2</a:t>
            </a:r>
            <a:r>
              <a:rPr lang="es-MX" sz="1600" dirty="0"/>
              <a:t> con pequeña cantidad de osmio). </a:t>
            </a:r>
            <a:r>
              <a:rPr lang="es-MX" sz="1600" dirty="0" err="1"/>
              <a:t>Osmiridio</a:t>
            </a:r>
            <a:r>
              <a:rPr lang="es-MX" sz="1600" dirty="0"/>
              <a:t>  (mezcla de osmio, iridio, rutenio, platino, rodio) contiene pequeñas cantidades. La fuente comercial es la </a:t>
            </a:r>
            <a:r>
              <a:rPr lang="es-MX" sz="1600" dirty="0" err="1"/>
              <a:t>pentlandita</a:t>
            </a:r>
            <a:r>
              <a:rPr lang="es-MX" sz="1600" dirty="0"/>
              <a:t> [(</a:t>
            </a:r>
            <a:r>
              <a:rPr lang="es-MX" sz="1600" dirty="0" err="1"/>
              <a:t>Fe,Ni</a:t>
            </a:r>
            <a:r>
              <a:rPr lang="es-MX" sz="1600" dirty="0"/>
              <a:t>)S].</a:t>
            </a:r>
          </a:p>
          <a:p>
            <a:endParaRPr lang="es-MX" sz="1600" dirty="0"/>
          </a:p>
          <a:p>
            <a:r>
              <a:rPr lang="es-MX" sz="1600" dirty="0"/>
              <a:t>Estados de oxidación:  +2, +3 y +4 son los mas comunes, aunque puede alcanzar el +8</a:t>
            </a:r>
          </a:p>
        </p:txBody>
      </p:sp>
      <p:pic>
        <p:nvPicPr>
          <p:cNvPr id="13314" name="Picture 2" descr="http://www.raremineralshop.com/mineralirari/ProdImages/ga46-3_th.jpg"/>
          <p:cNvPicPr>
            <a:picLocks noChangeAspect="1" noChangeArrowheads="1"/>
          </p:cNvPicPr>
          <p:nvPr/>
        </p:nvPicPr>
        <p:blipFill>
          <a:blip r:embed="rId2" cstate="print"/>
          <a:srcRect/>
          <a:stretch>
            <a:fillRect/>
          </a:stretch>
        </p:blipFill>
        <p:spPr bwMode="auto">
          <a:xfrm>
            <a:off x="1619672" y="4149080"/>
            <a:ext cx="2496276" cy="1872208"/>
          </a:xfrm>
          <a:prstGeom prst="rect">
            <a:avLst/>
          </a:prstGeom>
          <a:noFill/>
        </p:spPr>
      </p:pic>
      <p:pic>
        <p:nvPicPr>
          <p:cNvPr id="13316" name="Picture 4" descr="http://www.fotominer.com/FOTOMINER/RECOPILATORI2/FOTOS/PENTLANDITA/SUDBURY/PENTLANDITA2.JPG"/>
          <p:cNvPicPr>
            <a:picLocks noChangeAspect="1" noChangeArrowheads="1"/>
          </p:cNvPicPr>
          <p:nvPr/>
        </p:nvPicPr>
        <p:blipFill>
          <a:blip r:embed="rId3" cstate="print"/>
          <a:srcRect/>
          <a:stretch>
            <a:fillRect/>
          </a:stretch>
        </p:blipFill>
        <p:spPr bwMode="auto">
          <a:xfrm>
            <a:off x="4908038" y="4149080"/>
            <a:ext cx="2496278" cy="1872208"/>
          </a:xfrm>
          <a:prstGeom prst="rect">
            <a:avLst/>
          </a:prstGeom>
          <a:noFill/>
        </p:spPr>
      </p:pic>
    </p:spTree>
    <p:extLst>
      <p:ext uri="{BB962C8B-B14F-4D97-AF65-F5344CB8AC3E}">
        <p14:creationId xmlns:p14="http://schemas.microsoft.com/office/powerpoint/2010/main" val="29971720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040362" y="908720"/>
            <a:ext cx="7200800" cy="4555093"/>
          </a:xfrm>
          <a:prstGeom prst="rect">
            <a:avLst/>
          </a:prstGeom>
        </p:spPr>
        <p:txBody>
          <a:bodyPr wrap="square">
            <a:spAutoFit/>
          </a:bodyPr>
          <a:lstStyle/>
          <a:p>
            <a:pPr marL="365760" indent="-256032" fontAlgn="auto">
              <a:spcAft>
                <a:spcPts val="0"/>
              </a:spcAft>
              <a:defRPr/>
            </a:pPr>
            <a:r>
              <a:rPr lang="es-MX" sz="2000" b="1" dirty="0"/>
              <a:t>Reacciones</a:t>
            </a:r>
            <a:r>
              <a:rPr lang="es-MX" sz="2000" b="1" dirty="0" smtClean="0"/>
              <a:t>:</a:t>
            </a:r>
            <a:endParaRPr lang="es-MX" dirty="0"/>
          </a:p>
          <a:p>
            <a:pPr marL="365760" indent="-256032">
              <a:defRPr/>
            </a:pPr>
            <a:r>
              <a:rPr lang="es-MX" dirty="0"/>
              <a:t>A altas temperaturas se combina con el oxígeno, halógenos, hidróxidos alcalinos</a:t>
            </a:r>
          </a:p>
          <a:p>
            <a:pPr marL="365760" indent="-256032" fontAlgn="auto">
              <a:spcAft>
                <a:spcPts val="0"/>
              </a:spcAft>
              <a:defRPr/>
            </a:pPr>
            <a:r>
              <a:rPr lang="es-MX" dirty="0"/>
              <a:t>El </a:t>
            </a:r>
            <a:r>
              <a:rPr lang="es-MX" dirty="0" err="1"/>
              <a:t>tetraóxido</a:t>
            </a:r>
            <a:r>
              <a:rPr lang="es-MX" dirty="0"/>
              <a:t> de rutenio (RuO</a:t>
            </a:r>
            <a:r>
              <a:rPr lang="es-MX" baseline="-25000" dirty="0"/>
              <a:t>4</a:t>
            </a:r>
            <a:r>
              <a:rPr lang="es-MX" dirty="0"/>
              <a:t>) es muy oxidante y se descompone violentamente a temperaturas altas.</a:t>
            </a:r>
          </a:p>
          <a:p>
            <a:r>
              <a:rPr lang="es-MX" dirty="0"/>
              <a:t>Óxidos	                                </a:t>
            </a:r>
            <a:r>
              <a:rPr lang="es-MX" b="1" dirty="0"/>
              <a:t>Ru + 2 O</a:t>
            </a:r>
            <a:r>
              <a:rPr lang="es-MX" b="1" baseline="-25000" dirty="0"/>
              <a:t>2</a:t>
            </a:r>
            <a:r>
              <a:rPr lang="es-MX" b="1" dirty="0"/>
              <a:t> = RuO</a:t>
            </a:r>
            <a:r>
              <a:rPr lang="es-MX" b="1" baseline="-25000" dirty="0"/>
              <a:t>4</a:t>
            </a:r>
            <a:endParaRPr lang="pt-BR" b="1" baseline="-25000" dirty="0"/>
          </a:p>
          <a:p>
            <a:r>
              <a:rPr lang="es-MX" dirty="0"/>
              <a:t>Halógenos 	              </a:t>
            </a:r>
            <a:r>
              <a:rPr lang="es-MX" b="1" dirty="0"/>
              <a:t>Ru + 3 Cl = RuCl</a:t>
            </a:r>
            <a:r>
              <a:rPr lang="es-MX" b="1" baseline="-25000" dirty="0"/>
              <a:t>3</a:t>
            </a:r>
            <a:endParaRPr lang="es-MX" dirty="0"/>
          </a:p>
          <a:p>
            <a:r>
              <a:rPr lang="es-MX" dirty="0"/>
              <a:t>Hidróxidos Alcalinos             </a:t>
            </a:r>
            <a:r>
              <a:rPr lang="es-MX" b="1" dirty="0"/>
              <a:t>Ru + </a:t>
            </a:r>
            <a:r>
              <a:rPr lang="es-MX" b="1" dirty="0" err="1"/>
              <a:t>NaOH</a:t>
            </a:r>
            <a:r>
              <a:rPr lang="es-MX" b="1" dirty="0"/>
              <a:t> = </a:t>
            </a:r>
            <a:r>
              <a:rPr lang="es-MX" b="1" dirty="0" err="1"/>
              <a:t>RuOHNa</a:t>
            </a:r>
            <a:endParaRPr lang="es-MX" dirty="0"/>
          </a:p>
          <a:p>
            <a:pPr marL="365760" indent="-256032" fontAlgn="auto">
              <a:spcAft>
                <a:spcPts val="0"/>
              </a:spcAft>
              <a:defRPr/>
            </a:pPr>
            <a:endParaRPr lang="es-MX" dirty="0"/>
          </a:p>
          <a:p>
            <a:pPr marL="365760" indent="-256032" fontAlgn="auto">
              <a:spcAft>
                <a:spcPts val="0"/>
              </a:spcAft>
              <a:defRPr/>
            </a:pPr>
            <a:endParaRPr lang="es-MX" dirty="0"/>
          </a:p>
          <a:p>
            <a:pPr marL="365760" indent="-256032" fontAlgn="auto">
              <a:spcAft>
                <a:spcPts val="0"/>
              </a:spcAft>
              <a:defRPr/>
            </a:pPr>
            <a:r>
              <a:rPr lang="es-MX" b="1" dirty="0" smtClean="0"/>
              <a:t>Obtención: </a:t>
            </a:r>
          </a:p>
          <a:p>
            <a:pPr marL="365760" indent="-256032" fontAlgn="auto">
              <a:spcAft>
                <a:spcPts val="0"/>
              </a:spcAft>
              <a:defRPr/>
            </a:pPr>
            <a:r>
              <a:rPr lang="es-MX" dirty="0" smtClean="0"/>
              <a:t>El </a:t>
            </a:r>
            <a:r>
              <a:rPr lang="es-MX" dirty="0"/>
              <a:t>elemento se obtiene como subproducto en la purificación de níquel y oro. Se encuentra junto con el platino, iridio, rodio, paladio y osmio. Separados los metales individuales en un proceso químico complejo, se obtiene cloruro de rutenio y amonio, que se reduce con hidrógeno para producir metal en polvo, que se consolida metalúrgicamente.</a:t>
            </a:r>
          </a:p>
        </p:txBody>
      </p:sp>
    </p:spTree>
    <p:extLst>
      <p:ext uri="{BB962C8B-B14F-4D97-AF65-F5344CB8AC3E}">
        <p14:creationId xmlns:p14="http://schemas.microsoft.com/office/powerpoint/2010/main" val="31230869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99592" y="1052736"/>
            <a:ext cx="7511753" cy="4524315"/>
          </a:xfrm>
          <a:prstGeom prst="rect">
            <a:avLst/>
          </a:prstGeom>
        </p:spPr>
        <p:txBody>
          <a:bodyPr wrap="square">
            <a:spAutoFit/>
          </a:bodyPr>
          <a:lstStyle/>
          <a:p>
            <a:r>
              <a:rPr lang="es-MX" sz="1600" b="1" dirty="0"/>
              <a:t>Otras propiedades</a:t>
            </a:r>
          </a:p>
          <a:p>
            <a:r>
              <a:rPr lang="es-MX" sz="1600" dirty="0"/>
              <a:t>El </a:t>
            </a:r>
            <a:r>
              <a:rPr lang="es-MX" sz="1600" dirty="0" err="1"/>
              <a:t>RuO</a:t>
            </a:r>
            <a:r>
              <a:rPr lang="es-MX" sz="1600" dirty="0"/>
              <a:t>₄ es muy tóxico y puede explotar.</a:t>
            </a:r>
          </a:p>
          <a:p>
            <a:r>
              <a:rPr lang="es-MX" sz="1600" dirty="0"/>
              <a:t>Gran resistencia a la corrosión</a:t>
            </a:r>
          </a:p>
          <a:p>
            <a:r>
              <a:rPr lang="es-MX" sz="1600" dirty="0"/>
              <a:t>El metal es blanco plateado, duro, quebradizo.</a:t>
            </a:r>
            <a:br>
              <a:rPr lang="es-MX" sz="1600" dirty="0"/>
            </a:br>
            <a:r>
              <a:rPr lang="es-MX" sz="1600" dirty="0"/>
              <a:t>No pierde el brillo a temperatura </a:t>
            </a:r>
            <a:r>
              <a:rPr lang="es-MX" sz="1600" dirty="0" smtClean="0"/>
              <a:t>ambiente</a:t>
            </a:r>
          </a:p>
          <a:p>
            <a:r>
              <a:rPr lang="es-MX" sz="1600" dirty="0" smtClean="0"/>
              <a:t>Sus compuestos se considera tóxicos y cancerígenos. </a:t>
            </a:r>
            <a:endParaRPr lang="es-MX" sz="1600" dirty="0"/>
          </a:p>
          <a:p>
            <a:r>
              <a:rPr lang="es-MX" sz="1600" b="1" dirty="0" smtClean="0"/>
              <a:t>Aplicaciones</a:t>
            </a:r>
          </a:p>
          <a:p>
            <a:r>
              <a:rPr lang="es-MX" sz="1600" dirty="0" smtClean="0"/>
              <a:t>Se </a:t>
            </a:r>
            <a:r>
              <a:rPr lang="es-MX" sz="1600" dirty="0"/>
              <a:t>emplea para el plateado (chapado) por electrodeposición o por descomposición </a:t>
            </a:r>
            <a:r>
              <a:rPr lang="es-MX" sz="1600" dirty="0" smtClean="0"/>
              <a:t>térmica y en el </a:t>
            </a:r>
            <a:r>
              <a:rPr lang="es-MX" sz="1600" dirty="0"/>
              <a:t>endurecimiento de platino y paladio.</a:t>
            </a:r>
          </a:p>
          <a:p>
            <a:r>
              <a:rPr lang="es-MX" sz="1600" dirty="0"/>
              <a:t> Aleado con los metales anteriores se emplea en la fabricación de contactos </a:t>
            </a:r>
            <a:r>
              <a:rPr lang="es-MX" sz="1600" dirty="0" smtClean="0"/>
              <a:t>eléctricos.</a:t>
            </a:r>
            <a:endParaRPr lang="es-MX" sz="1600" dirty="0"/>
          </a:p>
          <a:p>
            <a:r>
              <a:rPr lang="es-MX" sz="1600" dirty="0" smtClean="0"/>
              <a:t>Algunos de sus compuestos complejos y con O, funcionan como catalizadores fotoeléctricos muy efectivos, utilizados en celdas solares y en  ciertas reacciones como la descomposición del agua en H</a:t>
            </a:r>
            <a:r>
              <a:rPr lang="es-MX" sz="1600" dirty="0" smtClean="0">
                <a:cs typeface="Calibri"/>
              </a:rPr>
              <a:t>₂ + O₂  y la transformación de </a:t>
            </a:r>
            <a:r>
              <a:rPr lang="es-MX" sz="1600" dirty="0" smtClean="0"/>
              <a:t>H</a:t>
            </a:r>
            <a:r>
              <a:rPr lang="es-MX" sz="1600" baseline="-25000" dirty="0" smtClean="0"/>
              <a:t>2</a:t>
            </a:r>
            <a:r>
              <a:rPr lang="es-MX" sz="1600" dirty="0" smtClean="0"/>
              <a:t>S en otros compuestos menos tóxicos.</a:t>
            </a:r>
          </a:p>
          <a:p>
            <a:r>
              <a:rPr lang="es-MX" sz="1600" dirty="0" smtClean="0"/>
              <a:t>En aleación con Mb es superconductor a 10.6 K</a:t>
            </a:r>
            <a:endParaRPr lang="es-MX" sz="1600" dirty="0"/>
          </a:p>
          <a:p>
            <a:r>
              <a:rPr lang="es-MX" sz="1600" dirty="0" smtClean="0"/>
              <a:t>La </a:t>
            </a:r>
            <a:r>
              <a:rPr lang="es-MX" sz="1600" dirty="0"/>
              <a:t>presencia de un 0,1% de rutenio aumenta cientos de veces la resistencia a la corrosión del titanio. </a:t>
            </a:r>
          </a:p>
          <a:p>
            <a:r>
              <a:rPr lang="es-MX" sz="1600" dirty="0"/>
              <a:t>La joyería de fantasía, con frecuencia se recubre con rutenio cuando se desea obtener un acabado más oscuro:</a:t>
            </a:r>
          </a:p>
        </p:txBody>
      </p:sp>
    </p:spTree>
    <p:extLst>
      <p:ext uri="{BB962C8B-B14F-4D97-AF65-F5344CB8AC3E}">
        <p14:creationId xmlns:p14="http://schemas.microsoft.com/office/powerpoint/2010/main" val="11981682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43608" y="980728"/>
            <a:ext cx="7272808" cy="2954655"/>
          </a:xfrm>
          <a:prstGeom prst="rect">
            <a:avLst/>
          </a:prstGeom>
        </p:spPr>
        <p:txBody>
          <a:bodyPr wrap="square">
            <a:spAutoFit/>
          </a:bodyPr>
          <a:lstStyle/>
          <a:p>
            <a:r>
              <a:rPr lang="es-MX" sz="2400" b="1" dirty="0"/>
              <a:t>Curiosidades</a:t>
            </a:r>
          </a:p>
          <a:p>
            <a:r>
              <a:rPr lang="es-MX" dirty="0" smtClean="0"/>
              <a:t>Comparte </a:t>
            </a:r>
            <a:r>
              <a:rPr lang="es-MX" dirty="0"/>
              <a:t>muchas de las valoradas propiedades del platino.</a:t>
            </a:r>
          </a:p>
          <a:p>
            <a:r>
              <a:rPr lang="es-MX" dirty="0"/>
              <a:t>Representa el 1x10</a:t>
            </a:r>
            <a:r>
              <a:rPr lang="es-MX" baseline="30000" dirty="0"/>
              <a:t>-7</a:t>
            </a:r>
            <a:r>
              <a:rPr lang="es-MX" dirty="0"/>
              <a:t>% en peso de la corteza terrestre.</a:t>
            </a:r>
          </a:p>
          <a:p>
            <a:r>
              <a:rPr lang="es-MX" dirty="0"/>
              <a:t>Se encuentra nativo con los otros miembros del subgrupo en minerales de los Urales.</a:t>
            </a:r>
          </a:p>
          <a:p>
            <a:r>
              <a:rPr lang="es-MX" dirty="0" smtClean="0"/>
              <a:t>El isotopo 106 es un elemento radiactivo, implicado en pruebas atmosféricas de armas nucleares que empezó estados unidos en 1945 y termino china en 1980. Este es un ribonucleico que ha producido cáncer en las personas cercanas a estas pruebas. Por el contrario, recientemente se ha encontrado que el </a:t>
            </a:r>
            <a:r>
              <a:rPr lang="es-MX" dirty="0" err="1" smtClean="0"/>
              <a:t>RuCl</a:t>
            </a:r>
            <a:r>
              <a:rPr lang="es-MX" dirty="0" smtClean="0">
                <a:latin typeface="Calibri"/>
                <a:cs typeface="Calibri"/>
              </a:rPr>
              <a:t>₄ </a:t>
            </a:r>
            <a:r>
              <a:rPr lang="es-MX" dirty="0" smtClean="0"/>
              <a:t>con </a:t>
            </a:r>
            <a:r>
              <a:rPr lang="es-MX" dirty="0" err="1" smtClean="0"/>
              <a:t>imidazol</a:t>
            </a:r>
            <a:r>
              <a:rPr lang="es-MX" dirty="0" smtClean="0"/>
              <a:t> tiene efectos anti cancerígenos.</a:t>
            </a:r>
          </a:p>
        </p:txBody>
      </p:sp>
      <p:pic>
        <p:nvPicPr>
          <p:cNvPr id="3" name="Picture 2" descr="http://www.periodictable.com/Samples/044.7/s13.JPG"/>
          <p:cNvPicPr>
            <a:picLocks noChangeAspect="1" noChangeArrowheads="1"/>
          </p:cNvPicPr>
          <p:nvPr/>
        </p:nvPicPr>
        <p:blipFill>
          <a:blip r:embed="rId2" cstate="print"/>
          <a:srcRect b="7684"/>
          <a:stretch>
            <a:fillRect/>
          </a:stretch>
        </p:blipFill>
        <p:spPr bwMode="auto">
          <a:xfrm>
            <a:off x="3563888" y="3889243"/>
            <a:ext cx="2075505" cy="1916021"/>
          </a:xfrm>
          <a:prstGeom prst="rect">
            <a:avLst/>
          </a:prstGeom>
          <a:noFill/>
        </p:spPr>
      </p:pic>
      <p:pic>
        <p:nvPicPr>
          <p:cNvPr id="10242" name="Picture 2" descr="http://3.bp.blogspot.com/_J-oN8KCzVDw/S5QyWXJP1BI/AAAAAAAAAZI/sbBAiDRJoaA/s640/marines-expuestos-explosion-nuclear.jpg"/>
          <p:cNvPicPr>
            <a:picLocks noChangeAspect="1" noChangeArrowheads="1"/>
          </p:cNvPicPr>
          <p:nvPr/>
        </p:nvPicPr>
        <p:blipFill>
          <a:blip r:embed="rId3" cstate="print"/>
          <a:srcRect/>
          <a:stretch>
            <a:fillRect/>
          </a:stretch>
        </p:blipFill>
        <p:spPr bwMode="auto">
          <a:xfrm>
            <a:off x="6372200" y="3861048"/>
            <a:ext cx="2771801" cy="2996952"/>
          </a:xfrm>
          <a:prstGeom prst="rect">
            <a:avLst/>
          </a:prstGeom>
          <a:noFill/>
        </p:spPr>
      </p:pic>
      <p:pic>
        <p:nvPicPr>
          <p:cNvPr id="10248" name="Picture 8" descr="montes urales"/>
          <p:cNvPicPr>
            <a:picLocks noChangeAspect="1" noChangeArrowheads="1"/>
          </p:cNvPicPr>
          <p:nvPr/>
        </p:nvPicPr>
        <p:blipFill>
          <a:blip r:embed="rId4" cstate="print"/>
          <a:srcRect/>
          <a:stretch>
            <a:fillRect/>
          </a:stretch>
        </p:blipFill>
        <p:spPr bwMode="auto">
          <a:xfrm>
            <a:off x="0" y="3885458"/>
            <a:ext cx="2555776" cy="2972541"/>
          </a:xfrm>
          <a:prstGeom prst="rect">
            <a:avLst/>
          </a:prstGeom>
          <a:noFill/>
        </p:spPr>
      </p:pic>
    </p:spTree>
    <p:extLst>
      <p:ext uri="{BB962C8B-B14F-4D97-AF65-F5344CB8AC3E}">
        <p14:creationId xmlns:p14="http://schemas.microsoft.com/office/powerpoint/2010/main" val="11981682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e osmio forma Tabla Periódica de los Elementos Foto de archivo - 464046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1" y="1412776"/>
            <a:ext cx="4484331"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1682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15616" y="1916832"/>
            <a:ext cx="6768752" cy="3785652"/>
          </a:xfrm>
          <a:prstGeom prst="rect">
            <a:avLst/>
          </a:prstGeom>
        </p:spPr>
        <p:txBody>
          <a:bodyPr wrap="square">
            <a:spAutoFit/>
          </a:bodyPr>
          <a:lstStyle/>
          <a:p>
            <a:pPr algn="ctr"/>
            <a:r>
              <a:rPr lang="es-MX" sz="2400" b="1" dirty="0">
                <a:latin typeface="Aharoni" pitchFamily="2" charset="-79"/>
                <a:cs typeface="Aharoni" pitchFamily="2" charset="-79"/>
              </a:rPr>
              <a:t>Es el penúltimo elemento químico de la familia 8.  </a:t>
            </a:r>
            <a:endParaRPr lang="es-MX" sz="2400" b="1" dirty="0" smtClean="0">
              <a:latin typeface="Aharoni" pitchFamily="2" charset="-79"/>
              <a:cs typeface="Aharoni" pitchFamily="2" charset="-79"/>
            </a:endParaRPr>
          </a:p>
          <a:p>
            <a:pPr algn="ctr"/>
            <a:r>
              <a:rPr lang="es-MX" sz="2400" b="1" dirty="0" smtClean="0">
                <a:latin typeface="Aharoni" pitchFamily="2" charset="-79"/>
                <a:cs typeface="Aharoni" pitchFamily="2" charset="-79"/>
              </a:rPr>
              <a:t>Fue </a:t>
            </a:r>
            <a:r>
              <a:rPr lang="es-MX" sz="2400" b="1" dirty="0">
                <a:latin typeface="Aharoni" pitchFamily="2" charset="-79"/>
                <a:cs typeface="Aharoni" pitchFamily="2" charset="-79"/>
              </a:rPr>
              <a:t>descubierto por </a:t>
            </a:r>
            <a:r>
              <a:rPr lang="es-MX" sz="2400" b="1" dirty="0" err="1">
                <a:latin typeface="Aharoni" pitchFamily="2" charset="-79"/>
                <a:cs typeface="Aharoni" pitchFamily="2" charset="-79"/>
              </a:rPr>
              <a:t>Smithson</a:t>
            </a:r>
            <a:r>
              <a:rPr lang="es-MX" sz="2400" b="1" dirty="0">
                <a:latin typeface="Aharoni" pitchFamily="2" charset="-79"/>
                <a:cs typeface="Aharoni" pitchFamily="2" charset="-79"/>
              </a:rPr>
              <a:t> </a:t>
            </a:r>
            <a:r>
              <a:rPr lang="es-MX" sz="2400" b="1" dirty="0" err="1">
                <a:latin typeface="Aharoni" pitchFamily="2" charset="-79"/>
                <a:cs typeface="Aharoni" pitchFamily="2" charset="-79"/>
              </a:rPr>
              <a:t>Tennant</a:t>
            </a:r>
            <a:r>
              <a:rPr lang="es-MX" sz="2400" b="1" dirty="0">
                <a:latin typeface="Aharoni" pitchFamily="2" charset="-79"/>
                <a:cs typeface="Aharoni" pitchFamily="2" charset="-79"/>
              </a:rPr>
              <a:t> en 1803, mientras trataba desechos de la purificación de  Paladio. </a:t>
            </a:r>
            <a:endParaRPr lang="es-MX" sz="2400" b="1" dirty="0" smtClean="0">
              <a:latin typeface="Aharoni" pitchFamily="2" charset="-79"/>
              <a:cs typeface="Aharoni" pitchFamily="2" charset="-79"/>
            </a:endParaRPr>
          </a:p>
          <a:p>
            <a:pPr algn="ctr"/>
            <a:r>
              <a:rPr lang="es-MX" sz="2400" b="1" dirty="0" smtClean="0">
                <a:latin typeface="Aharoni" pitchFamily="2" charset="-79"/>
                <a:cs typeface="Aharoni" pitchFamily="2" charset="-79"/>
              </a:rPr>
              <a:t>Su </a:t>
            </a:r>
            <a:r>
              <a:rPr lang="es-MX" sz="2400" b="1" dirty="0">
                <a:latin typeface="Aharoni" pitchFamily="2" charset="-79"/>
                <a:cs typeface="Aharoni" pitchFamily="2" charset="-79"/>
              </a:rPr>
              <a:t>nombre proviene del griego “</a:t>
            </a:r>
            <a:r>
              <a:rPr lang="es-MX" sz="2400" b="1" dirty="0" err="1">
                <a:latin typeface="Aharoni" pitchFamily="2" charset="-79"/>
                <a:cs typeface="Aharoni" pitchFamily="2" charset="-79"/>
              </a:rPr>
              <a:t>Osme</a:t>
            </a:r>
            <a:r>
              <a:rPr lang="es-MX" sz="2400" b="1" dirty="0">
                <a:latin typeface="Aharoni" pitchFamily="2" charset="-79"/>
                <a:cs typeface="Aharoni" pitchFamily="2" charset="-79"/>
              </a:rPr>
              <a:t>” que significa “olor”, ya que uno de sus compuestos tiene un olor fuerte.  El osmio es un sólido gris-azulado. Se obtiene como subproducto de la purificación del </a:t>
            </a:r>
            <a:r>
              <a:rPr lang="es-MX" sz="2400" b="1" dirty="0" smtClean="0">
                <a:latin typeface="Aharoni" pitchFamily="2" charset="-79"/>
                <a:cs typeface="Aharoni" pitchFamily="2" charset="-79"/>
              </a:rPr>
              <a:t>níquel.</a:t>
            </a:r>
            <a:endParaRPr lang="es-MX" sz="2400" b="1" dirty="0">
              <a:latin typeface="Aharoni" pitchFamily="2" charset="-79"/>
              <a:cs typeface="Aharoni" pitchFamily="2" charset="-79"/>
            </a:endParaRPr>
          </a:p>
        </p:txBody>
      </p:sp>
      <p:sp>
        <p:nvSpPr>
          <p:cNvPr id="3" name="2 Rectángulo"/>
          <p:cNvSpPr/>
          <p:nvPr/>
        </p:nvSpPr>
        <p:spPr>
          <a:xfrm>
            <a:off x="1187624" y="1340767"/>
            <a:ext cx="2858475" cy="461665"/>
          </a:xfrm>
          <a:prstGeom prst="rect">
            <a:avLst/>
          </a:prstGeom>
        </p:spPr>
        <p:txBody>
          <a:bodyPr wrap="none">
            <a:spAutoFit/>
          </a:bodyPr>
          <a:lstStyle/>
          <a:p>
            <a:r>
              <a:rPr lang="es-MX" sz="2400" b="1" dirty="0">
                <a:latin typeface="Century Gothic" pitchFamily="34" charset="0"/>
              </a:rPr>
              <a:t>CARACTERÍSTICAS</a:t>
            </a:r>
            <a:endParaRPr lang="es-MX" sz="2400" dirty="0"/>
          </a:p>
        </p:txBody>
      </p:sp>
    </p:spTree>
    <p:extLst>
      <p:ext uri="{BB962C8B-B14F-4D97-AF65-F5344CB8AC3E}">
        <p14:creationId xmlns:p14="http://schemas.microsoft.com/office/powerpoint/2010/main" val="15470609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57224" y="0"/>
            <a:ext cx="7772400" cy="914400"/>
          </a:xfrm>
        </p:spPr>
        <p:txBody>
          <a:bodyPr/>
          <a:lstStyle/>
          <a:p>
            <a:pPr algn="ctr"/>
            <a:r>
              <a:rPr lang="es-MX" dirty="0" smtClean="0"/>
              <a:t>Propiedades Generales</a:t>
            </a:r>
            <a:endParaRPr lang="es-MX" dirty="0"/>
          </a:p>
        </p:txBody>
      </p:sp>
      <p:graphicFrame>
        <p:nvGraphicFramePr>
          <p:cNvPr id="4" name="Marcador de contenido 3"/>
          <p:cNvGraphicFramePr>
            <a:graphicFrameLocks noGrp="1"/>
          </p:cNvGraphicFramePr>
          <p:nvPr/>
        </p:nvGraphicFramePr>
        <p:xfrm>
          <a:off x="457200" y="1465263"/>
          <a:ext cx="8229600" cy="4933950"/>
        </p:xfrm>
        <a:graphic>
          <a:graphicData uri="http://schemas.openxmlformats.org/drawingml/2006/table">
            <a:tbl>
              <a:tblPr>
                <a:tableStyleId>{2D5ABB26-0587-4C30-8999-92F81FD0307C}</a:tableStyleId>
              </a:tblPr>
              <a:tblGrid>
                <a:gridCol w="4114800"/>
                <a:gridCol w="4114800"/>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600" b="1" u="none" strike="noStrike" cap="none" normalizeH="0" baseline="0" dirty="0" smtClean="0">
                          <a:ln>
                            <a:noFill/>
                          </a:ln>
                          <a:solidFill>
                            <a:srgbClr val="00B0F0"/>
                          </a:solidFill>
                          <a:effectLst/>
                        </a:rPr>
                        <a:t>Número atómico </a:t>
                      </a:r>
                      <a:endParaRPr kumimoji="0" lang="es-ES_tradnl" sz="1600" b="1" i="0" u="none" strike="noStrike" cap="none" normalizeH="0" baseline="0" dirty="0" smtClean="0">
                        <a:ln>
                          <a:noFill/>
                        </a:ln>
                        <a:solidFill>
                          <a:srgbClr val="00B0F0"/>
                        </a:solidFill>
                        <a:effectLst/>
                        <a:latin typeface="Calibri" pitchFamily="34" charset="0"/>
                        <a:ea typeface="ＭＳ 明朝" pitchFamily="49" charset="-128"/>
                        <a:cs typeface="Calibri" pitchFamily="34"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600" b="1" u="none" strike="noStrike" cap="none" normalizeH="0" baseline="0" smtClean="0">
                          <a:ln>
                            <a:noFill/>
                          </a:ln>
                          <a:solidFill>
                            <a:srgbClr val="00B0F0"/>
                          </a:solidFill>
                          <a:effectLst/>
                        </a:rPr>
                        <a:t>76</a:t>
                      </a:r>
                      <a:endParaRPr kumimoji="0" lang="es-ES_tradnl" sz="1600" b="1" i="0" u="none" strike="noStrike" cap="none" normalizeH="0" baseline="0" smtClean="0">
                        <a:ln>
                          <a:noFill/>
                        </a:ln>
                        <a:solidFill>
                          <a:srgbClr val="00B0F0"/>
                        </a:solidFill>
                        <a:effectLst/>
                        <a:latin typeface="Calibri" pitchFamily="34" charset="0"/>
                        <a:ea typeface="ＭＳ 明朝" pitchFamily="49" charset="-128"/>
                        <a:cs typeface="Calibri" pitchFamily="34" charset="0"/>
                      </a:endParaRPr>
                    </a:p>
                  </a:txBody>
                  <a:tcPr marL="68580" marR="68580" marT="0" marB="0" anchor="ctr" horzOverflow="overflow"/>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600" b="1" u="none" strike="noStrike" cap="none" normalizeH="0" baseline="0" dirty="0" smtClean="0">
                          <a:ln>
                            <a:noFill/>
                          </a:ln>
                          <a:solidFill>
                            <a:srgbClr val="00B0F0"/>
                          </a:solidFill>
                          <a:effectLst/>
                        </a:rPr>
                        <a:t>Estados de oxidación</a:t>
                      </a:r>
                      <a:endParaRPr kumimoji="0" lang="es-ES_tradnl" sz="1600" b="1" i="0" u="none" strike="noStrike" cap="none" normalizeH="0" baseline="0" dirty="0" smtClean="0">
                        <a:ln>
                          <a:noFill/>
                        </a:ln>
                        <a:solidFill>
                          <a:srgbClr val="00B0F0"/>
                        </a:solidFill>
                        <a:effectLst/>
                        <a:latin typeface="Calibri" pitchFamily="34" charset="0"/>
                        <a:ea typeface="ＭＳ 明朝" pitchFamily="49" charset="-128"/>
                        <a:cs typeface="Calibri" pitchFamily="34"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600" b="1" kern="1200" dirty="0" smtClean="0">
                          <a:solidFill>
                            <a:srgbClr val="00B0F0"/>
                          </a:solidFill>
                        </a:rPr>
                        <a:t>+2, +3, +4, +5, +6, +7, +8  (4+ más común)</a:t>
                      </a:r>
                      <a:endParaRPr kumimoji="0" lang="es-ES_tradnl" sz="1600" b="1" i="0" u="none" strike="noStrike" cap="none" normalizeH="0" baseline="0" dirty="0" smtClean="0">
                        <a:ln>
                          <a:noFill/>
                        </a:ln>
                        <a:solidFill>
                          <a:srgbClr val="00B0F0"/>
                        </a:solidFill>
                        <a:effectLst/>
                        <a:latin typeface="Calibri" pitchFamily="34" charset="0"/>
                        <a:ea typeface="ＭＳ 明朝" pitchFamily="49" charset="-128"/>
                        <a:cs typeface="Calibri" pitchFamily="34" charset="0"/>
                      </a:endParaRPr>
                    </a:p>
                  </a:txBody>
                  <a:tcPr marL="68580" marR="68580" marT="0" marB="0" anchor="ctr" horzOverflow="overflow"/>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600" b="1" u="none" strike="noStrike" cap="none" normalizeH="0" baseline="0" smtClean="0">
                          <a:ln>
                            <a:noFill/>
                          </a:ln>
                          <a:solidFill>
                            <a:srgbClr val="00B0F0"/>
                          </a:solidFill>
                          <a:effectLst/>
                        </a:rPr>
                        <a:t>Electronegatividad</a:t>
                      </a:r>
                      <a:endParaRPr kumimoji="0" lang="es-ES_tradnl" sz="1600" b="1" i="0" u="none" strike="noStrike" cap="none" normalizeH="0" baseline="0" smtClean="0">
                        <a:ln>
                          <a:noFill/>
                        </a:ln>
                        <a:solidFill>
                          <a:srgbClr val="00B0F0"/>
                        </a:solidFill>
                        <a:effectLst/>
                        <a:latin typeface="Calibri" pitchFamily="34" charset="0"/>
                        <a:ea typeface="ＭＳ 明朝" pitchFamily="49" charset="-128"/>
                        <a:cs typeface="Calibri" pitchFamily="34"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600" b="1" u="none" strike="noStrike" cap="none" normalizeH="0" baseline="0" smtClean="0">
                          <a:ln>
                            <a:noFill/>
                          </a:ln>
                          <a:solidFill>
                            <a:srgbClr val="00B0F0"/>
                          </a:solidFill>
                          <a:effectLst/>
                        </a:rPr>
                        <a:t>2.20</a:t>
                      </a:r>
                      <a:endParaRPr kumimoji="0" lang="es-ES_tradnl" sz="1600" b="1" i="0" u="none" strike="noStrike" cap="none" normalizeH="0" baseline="0" smtClean="0">
                        <a:ln>
                          <a:noFill/>
                        </a:ln>
                        <a:solidFill>
                          <a:srgbClr val="00B0F0"/>
                        </a:solidFill>
                        <a:effectLst/>
                        <a:latin typeface="Calibri" pitchFamily="34" charset="0"/>
                        <a:ea typeface="ＭＳ 明朝" pitchFamily="49" charset="-128"/>
                        <a:cs typeface="Calibri" pitchFamily="34" charset="0"/>
                      </a:endParaRPr>
                    </a:p>
                  </a:txBody>
                  <a:tcPr marL="68580" marR="68580" marT="0" marB="0" anchor="ctr" horzOverflow="overflow"/>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600" b="1" u="none" strike="noStrike" cap="none" normalizeH="0" baseline="0" smtClean="0">
                          <a:ln>
                            <a:noFill/>
                          </a:ln>
                          <a:solidFill>
                            <a:srgbClr val="00B0F0"/>
                          </a:solidFill>
                          <a:effectLst/>
                        </a:rPr>
                        <a:t>Radio atómico (Å)</a:t>
                      </a:r>
                      <a:endParaRPr kumimoji="0" lang="es-ES_tradnl" sz="1600" b="1" i="0" u="none" strike="noStrike" cap="none" normalizeH="0" baseline="0" smtClean="0">
                        <a:ln>
                          <a:noFill/>
                        </a:ln>
                        <a:solidFill>
                          <a:srgbClr val="00B0F0"/>
                        </a:solidFill>
                        <a:effectLst/>
                        <a:latin typeface="Calibri" pitchFamily="34" charset="0"/>
                        <a:ea typeface="ＭＳ 明朝" pitchFamily="49" charset="-128"/>
                        <a:cs typeface="Calibri" pitchFamily="34"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600" b="1" u="none" strike="noStrike" cap="none" normalizeH="0" baseline="0" smtClean="0">
                          <a:ln>
                            <a:noFill/>
                          </a:ln>
                          <a:solidFill>
                            <a:srgbClr val="00B0F0"/>
                          </a:solidFill>
                          <a:effectLst/>
                        </a:rPr>
                        <a:t>1.30</a:t>
                      </a:r>
                      <a:endParaRPr kumimoji="0" lang="es-ES_tradnl" sz="1600" b="1" i="0" u="none" strike="noStrike" cap="none" normalizeH="0" baseline="0" smtClean="0">
                        <a:ln>
                          <a:noFill/>
                        </a:ln>
                        <a:solidFill>
                          <a:srgbClr val="00B0F0"/>
                        </a:solidFill>
                        <a:effectLst/>
                        <a:latin typeface="Calibri" pitchFamily="34" charset="0"/>
                        <a:ea typeface="ＭＳ 明朝" pitchFamily="49" charset="-128"/>
                        <a:cs typeface="Calibri" pitchFamily="34" charset="0"/>
                      </a:endParaRPr>
                    </a:p>
                  </a:txBody>
                  <a:tcPr marL="68580" marR="68580" marT="0" marB="0" anchor="ctr" horzOverflow="overflow"/>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600" b="1" u="none" strike="noStrike" cap="none" normalizeH="0" baseline="0" smtClean="0">
                          <a:ln>
                            <a:noFill/>
                          </a:ln>
                          <a:solidFill>
                            <a:srgbClr val="00B0F0"/>
                          </a:solidFill>
                          <a:effectLst/>
                        </a:rPr>
                        <a:t>Configuración electrónica</a:t>
                      </a:r>
                      <a:endParaRPr kumimoji="0" lang="es-ES_tradnl" sz="1600" b="1" i="0" u="none" strike="noStrike" cap="none" normalizeH="0" baseline="0" smtClean="0">
                        <a:ln>
                          <a:noFill/>
                        </a:ln>
                        <a:solidFill>
                          <a:srgbClr val="00B0F0"/>
                        </a:solidFill>
                        <a:effectLst/>
                        <a:latin typeface="Calibri" pitchFamily="34" charset="0"/>
                        <a:ea typeface="ＭＳ 明朝" pitchFamily="49" charset="-128"/>
                        <a:cs typeface="Calibri" pitchFamily="34"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u="none" strike="noStrike" cap="none" normalizeH="0" baseline="0" dirty="0" smtClean="0">
                          <a:ln>
                            <a:noFill/>
                          </a:ln>
                          <a:solidFill>
                            <a:srgbClr val="00B0F0"/>
                          </a:solidFill>
                          <a:effectLst/>
                        </a:rPr>
                        <a:t>[Xe]</a:t>
                      </a:r>
                      <a:r>
                        <a:rPr kumimoji="0" lang="fr-FR" sz="1600" b="1" u="none" strike="noStrike" cap="none" normalizeH="0" baseline="0" dirty="0" err="1" smtClean="0">
                          <a:ln>
                            <a:noFill/>
                          </a:ln>
                          <a:solidFill>
                            <a:srgbClr val="00B0F0"/>
                          </a:solidFill>
                          <a:effectLst/>
                        </a:rPr>
                        <a:t>4f</a:t>
                      </a:r>
                      <a:r>
                        <a:rPr kumimoji="0" lang="fr-FR" sz="1600" b="1" u="none" strike="noStrike" cap="none" normalizeH="0" baseline="30000" dirty="0" err="1" smtClean="0">
                          <a:ln>
                            <a:noFill/>
                          </a:ln>
                          <a:solidFill>
                            <a:srgbClr val="00B0F0"/>
                          </a:solidFill>
                          <a:effectLst/>
                        </a:rPr>
                        <a:t>14</a:t>
                      </a:r>
                      <a:r>
                        <a:rPr kumimoji="0" lang="fr-FR" sz="1600" b="1" u="none" strike="noStrike" cap="none" normalizeH="0" baseline="0" dirty="0" err="1" smtClean="0">
                          <a:ln>
                            <a:noFill/>
                          </a:ln>
                          <a:solidFill>
                            <a:srgbClr val="00B0F0"/>
                          </a:solidFill>
                          <a:effectLst/>
                        </a:rPr>
                        <a:t>5d</a:t>
                      </a:r>
                      <a:r>
                        <a:rPr kumimoji="0" lang="fr-FR" sz="1600" b="1" u="none" strike="noStrike" cap="none" normalizeH="0" baseline="30000" dirty="0" err="1" smtClean="0">
                          <a:ln>
                            <a:noFill/>
                          </a:ln>
                          <a:solidFill>
                            <a:srgbClr val="00B0F0"/>
                          </a:solidFill>
                          <a:effectLst/>
                        </a:rPr>
                        <a:t>6</a:t>
                      </a:r>
                      <a:r>
                        <a:rPr kumimoji="0" lang="fr-FR" sz="1600" b="1" u="none" strike="noStrike" cap="none" normalizeH="0" baseline="0" dirty="0" err="1" smtClean="0">
                          <a:ln>
                            <a:noFill/>
                          </a:ln>
                          <a:solidFill>
                            <a:srgbClr val="00B0F0"/>
                          </a:solidFill>
                          <a:effectLst/>
                        </a:rPr>
                        <a:t>6s</a:t>
                      </a:r>
                      <a:r>
                        <a:rPr kumimoji="0" lang="fr-FR" sz="1600" b="1" u="none" strike="noStrike" cap="none" normalizeH="0" baseline="30000" dirty="0" err="1" smtClean="0">
                          <a:ln>
                            <a:noFill/>
                          </a:ln>
                          <a:solidFill>
                            <a:srgbClr val="00B0F0"/>
                          </a:solidFill>
                          <a:effectLst/>
                        </a:rPr>
                        <a:t>2</a:t>
                      </a:r>
                      <a:endParaRPr kumimoji="0" lang="es-ES_tradnl" sz="1600" b="1" i="0" u="none" strike="noStrike" cap="none" normalizeH="0" baseline="0" dirty="0" smtClean="0">
                        <a:ln>
                          <a:noFill/>
                        </a:ln>
                        <a:solidFill>
                          <a:srgbClr val="00B0F0"/>
                        </a:solidFill>
                        <a:effectLst/>
                        <a:latin typeface="Calibri" pitchFamily="34" charset="0"/>
                        <a:ea typeface="ＭＳ 明朝" pitchFamily="49" charset="-128"/>
                        <a:cs typeface="Calibri" pitchFamily="34" charset="0"/>
                      </a:endParaRPr>
                    </a:p>
                  </a:txBody>
                  <a:tcPr marL="68580" marR="68580" marT="0" marB="0" anchor="ctr" horzOverflow="overflow"/>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600" b="1" u="none" strike="noStrike" cap="none" normalizeH="0" baseline="0" smtClean="0">
                          <a:ln>
                            <a:noFill/>
                          </a:ln>
                          <a:solidFill>
                            <a:srgbClr val="00B0F0"/>
                          </a:solidFill>
                          <a:effectLst/>
                        </a:rPr>
                        <a:t>Masa atómica  (g/mol)</a:t>
                      </a:r>
                      <a:endParaRPr kumimoji="0" lang="es-ES_tradnl" sz="1600" b="1" i="0" u="none" strike="noStrike" cap="none" normalizeH="0" baseline="0" smtClean="0">
                        <a:ln>
                          <a:noFill/>
                        </a:ln>
                        <a:solidFill>
                          <a:srgbClr val="00B0F0"/>
                        </a:solidFill>
                        <a:effectLst/>
                        <a:latin typeface="Calibri" pitchFamily="34" charset="0"/>
                        <a:ea typeface="ＭＳ 明朝" pitchFamily="49" charset="-128"/>
                        <a:cs typeface="Calibri" pitchFamily="34"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600" b="1" u="none" strike="noStrike" cap="none" normalizeH="0" baseline="0" dirty="0" smtClean="0">
                          <a:ln>
                            <a:noFill/>
                          </a:ln>
                          <a:solidFill>
                            <a:srgbClr val="00B0F0"/>
                          </a:solidFill>
                          <a:effectLst/>
                        </a:rPr>
                        <a:t>190.23</a:t>
                      </a:r>
                      <a:endParaRPr kumimoji="0" lang="es-ES_tradnl" sz="1600" b="1" i="0" u="none" strike="noStrike" cap="none" normalizeH="0" baseline="0" dirty="0" smtClean="0">
                        <a:ln>
                          <a:noFill/>
                        </a:ln>
                        <a:solidFill>
                          <a:srgbClr val="00B0F0"/>
                        </a:solidFill>
                        <a:effectLst/>
                        <a:latin typeface="Calibri" pitchFamily="34" charset="0"/>
                        <a:ea typeface="ＭＳ 明朝" pitchFamily="49" charset="-128"/>
                        <a:cs typeface="Calibri" pitchFamily="34" charset="0"/>
                      </a:endParaRPr>
                    </a:p>
                  </a:txBody>
                  <a:tcPr marL="68580" marR="68580" marT="0" marB="0" anchor="ctr" horzOverflow="overflow"/>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600" b="1" u="none" strike="noStrike" cap="none" normalizeH="0" baseline="0" smtClean="0">
                          <a:ln>
                            <a:noFill/>
                          </a:ln>
                          <a:solidFill>
                            <a:srgbClr val="00B0F0"/>
                          </a:solidFill>
                          <a:effectLst/>
                        </a:rPr>
                        <a:t>Densidad (g/cm</a:t>
                      </a:r>
                      <a:r>
                        <a:rPr kumimoji="0" lang="es-ES_tradnl" sz="1600" b="1" u="none" strike="noStrike" cap="none" normalizeH="0" baseline="30000" smtClean="0">
                          <a:ln>
                            <a:noFill/>
                          </a:ln>
                          <a:solidFill>
                            <a:srgbClr val="00B0F0"/>
                          </a:solidFill>
                          <a:effectLst/>
                        </a:rPr>
                        <a:t>3</a:t>
                      </a:r>
                      <a:r>
                        <a:rPr kumimoji="0" lang="es-ES_tradnl" sz="1600" b="1" u="none" strike="noStrike" cap="none" normalizeH="0" baseline="0" smtClean="0">
                          <a:ln>
                            <a:noFill/>
                          </a:ln>
                          <a:solidFill>
                            <a:srgbClr val="00B0F0"/>
                          </a:solidFill>
                          <a:effectLst/>
                        </a:rPr>
                        <a:t>)</a:t>
                      </a:r>
                      <a:endParaRPr kumimoji="0" lang="es-ES_tradnl" sz="1600" b="1" i="0" u="none" strike="noStrike" cap="none" normalizeH="0" baseline="0" smtClean="0">
                        <a:ln>
                          <a:noFill/>
                        </a:ln>
                        <a:solidFill>
                          <a:srgbClr val="00B0F0"/>
                        </a:solidFill>
                        <a:effectLst/>
                        <a:latin typeface="Calibri" pitchFamily="34" charset="0"/>
                        <a:ea typeface="ＭＳ 明朝" pitchFamily="49" charset="-128"/>
                        <a:cs typeface="Calibri" pitchFamily="34"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600" b="1" u="none" strike="noStrike" cap="none" normalizeH="0" baseline="0" dirty="0" smtClean="0">
                          <a:ln>
                            <a:noFill/>
                          </a:ln>
                          <a:solidFill>
                            <a:srgbClr val="00B0F0"/>
                          </a:solidFill>
                          <a:effectLst/>
                        </a:rPr>
                        <a:t>22.61</a:t>
                      </a:r>
                      <a:endParaRPr kumimoji="0" lang="es-ES_tradnl" sz="1600" b="1" i="0" u="none" strike="noStrike" cap="none" normalizeH="0" baseline="0" dirty="0" smtClean="0">
                        <a:ln>
                          <a:noFill/>
                        </a:ln>
                        <a:solidFill>
                          <a:srgbClr val="00B0F0"/>
                        </a:solidFill>
                        <a:effectLst/>
                        <a:latin typeface="Calibri" pitchFamily="34" charset="0"/>
                        <a:ea typeface="ＭＳ 明朝" pitchFamily="49" charset="-128"/>
                        <a:cs typeface="Calibri" pitchFamily="34" charset="0"/>
                      </a:endParaRPr>
                    </a:p>
                  </a:txBody>
                  <a:tcPr marL="68580" marR="68580" marT="0" marB="0" anchor="ctr" horzOverflow="overflow"/>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600" b="1" u="none" strike="noStrike" cap="none" normalizeH="0" baseline="0" smtClean="0">
                          <a:ln>
                            <a:noFill/>
                          </a:ln>
                          <a:solidFill>
                            <a:srgbClr val="00B0F0"/>
                          </a:solidFill>
                          <a:effectLst/>
                        </a:rPr>
                        <a:t>Punto de ebullición (°C)</a:t>
                      </a:r>
                      <a:endParaRPr kumimoji="0" lang="es-ES_tradnl" sz="1600" b="1" i="0" u="none" strike="noStrike" cap="none" normalizeH="0" baseline="0" smtClean="0">
                        <a:ln>
                          <a:noFill/>
                        </a:ln>
                        <a:solidFill>
                          <a:srgbClr val="00B0F0"/>
                        </a:solidFill>
                        <a:effectLst/>
                        <a:latin typeface="Calibri" pitchFamily="34" charset="0"/>
                        <a:ea typeface="ＭＳ 明朝" pitchFamily="49" charset="-128"/>
                        <a:cs typeface="Calibri" pitchFamily="34"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600" b="1" u="none" strike="noStrike" cap="none" normalizeH="0" baseline="0" smtClean="0">
                          <a:ln>
                            <a:noFill/>
                          </a:ln>
                          <a:solidFill>
                            <a:srgbClr val="00B0F0"/>
                          </a:solidFill>
                          <a:effectLst/>
                        </a:rPr>
                        <a:t>5012</a:t>
                      </a:r>
                      <a:endParaRPr kumimoji="0" lang="es-ES_tradnl" sz="1600" b="1" i="0" u="none" strike="noStrike" cap="none" normalizeH="0" baseline="0" smtClean="0">
                        <a:ln>
                          <a:noFill/>
                        </a:ln>
                        <a:solidFill>
                          <a:srgbClr val="00B0F0"/>
                        </a:solidFill>
                        <a:effectLst/>
                        <a:latin typeface="Calibri" pitchFamily="34" charset="0"/>
                        <a:ea typeface="ＭＳ 明朝" pitchFamily="49" charset="-128"/>
                        <a:cs typeface="Calibri" pitchFamily="34" charset="0"/>
                      </a:endParaRPr>
                    </a:p>
                  </a:txBody>
                  <a:tcPr marL="68580" marR="68580" marT="0" marB="0" anchor="ctr" horzOverflow="overflow"/>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600" b="1" u="none" strike="noStrike" cap="none" normalizeH="0" baseline="0" smtClean="0">
                          <a:ln>
                            <a:noFill/>
                          </a:ln>
                          <a:solidFill>
                            <a:srgbClr val="00B0F0"/>
                          </a:solidFill>
                          <a:effectLst/>
                        </a:rPr>
                        <a:t>Punto de fusión (°C)</a:t>
                      </a:r>
                      <a:endParaRPr kumimoji="0" lang="es-ES_tradnl" sz="1600" b="1" i="0" u="none" strike="noStrike" cap="none" normalizeH="0" baseline="0" smtClean="0">
                        <a:ln>
                          <a:noFill/>
                        </a:ln>
                        <a:solidFill>
                          <a:srgbClr val="00B0F0"/>
                        </a:solidFill>
                        <a:effectLst/>
                        <a:latin typeface="Calibri" pitchFamily="34" charset="0"/>
                        <a:ea typeface="ＭＳ 明朝" pitchFamily="49" charset="-128"/>
                        <a:cs typeface="Calibri" pitchFamily="34"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600" b="1" u="none" strike="noStrike" cap="none" normalizeH="0" baseline="0" smtClean="0">
                          <a:ln>
                            <a:noFill/>
                          </a:ln>
                          <a:solidFill>
                            <a:srgbClr val="00B0F0"/>
                          </a:solidFill>
                          <a:effectLst/>
                        </a:rPr>
                        <a:t>3033</a:t>
                      </a:r>
                      <a:endParaRPr kumimoji="0" lang="es-ES_tradnl" sz="1600" b="1" i="0" u="none" strike="noStrike" cap="none" normalizeH="0" baseline="0" smtClean="0">
                        <a:ln>
                          <a:noFill/>
                        </a:ln>
                        <a:solidFill>
                          <a:srgbClr val="00B0F0"/>
                        </a:solidFill>
                        <a:effectLst/>
                        <a:latin typeface="Calibri" pitchFamily="34" charset="0"/>
                        <a:ea typeface="ＭＳ 明朝" pitchFamily="49" charset="-128"/>
                        <a:cs typeface="Calibri" pitchFamily="34" charset="0"/>
                      </a:endParaRPr>
                    </a:p>
                  </a:txBody>
                  <a:tcPr marL="68580" marR="68580" marT="0" marB="0" anchor="ctr" horzOverflow="overflow"/>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600" b="1" u="none" strike="noStrike" cap="none" normalizeH="0" baseline="0" smtClean="0">
                          <a:ln>
                            <a:noFill/>
                          </a:ln>
                          <a:solidFill>
                            <a:srgbClr val="00B0F0"/>
                          </a:solidFill>
                          <a:effectLst/>
                        </a:rPr>
                        <a:t>Estado de agregación a TPS</a:t>
                      </a:r>
                      <a:endParaRPr kumimoji="0" lang="es-ES_tradnl" sz="1600" b="1" i="0" u="none" strike="noStrike" cap="none" normalizeH="0" baseline="0" smtClean="0">
                        <a:ln>
                          <a:noFill/>
                        </a:ln>
                        <a:solidFill>
                          <a:srgbClr val="00B0F0"/>
                        </a:solidFill>
                        <a:effectLst/>
                        <a:latin typeface="Calibri" pitchFamily="34" charset="0"/>
                        <a:ea typeface="ＭＳ 明朝" pitchFamily="49" charset="-128"/>
                        <a:cs typeface="Calibri" pitchFamily="34"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600" b="1" u="none" strike="noStrike" cap="none" normalizeH="0" baseline="0" smtClean="0">
                          <a:ln>
                            <a:noFill/>
                          </a:ln>
                          <a:solidFill>
                            <a:srgbClr val="00B0F0"/>
                          </a:solidFill>
                          <a:effectLst/>
                        </a:rPr>
                        <a:t>Sólido</a:t>
                      </a:r>
                      <a:endParaRPr kumimoji="0" lang="es-ES_tradnl" sz="1600" b="1" i="0" u="none" strike="noStrike" cap="none" normalizeH="0" baseline="0" smtClean="0">
                        <a:ln>
                          <a:noFill/>
                        </a:ln>
                        <a:solidFill>
                          <a:srgbClr val="00B0F0"/>
                        </a:solidFill>
                        <a:effectLst/>
                        <a:latin typeface="Calibri" pitchFamily="34" charset="0"/>
                        <a:ea typeface="ＭＳ 明朝" pitchFamily="49" charset="-128"/>
                        <a:cs typeface="Calibri" pitchFamily="34" charset="0"/>
                      </a:endParaRPr>
                    </a:p>
                  </a:txBody>
                  <a:tcPr marL="68580" marR="68580" marT="0" marB="0" anchor="ctr" horzOverflow="overflow"/>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600" b="1" u="none" strike="noStrike" cap="none" normalizeH="0" baseline="0" smtClean="0">
                          <a:ln>
                            <a:noFill/>
                          </a:ln>
                          <a:solidFill>
                            <a:srgbClr val="00B0F0"/>
                          </a:solidFill>
                          <a:effectLst/>
                        </a:rPr>
                        <a:t>Isótopos estables</a:t>
                      </a:r>
                      <a:endParaRPr kumimoji="0" lang="es-ES_tradnl" sz="1600" b="1" i="0" u="none" strike="noStrike" cap="none" normalizeH="0" baseline="0" smtClean="0">
                        <a:ln>
                          <a:noFill/>
                        </a:ln>
                        <a:solidFill>
                          <a:srgbClr val="00B0F0"/>
                        </a:solidFill>
                        <a:effectLst/>
                        <a:latin typeface="Calibri" pitchFamily="34" charset="0"/>
                        <a:ea typeface="ＭＳ 明朝" pitchFamily="49" charset="-128"/>
                        <a:cs typeface="Calibri" pitchFamily="34"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1" u="none" strike="noStrike" cap="none" normalizeH="0" baseline="0" dirty="0" smtClean="0">
                          <a:ln>
                            <a:noFill/>
                          </a:ln>
                          <a:solidFill>
                            <a:srgbClr val="00B0F0"/>
                          </a:solidFill>
                          <a:effectLst/>
                        </a:rPr>
                        <a:t>Os-192  (40.93%), Os-190  (26.36%), Os-189  (16.21%) , Os-188  (13.29%) , Os-187  (1.6%), Os-184  (2×10^-4 )</a:t>
                      </a:r>
                      <a:endParaRPr kumimoji="0" lang="es-ES_tradnl" sz="1600" b="1" i="0" u="none" strike="noStrike" cap="none" normalizeH="0" baseline="0" dirty="0" smtClean="0">
                        <a:ln>
                          <a:noFill/>
                        </a:ln>
                        <a:solidFill>
                          <a:srgbClr val="00B0F0"/>
                        </a:solidFill>
                        <a:effectLst/>
                        <a:latin typeface="Calibri" pitchFamily="34" charset="0"/>
                        <a:ea typeface="ＭＳ 明朝" pitchFamily="49" charset="-128"/>
                        <a:cs typeface="Calibri" pitchFamily="34" charset="0"/>
                      </a:endParaRPr>
                    </a:p>
                  </a:txBody>
                  <a:tcPr marL="68580" marR="68580" marT="0" marB="0" anchor="ctr" horzOverflow="overflow"/>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600" b="1" u="none" strike="noStrike" cap="none" normalizeH="0" baseline="0" smtClean="0">
                          <a:ln>
                            <a:noFill/>
                          </a:ln>
                          <a:solidFill>
                            <a:srgbClr val="00B0F0"/>
                          </a:solidFill>
                          <a:effectLst/>
                        </a:rPr>
                        <a:t>Isótopos inestables</a:t>
                      </a:r>
                      <a:endParaRPr kumimoji="0" lang="es-ES_tradnl" sz="1600" b="1" i="0" u="none" strike="noStrike" cap="none" normalizeH="0" baseline="0" smtClean="0">
                        <a:ln>
                          <a:noFill/>
                        </a:ln>
                        <a:solidFill>
                          <a:srgbClr val="00B0F0"/>
                        </a:solidFill>
                        <a:effectLst/>
                        <a:latin typeface="Calibri" pitchFamily="34" charset="0"/>
                        <a:ea typeface="ＭＳ 明朝" pitchFamily="49" charset="-128"/>
                        <a:cs typeface="Calibri" pitchFamily="34"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solidFill>
                            <a:srgbClr val="00B0F0"/>
                          </a:solidFill>
                          <a:effectLst/>
                        </a:rPr>
                        <a:t>Os-186  (2 cuatrillones de años)</a:t>
                      </a:r>
                      <a:r>
                        <a:rPr kumimoji="0" lang="fi-FI" sz="1600" b="1" u="none" strike="noStrike" cap="none" normalizeH="0" baseline="0" dirty="0" smtClean="0">
                          <a:ln>
                            <a:noFill/>
                          </a:ln>
                          <a:solidFill>
                            <a:srgbClr val="00B0F0"/>
                          </a:solidFill>
                          <a:effectLst/>
                        </a:rPr>
                        <a:t>|Os-162  (2.1 ms  (milisegundos))|   (total de isótopos: 30)</a:t>
                      </a:r>
                      <a:endParaRPr kumimoji="0" lang="es-ES_tradnl" sz="1600" b="1" i="0" u="none" strike="noStrike" cap="none" normalizeH="0" baseline="0" dirty="0" smtClean="0">
                        <a:ln>
                          <a:noFill/>
                        </a:ln>
                        <a:solidFill>
                          <a:srgbClr val="00B0F0"/>
                        </a:solidFill>
                        <a:effectLst/>
                        <a:latin typeface="Calibri" pitchFamily="34" charset="0"/>
                        <a:ea typeface="ＭＳ 明朝" pitchFamily="49" charset="-128"/>
                        <a:cs typeface="Calibri" pitchFamily="34" charset="0"/>
                      </a:endParaRPr>
                    </a:p>
                  </a:txBody>
                  <a:tcPr marL="68580" marR="68580" marT="0" marB="0" anchor="ctr" horzOverflow="overflow"/>
                </a:tc>
              </a:tr>
            </a:tbl>
          </a:graphicData>
        </a:graphic>
      </p:graphicFrame>
      <p:pic>
        <p:nvPicPr>
          <p:cNvPr id="5" name="4 Imagen" descr="Osmio.png"/>
          <p:cNvPicPr>
            <a:picLocks noChangeAspect="1"/>
          </p:cNvPicPr>
          <p:nvPr/>
        </p:nvPicPr>
        <p:blipFill>
          <a:blip r:embed="rId2" cstate="print"/>
          <a:stretch>
            <a:fillRect/>
          </a:stretch>
        </p:blipFill>
        <p:spPr>
          <a:xfrm>
            <a:off x="1857356" y="285728"/>
            <a:ext cx="5314950" cy="5715000"/>
          </a:xfrm>
          <a:prstGeom prst="rect">
            <a:avLst/>
          </a:prstGeom>
        </p:spPr>
      </p:pic>
    </p:spTree>
    <p:extLst>
      <p:ext uri="{BB962C8B-B14F-4D97-AF65-F5344CB8AC3E}">
        <p14:creationId xmlns:p14="http://schemas.microsoft.com/office/powerpoint/2010/main" val="13084571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28662" y="0"/>
            <a:ext cx="7772400" cy="914400"/>
          </a:xfrm>
        </p:spPr>
        <p:txBody>
          <a:bodyPr/>
          <a:lstStyle/>
          <a:p>
            <a:pPr algn="ctr"/>
            <a:r>
              <a:rPr lang="es-MX" dirty="0" smtClean="0"/>
              <a:t>Reacciones Importantes</a:t>
            </a:r>
            <a:endParaRPr lang="es-MX" dirty="0"/>
          </a:p>
        </p:txBody>
      </p:sp>
      <p:sp>
        <p:nvSpPr>
          <p:cNvPr id="3" name="2 Marcador de contenido"/>
          <p:cNvSpPr>
            <a:spLocks noGrp="1"/>
          </p:cNvSpPr>
          <p:nvPr>
            <p:ph idx="1"/>
          </p:nvPr>
        </p:nvSpPr>
        <p:spPr>
          <a:xfrm>
            <a:off x="0" y="642918"/>
            <a:ext cx="9144000" cy="3357586"/>
          </a:xfrm>
        </p:spPr>
        <p:txBody>
          <a:bodyPr/>
          <a:lstStyle/>
          <a:p>
            <a:r>
              <a:rPr lang="es-MX" sz="2800" dirty="0" smtClean="0"/>
              <a:t>Tetraóxido de osmio:  Os</a:t>
            </a:r>
            <a:r>
              <a:rPr lang="es-MX" sz="2800" baseline="-25000" dirty="0" smtClean="0"/>
              <a:t>(S)</a:t>
            </a:r>
            <a:r>
              <a:rPr lang="es-MX" sz="2800" dirty="0" smtClean="0"/>
              <a:t> + 2O</a:t>
            </a:r>
            <a:r>
              <a:rPr lang="es-MX" sz="2800" baseline="-25000" dirty="0" smtClean="0"/>
              <a:t>2 (g)</a:t>
            </a:r>
            <a:r>
              <a:rPr lang="es-MX" sz="2800" dirty="0" smtClean="0">
                <a:sym typeface="Wingdings"/>
              </a:rPr>
              <a:t></a:t>
            </a:r>
            <a:r>
              <a:rPr lang="es-MX" sz="2800" dirty="0" smtClean="0"/>
              <a:t>OsO</a:t>
            </a:r>
            <a:r>
              <a:rPr lang="es-MX" sz="2800" baseline="-25000" dirty="0" smtClean="0"/>
              <a:t>4 (s)</a:t>
            </a:r>
          </a:p>
          <a:p>
            <a:r>
              <a:rPr lang="es-MX" sz="2800" dirty="0" smtClean="0"/>
              <a:t>Tetracloruro de osmio: </a:t>
            </a:r>
            <a:r>
              <a:rPr lang="en-US" sz="2800" dirty="0" smtClean="0"/>
              <a:t>OsO</a:t>
            </a:r>
            <a:r>
              <a:rPr lang="en-US" sz="2800" baseline="-25000" dirty="0" smtClean="0"/>
              <a:t>4(s)</a:t>
            </a:r>
            <a:r>
              <a:rPr lang="en-US" sz="2800" dirty="0" smtClean="0"/>
              <a:t> + 4 SOCl</a:t>
            </a:r>
            <a:r>
              <a:rPr lang="en-US" sz="2800" baseline="-25000" dirty="0" smtClean="0"/>
              <a:t>2(l)</a:t>
            </a:r>
            <a:r>
              <a:rPr lang="en-US" sz="2800" dirty="0" smtClean="0"/>
              <a:t> → OsCl</a:t>
            </a:r>
            <a:r>
              <a:rPr lang="en-US" sz="2800" baseline="-25000" dirty="0" smtClean="0"/>
              <a:t>4(s)</a:t>
            </a:r>
            <a:r>
              <a:rPr lang="en-US" sz="2800" dirty="0" smtClean="0"/>
              <a:t> + 2 Cl</a:t>
            </a:r>
            <a:r>
              <a:rPr lang="en-US" sz="2800" baseline="-25000" dirty="0" smtClean="0"/>
              <a:t>2(g)</a:t>
            </a:r>
            <a:r>
              <a:rPr lang="en-US" sz="2800" dirty="0" smtClean="0"/>
              <a:t> + 4 SO</a:t>
            </a:r>
            <a:r>
              <a:rPr lang="en-US" sz="2800" baseline="-25000" dirty="0" smtClean="0"/>
              <a:t>2(g)</a:t>
            </a:r>
            <a:r>
              <a:rPr lang="en-US" sz="2800" dirty="0" smtClean="0"/>
              <a:t> </a:t>
            </a:r>
          </a:p>
          <a:p>
            <a:r>
              <a:rPr lang="en-US" sz="2800" dirty="0" smtClean="0"/>
              <a:t>A altas temperaturas puede reaccionar con halógenos, azufre y fósforo.</a:t>
            </a:r>
          </a:p>
          <a:p>
            <a:r>
              <a:rPr lang="en-US" sz="2800" dirty="0" smtClean="0"/>
              <a:t>Reacciona con alquenos para producir dioles con geometría Sin</a:t>
            </a:r>
          </a:p>
          <a:p>
            <a:endParaRPr lang="es-MX" sz="2800" dirty="0" smtClean="0"/>
          </a:p>
          <a:p>
            <a:pPr>
              <a:buNone/>
            </a:pPr>
            <a:endParaRPr lang="es-MX" dirty="0" smtClean="0"/>
          </a:p>
          <a:p>
            <a:pPr>
              <a:buNone/>
            </a:pPr>
            <a:endParaRPr lang="es-MX" dirty="0" smtClean="0"/>
          </a:p>
        </p:txBody>
      </p:sp>
      <p:pic>
        <p:nvPicPr>
          <p:cNvPr id="4" name="3 Imagen" descr="Upjohn.gif"/>
          <p:cNvPicPr>
            <a:picLocks noChangeAspect="1"/>
          </p:cNvPicPr>
          <p:nvPr/>
        </p:nvPicPr>
        <p:blipFill>
          <a:blip r:embed="rId2" cstate="print"/>
          <a:stretch>
            <a:fillRect/>
          </a:stretch>
        </p:blipFill>
        <p:spPr>
          <a:xfrm>
            <a:off x="642910" y="4071942"/>
            <a:ext cx="4500594" cy="8454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4 Imagen" descr="images.jpg"/>
          <p:cNvPicPr>
            <a:picLocks noChangeAspect="1"/>
          </p:cNvPicPr>
          <p:nvPr/>
        </p:nvPicPr>
        <p:blipFill>
          <a:blip r:embed="rId3" cstate="print"/>
          <a:stretch>
            <a:fillRect/>
          </a:stretch>
        </p:blipFill>
        <p:spPr>
          <a:xfrm>
            <a:off x="6000760" y="4143380"/>
            <a:ext cx="2714644" cy="2406680"/>
          </a:xfrm>
          <a:prstGeom prst="rect">
            <a:avLst/>
          </a:prstGeom>
        </p:spPr>
      </p:pic>
    </p:spTree>
    <p:extLst>
      <p:ext uri="{BB962C8B-B14F-4D97-AF65-F5344CB8AC3E}">
        <p14:creationId xmlns:p14="http://schemas.microsoft.com/office/powerpoint/2010/main" val="8522165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57224" y="0"/>
            <a:ext cx="7772400" cy="914400"/>
          </a:xfrm>
        </p:spPr>
        <p:txBody>
          <a:bodyPr/>
          <a:lstStyle/>
          <a:p>
            <a:pPr algn="ctr"/>
            <a:r>
              <a:rPr lang="es-MX" dirty="0" smtClean="0"/>
              <a:t>Datos curiosos</a:t>
            </a:r>
            <a:endParaRPr lang="es-MX" dirty="0"/>
          </a:p>
        </p:txBody>
      </p:sp>
      <p:sp>
        <p:nvSpPr>
          <p:cNvPr id="3" name="2 Marcador de contenido"/>
          <p:cNvSpPr>
            <a:spLocks noGrp="1"/>
          </p:cNvSpPr>
          <p:nvPr>
            <p:ph idx="1"/>
          </p:nvPr>
        </p:nvSpPr>
        <p:spPr>
          <a:xfrm>
            <a:off x="428596" y="857232"/>
            <a:ext cx="8715404" cy="6000768"/>
          </a:xfrm>
        </p:spPr>
        <p:txBody>
          <a:bodyPr/>
          <a:lstStyle/>
          <a:p>
            <a:r>
              <a:rPr lang="es-MX" dirty="0" smtClean="0"/>
              <a:t>Es el elemento más denso de la tabla periódica</a:t>
            </a:r>
          </a:p>
          <a:p>
            <a:r>
              <a:rPr lang="es-MX" dirty="0" smtClean="0"/>
              <a:t>Su estructura es hexagonal.</a:t>
            </a:r>
          </a:p>
          <a:p>
            <a:r>
              <a:rPr lang="es-MX" dirty="0" smtClean="0"/>
              <a:t>En la mayoria de los idiomas el nombre es “osmio” u “osmium”. En checo es : ”Osmij”</a:t>
            </a:r>
          </a:p>
          <a:p>
            <a:r>
              <a:rPr lang="es-MX" dirty="0" smtClean="0"/>
              <a:t>En concentraciones de  10</a:t>
            </a:r>
            <a:r>
              <a:rPr lang="es-MX" baseline="30000" dirty="0" smtClean="0"/>
              <a:t>-7</a:t>
            </a:r>
            <a:r>
              <a:rPr lang="es-MX" dirty="0" smtClean="0"/>
              <a:t> g/cm</a:t>
            </a:r>
            <a:r>
              <a:rPr lang="es-MX" baseline="30000" dirty="0" smtClean="0"/>
              <a:t>3       </a:t>
            </a:r>
          </a:p>
          <a:p>
            <a:r>
              <a:rPr lang="es-MX" dirty="0" smtClean="0"/>
              <a:t>El óxido es dañino para los pulmones , ojos y mucosas.</a:t>
            </a:r>
            <a:endParaRPr lang="es-MX" baseline="30000" dirty="0" smtClean="0"/>
          </a:p>
        </p:txBody>
      </p:sp>
    </p:spTree>
    <p:extLst>
      <p:ext uri="{BB962C8B-B14F-4D97-AF65-F5344CB8AC3E}">
        <p14:creationId xmlns:p14="http://schemas.microsoft.com/office/powerpoint/2010/main" val="37934417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assio - símbolo Hs - elemento químico de la tabla periódica Foto de archivo - 115970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0" y="1556792"/>
            <a:ext cx="4992555"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060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71538" y="2357430"/>
            <a:ext cx="6858048" cy="3416320"/>
          </a:xfrm>
          <a:prstGeom prst="rect">
            <a:avLst/>
          </a:prstGeom>
        </p:spPr>
        <p:txBody>
          <a:bodyPr wrap="square">
            <a:spAutoFit/>
          </a:bodyPr>
          <a:lstStyle/>
          <a:p>
            <a:pPr algn="just"/>
            <a:r>
              <a:rPr lang="es-MX" dirty="0" smtClean="0">
                <a:latin typeface="Century Gothic" pitchFamily="34" charset="0"/>
              </a:rPr>
              <a:t>En el siglo XVII, el químico alemán </a:t>
            </a:r>
            <a:r>
              <a:rPr lang="es-MX" dirty="0" err="1" smtClean="0">
                <a:latin typeface="Century Gothic" pitchFamily="34" charset="0"/>
              </a:rPr>
              <a:t>Glauber</a:t>
            </a:r>
            <a:r>
              <a:rPr lang="es-MX" dirty="0" smtClean="0">
                <a:latin typeface="Century Gothic" pitchFamily="34" charset="0"/>
              </a:rPr>
              <a:t>, produjo por primera vez permanganato, un reactivo de laboratorio bastante utilizado. A mediados del siglo XVIII, el dióxido de manganeso se empleó para la producción de cloro. El químico sueco </a:t>
            </a:r>
            <a:r>
              <a:rPr lang="es-MX" dirty="0" err="1" smtClean="0">
                <a:latin typeface="Century Gothic" pitchFamily="34" charset="0"/>
              </a:rPr>
              <a:t>Scheele</a:t>
            </a:r>
            <a:r>
              <a:rPr lang="es-MX" dirty="0" smtClean="0">
                <a:latin typeface="Century Gothic" pitchFamily="34" charset="0"/>
              </a:rPr>
              <a:t> fue el primero en describir que el manganeso era un elemento, pero fue Johan </a:t>
            </a:r>
            <a:r>
              <a:rPr lang="es-MX" dirty="0" err="1" smtClean="0">
                <a:latin typeface="Century Gothic" pitchFamily="34" charset="0"/>
              </a:rPr>
              <a:t>Gottlieb</a:t>
            </a:r>
            <a:r>
              <a:rPr lang="es-MX" dirty="0" smtClean="0">
                <a:latin typeface="Century Gothic" pitchFamily="34" charset="0"/>
              </a:rPr>
              <a:t> </a:t>
            </a:r>
            <a:r>
              <a:rPr lang="es-MX" dirty="0" err="1" smtClean="0">
                <a:latin typeface="Century Gothic" pitchFamily="34" charset="0"/>
              </a:rPr>
              <a:t>Gahn</a:t>
            </a:r>
            <a:r>
              <a:rPr lang="es-MX" dirty="0" smtClean="0">
                <a:latin typeface="Century Gothic" pitchFamily="34" charset="0"/>
              </a:rPr>
              <a:t> quien lo aisló por reducción del dióxido con carbono (1774), unos años después de los experimentos realizados en Viena por </a:t>
            </a:r>
            <a:r>
              <a:rPr lang="es-MX" dirty="0" err="1" smtClean="0">
                <a:latin typeface="Century Gothic" pitchFamily="34" charset="0"/>
              </a:rPr>
              <a:t>Ignatius</a:t>
            </a:r>
            <a:r>
              <a:rPr lang="es-MX" dirty="0" smtClean="0">
                <a:latin typeface="Century Gothic" pitchFamily="34" charset="0"/>
              </a:rPr>
              <a:t> </a:t>
            </a:r>
            <a:r>
              <a:rPr lang="es-MX" dirty="0" err="1" smtClean="0">
                <a:latin typeface="Century Gothic" pitchFamily="34" charset="0"/>
              </a:rPr>
              <a:t>Gottfried</a:t>
            </a:r>
            <a:r>
              <a:rPr lang="es-MX" dirty="0" smtClean="0">
                <a:latin typeface="Century Gothic" pitchFamily="34" charset="0"/>
              </a:rPr>
              <a:t> </a:t>
            </a:r>
            <a:r>
              <a:rPr lang="es-MX" dirty="0" err="1" smtClean="0">
                <a:latin typeface="Century Gothic" pitchFamily="34" charset="0"/>
              </a:rPr>
              <a:t>Kaim</a:t>
            </a:r>
            <a:r>
              <a:rPr lang="es-MX" dirty="0" smtClean="0">
                <a:latin typeface="Century Gothic" pitchFamily="34" charset="0"/>
              </a:rPr>
              <a:t> (1770), descritos en su obra </a:t>
            </a:r>
            <a:r>
              <a:rPr lang="es-MX" i="1" dirty="0" smtClean="0">
                <a:latin typeface="Century Gothic" pitchFamily="34" charset="0"/>
              </a:rPr>
              <a:t>"De </a:t>
            </a:r>
            <a:r>
              <a:rPr lang="es-MX" i="1" dirty="0" err="1" smtClean="0">
                <a:latin typeface="Century Gothic" pitchFamily="34" charset="0"/>
              </a:rPr>
              <a:t>metalleis</a:t>
            </a:r>
            <a:r>
              <a:rPr lang="es-MX" i="1" dirty="0" smtClean="0">
                <a:latin typeface="Century Gothic" pitchFamily="34" charset="0"/>
              </a:rPr>
              <a:t> </a:t>
            </a:r>
            <a:r>
              <a:rPr lang="es-MX" i="1" dirty="0" err="1" smtClean="0">
                <a:latin typeface="Century Gothic" pitchFamily="34" charset="0"/>
              </a:rPr>
              <a:t>dubiis</a:t>
            </a:r>
            <a:r>
              <a:rPr lang="es-MX" i="1" dirty="0" smtClean="0">
                <a:latin typeface="Century Gothic" pitchFamily="34" charset="0"/>
              </a:rPr>
              <a:t>"</a:t>
            </a:r>
            <a:r>
              <a:rPr lang="es-MX" dirty="0" smtClean="0">
                <a:latin typeface="Century Gothic" pitchFamily="34" charset="0"/>
              </a:rPr>
              <a:t> y que, a pesar de su escasa difusión, le confirman como el primer científico en aislar el manganeso.</a:t>
            </a:r>
            <a:endParaRPr lang="es-MX" dirty="0">
              <a:latin typeface="Century Gothic" pitchFamily="34" charset="0"/>
            </a:endParaRPr>
          </a:p>
        </p:txBody>
      </p:sp>
      <p:sp>
        <p:nvSpPr>
          <p:cNvPr id="3" name="2 Rectángulo"/>
          <p:cNvSpPr/>
          <p:nvPr/>
        </p:nvSpPr>
        <p:spPr>
          <a:xfrm>
            <a:off x="1142976" y="1285860"/>
            <a:ext cx="1967205" cy="584775"/>
          </a:xfrm>
          <a:prstGeom prst="rect">
            <a:avLst/>
          </a:prstGeom>
        </p:spPr>
        <p:txBody>
          <a:bodyPr wrap="none">
            <a:spAutoFit/>
          </a:bodyPr>
          <a:lstStyle/>
          <a:p>
            <a:r>
              <a:rPr lang="es-MX" sz="3200" b="1" dirty="0" smtClean="0">
                <a:latin typeface="Century Gothic" pitchFamily="34" charset="0"/>
              </a:rPr>
              <a:t>HISTORIA</a:t>
            </a:r>
            <a:endParaRPr lang="es-MX" sz="3200" b="1" dirty="0">
              <a:latin typeface="Century Gothic"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71600" y="1052736"/>
            <a:ext cx="3818674" cy="369332"/>
          </a:xfrm>
          <a:prstGeom prst="rect">
            <a:avLst/>
          </a:prstGeom>
        </p:spPr>
        <p:txBody>
          <a:bodyPr wrap="none">
            <a:spAutoFit/>
          </a:bodyPr>
          <a:lstStyle/>
          <a:p>
            <a:pPr algn="ctr"/>
            <a:r>
              <a:rPr lang="es-AR" b="1" dirty="0"/>
              <a:t>CARACTERÍSTICAS GENERALES</a:t>
            </a:r>
            <a:endParaRPr lang="es-AR" dirty="0"/>
          </a:p>
        </p:txBody>
      </p:sp>
      <p:graphicFrame>
        <p:nvGraphicFramePr>
          <p:cNvPr id="4" name="3 Tabla"/>
          <p:cNvGraphicFramePr>
            <a:graphicFrameLocks noGrp="1"/>
          </p:cNvGraphicFramePr>
          <p:nvPr>
            <p:extLst>
              <p:ext uri="{D42A27DB-BD31-4B8C-83A1-F6EECF244321}">
                <p14:modId xmlns:p14="http://schemas.microsoft.com/office/powerpoint/2010/main" val="4258793553"/>
              </p:ext>
            </p:extLst>
          </p:nvPr>
        </p:nvGraphicFramePr>
        <p:xfrm>
          <a:off x="1115616" y="1628800"/>
          <a:ext cx="6696744" cy="3997940"/>
        </p:xfrm>
        <a:graphic>
          <a:graphicData uri="http://schemas.openxmlformats.org/drawingml/2006/table">
            <a:tbl>
              <a:tblPr/>
              <a:tblGrid>
                <a:gridCol w="3817144"/>
                <a:gridCol w="2879600"/>
              </a:tblGrid>
              <a:tr h="275570">
                <a:tc>
                  <a:txBody>
                    <a:bodyPr/>
                    <a:lstStyle/>
                    <a:p>
                      <a:r>
                        <a:rPr lang="es-AR" sz="1300" b="1" dirty="0"/>
                        <a:t>Nombre: Hassio</a:t>
                      </a:r>
                      <a:endParaRPr lang="es-AR" sz="1300" dirty="0"/>
                    </a:p>
                  </a:txBody>
                  <a:tcPr marL="64657" marR="64657" marT="32328" marB="32328" anchor="ctr">
                    <a:lnL>
                      <a:noFill/>
                    </a:lnL>
                    <a:lnR>
                      <a:noFill/>
                    </a:lnR>
                    <a:lnT>
                      <a:noFill/>
                    </a:lnT>
                    <a:lnB>
                      <a:noFill/>
                    </a:lnB>
                  </a:tcPr>
                </a:tc>
                <a:tc>
                  <a:txBody>
                    <a:bodyPr/>
                    <a:lstStyle/>
                    <a:p>
                      <a:r>
                        <a:rPr lang="es-AR" sz="1300" b="1"/>
                        <a:t>Símbolo: Hs (Uno)</a:t>
                      </a:r>
                      <a:endParaRPr lang="es-AR" sz="1300"/>
                    </a:p>
                  </a:txBody>
                  <a:tcPr marL="64657" marR="64657" marT="32328" marB="32328" anchor="ctr">
                    <a:lnL>
                      <a:noFill/>
                    </a:lnL>
                    <a:lnR>
                      <a:noFill/>
                    </a:lnR>
                    <a:lnT>
                      <a:noFill/>
                    </a:lnT>
                    <a:lnB>
                      <a:noFill/>
                    </a:lnB>
                  </a:tcPr>
                </a:tc>
              </a:tr>
              <a:tr h="275570">
                <a:tc>
                  <a:txBody>
                    <a:bodyPr/>
                    <a:lstStyle/>
                    <a:p>
                      <a:r>
                        <a:rPr lang="es-AR" sz="1300" b="1"/>
                        <a:t>Número atómico: 108</a:t>
                      </a:r>
                      <a:endParaRPr lang="es-AR" sz="1300"/>
                    </a:p>
                  </a:txBody>
                  <a:tcPr marL="64657" marR="64657" marT="32328" marB="32328" anchor="ctr">
                    <a:lnL>
                      <a:noFill/>
                    </a:lnL>
                    <a:lnR>
                      <a:noFill/>
                    </a:lnR>
                    <a:lnT>
                      <a:noFill/>
                    </a:lnT>
                    <a:lnB>
                      <a:noFill/>
                    </a:lnB>
                  </a:tcPr>
                </a:tc>
                <a:tc>
                  <a:txBody>
                    <a:bodyPr/>
                    <a:lstStyle/>
                    <a:p>
                      <a:r>
                        <a:rPr lang="es-AR" sz="1300" b="1"/>
                        <a:t>Masa atómica (uma): (265,13)</a:t>
                      </a:r>
                      <a:endParaRPr lang="es-AR" sz="1300"/>
                    </a:p>
                  </a:txBody>
                  <a:tcPr marL="64657" marR="64657" marT="32328" marB="32328" anchor="ctr">
                    <a:lnL>
                      <a:noFill/>
                    </a:lnL>
                    <a:lnR>
                      <a:noFill/>
                    </a:lnR>
                    <a:lnT>
                      <a:noFill/>
                    </a:lnT>
                    <a:lnB>
                      <a:noFill/>
                    </a:lnB>
                  </a:tcPr>
                </a:tc>
              </a:tr>
              <a:tr h="275570">
                <a:tc>
                  <a:txBody>
                    <a:bodyPr/>
                    <a:lstStyle/>
                    <a:p>
                      <a:r>
                        <a:rPr lang="es-AR" sz="1300" b="1"/>
                        <a:t>Período: 7</a:t>
                      </a:r>
                      <a:endParaRPr lang="es-AR" sz="1300"/>
                    </a:p>
                  </a:txBody>
                  <a:tcPr marL="64657" marR="64657" marT="32328" marB="32328" anchor="ctr">
                    <a:lnL>
                      <a:noFill/>
                    </a:lnL>
                    <a:lnR>
                      <a:noFill/>
                    </a:lnR>
                    <a:lnT>
                      <a:noFill/>
                    </a:lnT>
                    <a:lnB>
                      <a:noFill/>
                    </a:lnB>
                  </a:tcPr>
                </a:tc>
                <a:tc>
                  <a:txBody>
                    <a:bodyPr/>
                    <a:lstStyle/>
                    <a:p>
                      <a:r>
                        <a:rPr lang="es-AR" sz="1300" b="1"/>
                        <a:t>Grupo: VIII (transición)</a:t>
                      </a:r>
                      <a:endParaRPr lang="es-AR" sz="1300"/>
                    </a:p>
                  </a:txBody>
                  <a:tcPr marL="64657" marR="64657" marT="32328" marB="32328" anchor="ctr">
                    <a:lnL>
                      <a:noFill/>
                    </a:lnL>
                    <a:lnR>
                      <a:noFill/>
                    </a:lnR>
                    <a:lnT>
                      <a:noFill/>
                    </a:lnT>
                    <a:lnB>
                      <a:noFill/>
                    </a:lnB>
                  </a:tcPr>
                </a:tc>
              </a:tr>
              <a:tr h="483335">
                <a:tc>
                  <a:txBody>
                    <a:bodyPr/>
                    <a:lstStyle/>
                    <a:p>
                      <a:r>
                        <a:rPr lang="es-AR" sz="1300" b="1"/>
                        <a:t>Bloque: d (no representativo)</a:t>
                      </a:r>
                      <a:endParaRPr lang="es-AR" sz="1300"/>
                    </a:p>
                  </a:txBody>
                  <a:tcPr marL="64657" marR="64657" marT="32328" marB="32328" anchor="ctr">
                    <a:lnL>
                      <a:noFill/>
                    </a:lnL>
                    <a:lnR>
                      <a:noFill/>
                    </a:lnR>
                    <a:lnT>
                      <a:noFill/>
                    </a:lnT>
                    <a:lnB>
                      <a:noFill/>
                    </a:lnB>
                  </a:tcPr>
                </a:tc>
                <a:tc>
                  <a:txBody>
                    <a:bodyPr/>
                    <a:lstStyle/>
                    <a:p>
                      <a:r>
                        <a:rPr lang="es-AR" sz="1300" b="1"/>
                        <a:t>Valencias: +1?, +2?, +3?, +4?, +5?, +6?, +7?</a:t>
                      </a:r>
                      <a:endParaRPr lang="es-AR" sz="1300"/>
                    </a:p>
                  </a:txBody>
                  <a:tcPr marL="64657" marR="64657" marT="32328" marB="32328" anchor="ctr">
                    <a:lnL>
                      <a:noFill/>
                    </a:lnL>
                    <a:lnR>
                      <a:noFill/>
                    </a:lnR>
                    <a:lnT>
                      <a:noFill/>
                    </a:lnT>
                    <a:lnB>
                      <a:noFill/>
                    </a:lnB>
                  </a:tcPr>
                </a:tc>
              </a:tr>
              <a:tr h="275570">
                <a:tc gridSpan="2">
                  <a:txBody>
                    <a:bodyPr/>
                    <a:lstStyle/>
                    <a:p>
                      <a:pPr algn="ctr"/>
                      <a:r>
                        <a:rPr lang="es-AR" sz="1300" b="1"/>
                        <a:t>PROPIEDADES PERIÓDICAS</a:t>
                      </a:r>
                      <a:endParaRPr lang="es-AR" sz="1300"/>
                    </a:p>
                  </a:txBody>
                  <a:tcPr marL="64657" marR="64657" marT="32328" marB="32328" anchor="ctr">
                    <a:lnL>
                      <a:noFill/>
                    </a:lnL>
                    <a:lnR>
                      <a:noFill/>
                    </a:lnR>
                    <a:lnT>
                      <a:noFill/>
                    </a:lnT>
                    <a:lnB>
                      <a:noFill/>
                    </a:lnB>
                    <a:solidFill>
                      <a:srgbClr val="C0C0C0"/>
                    </a:solidFill>
                  </a:tcPr>
                </a:tc>
                <a:tc hMerge="1">
                  <a:txBody>
                    <a:bodyPr/>
                    <a:lstStyle/>
                    <a:p>
                      <a:endParaRPr lang="es-AR"/>
                    </a:p>
                  </a:txBody>
                  <a:tcPr/>
                </a:tc>
              </a:tr>
              <a:tr h="275570">
                <a:tc>
                  <a:txBody>
                    <a:bodyPr/>
                    <a:lstStyle/>
                    <a:p>
                      <a:r>
                        <a:rPr lang="es-AR" sz="1300" b="1"/>
                        <a:t>Configuración electrónica:  [Rn] 5f</a:t>
                      </a:r>
                      <a:r>
                        <a:rPr lang="es-AR" sz="1300" b="1" baseline="30000"/>
                        <a:t>14</a:t>
                      </a:r>
                      <a:r>
                        <a:rPr lang="es-AR" sz="1300" b="1"/>
                        <a:t> 6d</a:t>
                      </a:r>
                      <a:r>
                        <a:rPr lang="es-AR" sz="1300" b="1" baseline="30000"/>
                        <a:t>6</a:t>
                      </a:r>
                      <a:r>
                        <a:rPr lang="es-AR" sz="1300" b="1"/>
                        <a:t> 7s</a:t>
                      </a:r>
                      <a:r>
                        <a:rPr lang="es-AR" sz="1300" b="1" baseline="30000"/>
                        <a:t>2</a:t>
                      </a:r>
                      <a:endParaRPr lang="es-AR" sz="1300"/>
                    </a:p>
                  </a:txBody>
                  <a:tcPr marL="64657" marR="64657" marT="32328" marB="32328" anchor="ctr">
                    <a:lnL>
                      <a:noFill/>
                    </a:lnL>
                    <a:lnR>
                      <a:noFill/>
                    </a:lnR>
                    <a:lnT>
                      <a:noFill/>
                    </a:lnT>
                    <a:lnB>
                      <a:noFill/>
                    </a:lnB>
                  </a:tcPr>
                </a:tc>
                <a:tc>
                  <a:txBody>
                    <a:bodyPr/>
                    <a:lstStyle/>
                    <a:p>
                      <a:r>
                        <a:rPr lang="es-AR" sz="1300" b="1"/>
                        <a:t>Radio atómico (Å): -</a:t>
                      </a:r>
                      <a:endParaRPr lang="es-AR" sz="1300"/>
                    </a:p>
                  </a:txBody>
                  <a:tcPr marL="64657" marR="64657" marT="32328" marB="32328" anchor="ctr">
                    <a:lnL>
                      <a:noFill/>
                    </a:lnL>
                    <a:lnR>
                      <a:noFill/>
                    </a:lnR>
                    <a:lnT>
                      <a:noFill/>
                    </a:lnT>
                    <a:lnB>
                      <a:noFill/>
                    </a:lnB>
                  </a:tcPr>
                </a:tc>
              </a:tr>
              <a:tr h="275570">
                <a:tc>
                  <a:txBody>
                    <a:bodyPr/>
                    <a:lstStyle/>
                    <a:p>
                      <a:r>
                        <a:rPr lang="es-AR" sz="1300" b="1"/>
                        <a:t>Radio iónico (Å): -</a:t>
                      </a:r>
                      <a:endParaRPr lang="es-AR" sz="1300"/>
                    </a:p>
                  </a:txBody>
                  <a:tcPr marL="64657" marR="64657" marT="32328" marB="32328" anchor="ctr">
                    <a:lnL>
                      <a:noFill/>
                    </a:lnL>
                    <a:lnR>
                      <a:noFill/>
                    </a:lnR>
                    <a:lnT>
                      <a:noFill/>
                    </a:lnT>
                    <a:lnB>
                      <a:noFill/>
                    </a:lnB>
                  </a:tcPr>
                </a:tc>
                <a:tc>
                  <a:txBody>
                    <a:bodyPr/>
                    <a:lstStyle/>
                    <a:p>
                      <a:r>
                        <a:rPr lang="es-AR" sz="1300" b="1"/>
                        <a:t>Radio covalente (Å): -</a:t>
                      </a:r>
                      <a:endParaRPr lang="es-AR" sz="1300"/>
                    </a:p>
                  </a:txBody>
                  <a:tcPr marL="64657" marR="64657" marT="32328" marB="32328" anchor="ctr">
                    <a:lnL>
                      <a:noFill/>
                    </a:lnL>
                    <a:lnR>
                      <a:noFill/>
                    </a:lnR>
                    <a:lnT>
                      <a:noFill/>
                    </a:lnT>
                    <a:lnB>
                      <a:noFill/>
                    </a:lnB>
                  </a:tcPr>
                </a:tc>
              </a:tr>
              <a:tr h="483335">
                <a:tc>
                  <a:txBody>
                    <a:bodyPr/>
                    <a:lstStyle/>
                    <a:p>
                      <a:r>
                        <a:rPr lang="es-AR" sz="1300" b="1"/>
                        <a:t>Energía de ionización (kJ/mol): 750 (estimada)</a:t>
                      </a:r>
                      <a:endParaRPr lang="es-AR" sz="1300"/>
                    </a:p>
                  </a:txBody>
                  <a:tcPr marL="64657" marR="64657" marT="32328" marB="32328" anchor="ctr">
                    <a:lnL>
                      <a:noFill/>
                    </a:lnL>
                    <a:lnR>
                      <a:noFill/>
                    </a:lnR>
                    <a:lnT>
                      <a:noFill/>
                    </a:lnT>
                    <a:lnB>
                      <a:noFill/>
                    </a:lnB>
                  </a:tcPr>
                </a:tc>
                <a:tc>
                  <a:txBody>
                    <a:bodyPr/>
                    <a:lstStyle/>
                    <a:p>
                      <a:r>
                        <a:rPr lang="es-AR" sz="1300" b="1"/>
                        <a:t>Electronegatividad: -</a:t>
                      </a:r>
                      <a:endParaRPr lang="es-AR" sz="1300"/>
                    </a:p>
                  </a:txBody>
                  <a:tcPr marL="64657" marR="64657" marT="32328" marB="32328" anchor="ctr">
                    <a:lnL>
                      <a:noFill/>
                    </a:lnL>
                    <a:lnR>
                      <a:noFill/>
                    </a:lnR>
                    <a:lnT>
                      <a:noFill/>
                    </a:lnT>
                    <a:lnB>
                      <a:noFill/>
                    </a:lnB>
                  </a:tcPr>
                </a:tc>
              </a:tr>
              <a:tr h="275570">
                <a:tc>
                  <a:txBody>
                    <a:bodyPr/>
                    <a:lstStyle/>
                    <a:p>
                      <a:r>
                        <a:rPr lang="es-AR" sz="1300" b="1"/>
                        <a:t>Afinidad electrónica (kJ/mol): -</a:t>
                      </a:r>
                      <a:endParaRPr lang="es-AR" sz="1300"/>
                    </a:p>
                  </a:txBody>
                  <a:tcPr marL="64657" marR="64657" marT="32328" marB="32328" anchor="ctr">
                    <a:lnL>
                      <a:noFill/>
                    </a:lnL>
                    <a:lnR>
                      <a:noFill/>
                    </a:lnR>
                    <a:lnT>
                      <a:noFill/>
                    </a:lnT>
                    <a:lnB>
                      <a:noFill/>
                    </a:lnB>
                  </a:tcPr>
                </a:tc>
                <a:tc>
                  <a:txBody>
                    <a:bodyPr/>
                    <a:lstStyle/>
                    <a:p>
                      <a:r>
                        <a:rPr lang="es-AR" sz="1300"/>
                        <a:t> </a:t>
                      </a:r>
                    </a:p>
                  </a:txBody>
                  <a:tcPr marL="64657" marR="64657" marT="32328" marB="32328" anchor="ctr">
                    <a:lnL>
                      <a:noFill/>
                    </a:lnL>
                    <a:lnR>
                      <a:noFill/>
                    </a:lnR>
                    <a:lnT>
                      <a:noFill/>
                    </a:lnT>
                    <a:lnB>
                      <a:noFill/>
                    </a:lnB>
                  </a:tcPr>
                </a:tc>
              </a:tr>
              <a:tr h="275570">
                <a:tc gridSpan="2">
                  <a:txBody>
                    <a:bodyPr/>
                    <a:lstStyle/>
                    <a:p>
                      <a:pPr algn="ctr"/>
                      <a:r>
                        <a:rPr lang="es-AR" sz="1300" b="1"/>
                        <a:t>PROPIEDADES FÍSICAS</a:t>
                      </a:r>
                      <a:endParaRPr lang="es-AR" sz="1300"/>
                    </a:p>
                  </a:txBody>
                  <a:tcPr marL="64657" marR="64657" marT="32328" marB="32328" anchor="ctr">
                    <a:lnL>
                      <a:noFill/>
                    </a:lnL>
                    <a:lnR>
                      <a:noFill/>
                    </a:lnR>
                    <a:lnT>
                      <a:noFill/>
                    </a:lnT>
                    <a:lnB>
                      <a:noFill/>
                    </a:lnB>
                    <a:solidFill>
                      <a:srgbClr val="C0C0C0"/>
                    </a:solidFill>
                  </a:tcPr>
                </a:tc>
                <a:tc hMerge="1">
                  <a:txBody>
                    <a:bodyPr/>
                    <a:lstStyle/>
                    <a:p>
                      <a:endParaRPr lang="es-AR"/>
                    </a:p>
                  </a:txBody>
                  <a:tcPr/>
                </a:tc>
              </a:tr>
              <a:tr h="275570">
                <a:tc>
                  <a:txBody>
                    <a:bodyPr/>
                    <a:lstStyle/>
                    <a:p>
                      <a:r>
                        <a:rPr lang="es-AR" sz="1300" b="1"/>
                        <a:t>Densidad (g/cm</a:t>
                      </a:r>
                      <a:r>
                        <a:rPr lang="es-AR" sz="1300" b="1" baseline="30000"/>
                        <a:t>3</a:t>
                      </a:r>
                      <a:r>
                        <a:rPr lang="es-AR" sz="1300" b="1"/>
                        <a:t>):  41,000 (estimada)</a:t>
                      </a:r>
                      <a:endParaRPr lang="es-AR" sz="1300"/>
                    </a:p>
                  </a:txBody>
                  <a:tcPr marL="64657" marR="64657" marT="32328" marB="32328" anchor="ctr">
                    <a:lnL>
                      <a:noFill/>
                    </a:lnL>
                    <a:lnR>
                      <a:noFill/>
                    </a:lnR>
                    <a:lnT>
                      <a:noFill/>
                    </a:lnT>
                    <a:lnB>
                      <a:noFill/>
                    </a:lnB>
                  </a:tcPr>
                </a:tc>
                <a:tc>
                  <a:txBody>
                    <a:bodyPr/>
                    <a:lstStyle/>
                    <a:p>
                      <a:r>
                        <a:rPr lang="es-AR" sz="1300" b="1"/>
                        <a:t>Color: -</a:t>
                      </a:r>
                      <a:endParaRPr lang="es-AR" sz="1300"/>
                    </a:p>
                  </a:txBody>
                  <a:tcPr marL="64657" marR="64657" marT="32328" marB="32328" anchor="ctr">
                    <a:lnL>
                      <a:noFill/>
                    </a:lnL>
                    <a:lnR>
                      <a:noFill/>
                    </a:lnR>
                    <a:lnT>
                      <a:noFill/>
                    </a:lnT>
                    <a:lnB>
                      <a:noFill/>
                    </a:lnB>
                  </a:tcPr>
                </a:tc>
              </a:tr>
              <a:tr h="275570">
                <a:tc>
                  <a:txBody>
                    <a:bodyPr/>
                    <a:lstStyle/>
                    <a:p>
                      <a:r>
                        <a:rPr lang="es-AR" sz="1300" b="1" dirty="0"/>
                        <a:t>Punto de fusión (ºC): -</a:t>
                      </a:r>
                      <a:endParaRPr lang="es-AR" sz="1300" dirty="0"/>
                    </a:p>
                  </a:txBody>
                  <a:tcPr marL="64657" marR="64657" marT="32328" marB="32328" anchor="ctr">
                    <a:lnL>
                      <a:noFill/>
                    </a:lnL>
                    <a:lnR>
                      <a:noFill/>
                    </a:lnR>
                    <a:lnT>
                      <a:noFill/>
                    </a:lnT>
                    <a:lnB>
                      <a:noFill/>
                    </a:lnB>
                  </a:tcPr>
                </a:tc>
                <a:tc>
                  <a:txBody>
                    <a:bodyPr/>
                    <a:lstStyle/>
                    <a:p>
                      <a:r>
                        <a:rPr lang="es-AR" sz="1300" b="1" dirty="0"/>
                        <a:t>Punto de ebullición (ºC): -</a:t>
                      </a:r>
                      <a:endParaRPr lang="es-AR" sz="1300" dirty="0"/>
                    </a:p>
                  </a:txBody>
                  <a:tcPr marL="64657" marR="64657" marT="32328" marB="32328" anchor="ctr">
                    <a:lnL>
                      <a:noFill/>
                    </a:lnL>
                    <a:lnR>
                      <a:noFill/>
                    </a:lnR>
                    <a:lnT>
                      <a:noFill/>
                    </a:lnT>
                    <a:lnB>
                      <a:noFill/>
                    </a:lnB>
                  </a:tcPr>
                </a:tc>
              </a:tr>
              <a:tr h="275570">
                <a:tc>
                  <a:txBody>
                    <a:bodyPr/>
                    <a:lstStyle/>
                    <a:p>
                      <a:r>
                        <a:rPr lang="es-AR" sz="1300" b="1" dirty="0"/>
                        <a:t>Volumen atómico (cm</a:t>
                      </a:r>
                      <a:r>
                        <a:rPr lang="es-AR" sz="1300" b="1" baseline="30000" dirty="0"/>
                        <a:t>3</a:t>
                      </a:r>
                      <a:r>
                        <a:rPr lang="es-AR" sz="1300" b="1" dirty="0"/>
                        <a:t>/mol): -</a:t>
                      </a:r>
                      <a:endParaRPr lang="es-AR" sz="1300" dirty="0"/>
                    </a:p>
                  </a:txBody>
                  <a:tcPr marL="64657" marR="64657" marT="32328" marB="32328" anchor="ctr">
                    <a:lnL>
                      <a:noFill/>
                    </a:lnL>
                    <a:lnR>
                      <a:noFill/>
                    </a:lnR>
                    <a:lnT>
                      <a:noFill/>
                    </a:lnT>
                    <a:lnB>
                      <a:noFill/>
                    </a:lnB>
                  </a:tcPr>
                </a:tc>
                <a:tc>
                  <a:txBody>
                    <a:bodyPr/>
                    <a:lstStyle/>
                    <a:p>
                      <a:r>
                        <a:rPr lang="es-AR" sz="1300" dirty="0"/>
                        <a:t> </a:t>
                      </a:r>
                    </a:p>
                  </a:txBody>
                  <a:tcPr marL="64657" marR="64657" marT="32328" marB="32328" anchor="ctr">
                    <a:lnL>
                      <a:noFill/>
                    </a:lnL>
                    <a:lnR>
                      <a:noFill/>
                    </a:lnR>
                    <a:lnT>
                      <a:noFill/>
                    </a:lnT>
                    <a:lnB>
                      <a:noFill/>
                    </a:lnB>
                  </a:tcPr>
                </a:tc>
              </a:tr>
            </a:tbl>
          </a:graphicData>
        </a:graphic>
      </p:graphicFrame>
    </p:spTree>
    <p:extLst>
      <p:ext uri="{BB962C8B-B14F-4D97-AF65-F5344CB8AC3E}">
        <p14:creationId xmlns:p14="http://schemas.microsoft.com/office/powerpoint/2010/main" val="15470609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7584" y="2492896"/>
            <a:ext cx="7488832" cy="3293209"/>
          </a:xfrm>
          <a:prstGeom prst="rect">
            <a:avLst/>
          </a:prstGeom>
        </p:spPr>
        <p:txBody>
          <a:bodyPr wrap="square">
            <a:spAutoFit/>
          </a:bodyPr>
          <a:lstStyle/>
          <a:p>
            <a:pPr algn="just"/>
            <a:r>
              <a:rPr lang="es-AR" sz="1600" b="1" dirty="0"/>
              <a:t>El hassio fue sintetizado por primera vez en 1984 por el grupo de investigación alemán </a:t>
            </a:r>
            <a:r>
              <a:rPr lang="es-AR" sz="1600" b="1" dirty="0" err="1"/>
              <a:t>Gesellschaft</a:t>
            </a:r>
            <a:r>
              <a:rPr lang="es-AR" sz="1600" b="1" dirty="0"/>
              <a:t> </a:t>
            </a:r>
            <a:r>
              <a:rPr lang="es-AR" sz="1600" b="1" dirty="0" err="1"/>
              <a:t>für</a:t>
            </a:r>
            <a:r>
              <a:rPr lang="es-AR" sz="1600" b="1" dirty="0"/>
              <a:t> </a:t>
            </a:r>
            <a:r>
              <a:rPr lang="es-AR" sz="1600" b="1" dirty="0" err="1"/>
              <a:t>Schwerionenforschung</a:t>
            </a:r>
            <a:r>
              <a:rPr lang="es-AR" sz="1600" b="1" dirty="0"/>
              <a:t> localizado en </a:t>
            </a:r>
            <a:r>
              <a:rPr lang="es-AR" sz="1600" b="1" dirty="0" err="1"/>
              <a:t>Darmstadt</a:t>
            </a:r>
            <a:r>
              <a:rPr lang="es-AR" sz="1600" b="1" dirty="0"/>
              <a:t>. El nombre hassio propuesto por el grupo se debe al estado alemán de Hesse en el que se encuentra el GSI.</a:t>
            </a:r>
          </a:p>
          <a:p>
            <a:pPr algn="just"/>
            <a:endParaRPr lang="es-AR" sz="1600" dirty="0"/>
          </a:p>
          <a:p>
            <a:pPr algn="just"/>
            <a:r>
              <a:rPr lang="es-AR" sz="1600" dirty="0"/>
              <a:t>El isótopo 265Hs fue producido por fusión en un canal de </a:t>
            </a:r>
            <a:r>
              <a:rPr lang="es-AR" sz="1600" dirty="0" err="1"/>
              <a:t>desexcitación</a:t>
            </a:r>
            <a:r>
              <a:rPr lang="es-AR" sz="1600" dirty="0"/>
              <a:t> de un neutrón. En este caso, el sistema compuesto fue el 266Hs. Nuevamente, el mecanismo de reacción fue la fusión en frío. El isótopo 265Hs tiene una vida media de alrededor de 2 ms y decae por la emisión de una partícula alfa de 10.36 </a:t>
            </a:r>
            <a:r>
              <a:rPr lang="es-AR" sz="1600" dirty="0" err="1"/>
              <a:t>MeV</a:t>
            </a:r>
            <a:r>
              <a:rPr lang="es-AR" sz="1600" dirty="0"/>
              <a:t>.</a:t>
            </a:r>
          </a:p>
          <a:p>
            <a:pPr algn="just"/>
            <a:endParaRPr lang="es-AR" sz="1600" dirty="0"/>
          </a:p>
          <a:p>
            <a:pPr algn="just"/>
            <a:r>
              <a:rPr lang="es-AR" sz="1600" dirty="0"/>
              <a:t>El isótopo 265Hs fue producido en una reacción de fusión bombardeando un blanco de 208Pb con un haz de proyectiles de 58Fe. Las mismas técnicas experimentales se emplearon en la búsqueda de los elementos</a:t>
            </a:r>
          </a:p>
        </p:txBody>
      </p:sp>
      <p:sp>
        <p:nvSpPr>
          <p:cNvPr id="3" name="2 Rectángulo"/>
          <p:cNvSpPr/>
          <p:nvPr/>
        </p:nvSpPr>
        <p:spPr>
          <a:xfrm>
            <a:off x="1187624" y="1196752"/>
            <a:ext cx="6768752" cy="923330"/>
          </a:xfrm>
          <a:prstGeom prst="rect">
            <a:avLst/>
          </a:prstGeom>
        </p:spPr>
        <p:txBody>
          <a:bodyPr wrap="square">
            <a:spAutoFit/>
          </a:bodyPr>
          <a:lstStyle/>
          <a:p>
            <a:pPr algn="just"/>
            <a:r>
              <a:rPr lang="es-AR" b="1" dirty="0"/>
              <a:t>El hassio (</a:t>
            </a:r>
            <a:r>
              <a:rPr lang="es-AR" b="1" dirty="0" err="1"/>
              <a:t>anteriorente</a:t>
            </a:r>
            <a:r>
              <a:rPr lang="es-AR" b="1" dirty="0"/>
              <a:t> llamado </a:t>
            </a:r>
            <a:r>
              <a:rPr lang="es-AR" b="1" dirty="0" err="1"/>
              <a:t>Unniloctio</a:t>
            </a:r>
            <a:r>
              <a:rPr lang="es-AR" b="1" dirty="0"/>
              <a:t>) es un elemento sintético de la tabla periódica cuyo símbolo es Hs y su número atómico es 108.</a:t>
            </a:r>
          </a:p>
        </p:txBody>
      </p:sp>
    </p:spTree>
    <p:extLst>
      <p:ext uri="{BB962C8B-B14F-4D97-AF65-F5344CB8AC3E}">
        <p14:creationId xmlns:p14="http://schemas.microsoft.com/office/powerpoint/2010/main" val="15470609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4024086060"/>
              </p:ext>
            </p:extLst>
          </p:nvPr>
        </p:nvGraphicFramePr>
        <p:xfrm>
          <a:off x="899592" y="1196752"/>
          <a:ext cx="7272808" cy="1996440"/>
        </p:xfrm>
        <a:graphic>
          <a:graphicData uri="http://schemas.openxmlformats.org/drawingml/2006/table">
            <a:tbl>
              <a:tblPr/>
              <a:tblGrid>
                <a:gridCol w="1818202"/>
                <a:gridCol w="1818202"/>
                <a:gridCol w="1818202"/>
                <a:gridCol w="1818202"/>
              </a:tblGrid>
              <a:tr h="0">
                <a:tc>
                  <a:txBody>
                    <a:bodyPr/>
                    <a:lstStyle/>
                    <a:p>
                      <a:r>
                        <a:rPr lang="el-GR" b="1" dirty="0">
                          <a:solidFill>
                            <a:schemeClr val="tx1"/>
                          </a:solidFill>
                          <a:effectLst/>
                        </a:rPr>
                        <a:t>α</a:t>
                      </a:r>
                    </a:p>
                  </a:txBody>
                  <a:tcPr marL="9525" marR="9525" marT="9525" marB="9525" anchor="ctr">
                    <a:lnL w="12700" cap="flat" cmpd="sng" algn="ctr">
                      <a:solidFill>
                        <a:srgbClr val="FFA500"/>
                      </a:solidFill>
                      <a:prstDash val="solid"/>
                      <a:round/>
                      <a:headEnd type="none" w="med" len="med"/>
                      <a:tailEnd type="none" w="med" len="med"/>
                    </a:lnL>
                    <a:lnR w="12700" cap="flat" cmpd="sng" algn="ctr">
                      <a:solidFill>
                        <a:srgbClr val="FFA500"/>
                      </a:solidFill>
                      <a:prstDash val="solid"/>
                      <a:round/>
                      <a:headEnd type="none" w="med" len="med"/>
                      <a:tailEnd type="none" w="med" len="med"/>
                    </a:lnR>
                    <a:lnT w="12700" cap="flat" cmpd="sng" algn="ctr">
                      <a:solidFill>
                        <a:srgbClr val="FFA500"/>
                      </a:solidFill>
                      <a:prstDash val="solid"/>
                      <a:round/>
                      <a:headEnd type="none" w="med" len="med"/>
                      <a:tailEnd type="none" w="med" len="med"/>
                    </a:lnT>
                    <a:lnB w="12700" cap="flat" cmpd="dbl" algn="ctr">
                      <a:solidFill>
                        <a:srgbClr val="FF0000"/>
                      </a:solidFill>
                      <a:prstDash val="solid"/>
                      <a:round/>
                      <a:headEnd type="none" w="med" len="med"/>
                      <a:tailEnd type="none" w="med" len="med"/>
                    </a:lnB>
                    <a:solidFill>
                      <a:srgbClr val="FFFFFF"/>
                    </a:solidFill>
                  </a:tcPr>
                </a:tc>
                <a:tc>
                  <a:txBody>
                    <a:bodyPr/>
                    <a:lstStyle/>
                    <a:p>
                      <a:r>
                        <a:rPr lang="es-AR" b="1" u="none" strike="noStrike" dirty="0">
                          <a:solidFill>
                            <a:schemeClr val="tx1"/>
                          </a:solidFill>
                          <a:effectLst/>
                          <a:hlinkClick r:id="rId2"/>
                        </a:rPr>
                        <a:t>Desintegración alfa</a:t>
                      </a:r>
                      <a:endParaRPr lang="es-AR" b="1" dirty="0">
                        <a:solidFill>
                          <a:schemeClr val="tx1"/>
                        </a:solidFill>
                        <a:effectLst/>
                      </a:endParaRPr>
                    </a:p>
                  </a:txBody>
                  <a:tcPr marL="9525" marR="9525" marT="9525" marB="9525" anchor="ctr">
                    <a:lnL w="12700" cap="flat" cmpd="sng" algn="ctr">
                      <a:solidFill>
                        <a:srgbClr val="FFA500"/>
                      </a:solidFill>
                      <a:prstDash val="solid"/>
                      <a:round/>
                      <a:headEnd type="none" w="med" len="med"/>
                      <a:tailEnd type="none" w="med" len="med"/>
                    </a:lnL>
                    <a:lnR w="12700" cap="flat" cmpd="dbl" algn="ctr">
                      <a:solidFill>
                        <a:srgbClr val="0000FF"/>
                      </a:solidFill>
                      <a:prstDash val="solid"/>
                      <a:round/>
                      <a:headEnd type="none" w="med" len="med"/>
                      <a:tailEnd type="none" w="med" len="med"/>
                    </a:lnR>
                    <a:lnT>
                      <a:noFill/>
                    </a:lnT>
                    <a:lnB>
                      <a:noFill/>
                    </a:lnB>
                    <a:solidFill>
                      <a:srgbClr val="FFFFFF"/>
                    </a:solidFill>
                  </a:tcPr>
                </a:tc>
                <a:tc>
                  <a:txBody>
                    <a:bodyPr/>
                    <a:lstStyle/>
                    <a:p>
                      <a:r>
                        <a:rPr lang="el-GR" b="1" dirty="0">
                          <a:solidFill>
                            <a:schemeClr val="tx1"/>
                          </a:solidFill>
                          <a:effectLst/>
                        </a:rPr>
                        <a:t>β−</a:t>
                      </a:r>
                    </a:p>
                  </a:txBody>
                  <a:tcPr marL="9525" marR="9525" marT="9525" marB="9525" anchor="ctr">
                    <a:lnL w="12700" cap="flat" cmpd="dbl" algn="ctr">
                      <a:solidFill>
                        <a:srgbClr val="0000FF"/>
                      </a:solidFill>
                      <a:prstDash val="solid"/>
                      <a:round/>
                      <a:headEnd type="none" w="med" len="med"/>
                      <a:tailEnd type="none" w="med" len="med"/>
                    </a:lnL>
                    <a:lnR w="12700" cap="flat" cmpd="dbl" algn="ctr">
                      <a:solidFill>
                        <a:srgbClr val="0000FF"/>
                      </a:solidFill>
                      <a:prstDash val="solid"/>
                      <a:round/>
                      <a:headEnd type="none" w="med" len="med"/>
                      <a:tailEnd type="none" w="med" len="med"/>
                    </a:lnR>
                    <a:lnT w="12700" cap="flat" cmpd="dbl" algn="ctr">
                      <a:solidFill>
                        <a:srgbClr val="0000FF"/>
                      </a:solidFill>
                      <a:prstDash val="solid"/>
                      <a:round/>
                      <a:headEnd type="none" w="med" len="med"/>
                      <a:tailEnd type="none" w="med" len="med"/>
                    </a:lnT>
                    <a:lnB w="12700" cap="flat" cmpd="dbl" algn="ctr">
                      <a:solidFill>
                        <a:srgbClr val="800080"/>
                      </a:solidFill>
                      <a:prstDash val="solid"/>
                      <a:round/>
                      <a:headEnd type="none" w="med" len="med"/>
                      <a:tailEnd type="none" w="med" len="med"/>
                    </a:lnB>
                    <a:solidFill>
                      <a:srgbClr val="FFFFFF"/>
                    </a:solidFill>
                  </a:tcPr>
                </a:tc>
                <a:tc>
                  <a:txBody>
                    <a:bodyPr/>
                    <a:lstStyle/>
                    <a:p>
                      <a:r>
                        <a:rPr lang="es-AR" u="none" strike="noStrike">
                          <a:solidFill>
                            <a:schemeClr val="tx1"/>
                          </a:solidFill>
                          <a:effectLst/>
                          <a:hlinkClick r:id="rId3"/>
                        </a:rPr>
                        <a:t>Desintegración beta</a:t>
                      </a:r>
                      <a:endParaRPr lang="es-AR">
                        <a:solidFill>
                          <a:schemeClr val="tx1"/>
                        </a:solidFill>
                        <a:effectLst/>
                      </a:endParaRPr>
                    </a:p>
                  </a:txBody>
                  <a:tcPr marL="9525" marR="9525" marT="9525" marB="9525" anchor="ctr">
                    <a:lnL w="12700" cap="flat" cmpd="dbl" algn="ctr">
                      <a:solidFill>
                        <a:srgbClr val="0000FF"/>
                      </a:solidFill>
                      <a:prstDash val="solid"/>
                      <a:round/>
                      <a:headEnd type="none" w="med" len="med"/>
                      <a:tailEnd type="none" w="med" len="med"/>
                    </a:lnL>
                    <a:lnR>
                      <a:noFill/>
                    </a:lnR>
                    <a:lnT>
                      <a:noFill/>
                    </a:lnT>
                    <a:lnB>
                      <a:noFill/>
                    </a:lnB>
                    <a:solidFill>
                      <a:srgbClr val="FFFFFF"/>
                    </a:solidFill>
                  </a:tcPr>
                </a:tc>
              </a:tr>
              <a:tr h="0">
                <a:tc>
                  <a:txBody>
                    <a:bodyPr/>
                    <a:lstStyle/>
                    <a:p>
                      <a:r>
                        <a:rPr lang="es-AR" b="1">
                          <a:solidFill>
                            <a:schemeClr val="tx1"/>
                          </a:solidFill>
                          <a:effectLst/>
                        </a:rPr>
                        <a:t>p</a:t>
                      </a:r>
                    </a:p>
                  </a:txBody>
                  <a:tcPr marL="9525" marR="9525" marT="9525" marB="9525" anchor="ctr">
                    <a:lnL w="12700" cap="flat" cmpd="dbl" algn="ctr">
                      <a:solidFill>
                        <a:srgbClr val="FF0000"/>
                      </a:solidFill>
                      <a:prstDash val="solid"/>
                      <a:round/>
                      <a:headEnd type="none" w="med" len="med"/>
                      <a:tailEnd type="none" w="med" len="med"/>
                    </a:lnL>
                    <a:lnR w="12700" cap="flat" cmpd="dbl" algn="ctr">
                      <a:solidFill>
                        <a:srgbClr val="FF0000"/>
                      </a:solidFill>
                      <a:prstDash val="solid"/>
                      <a:round/>
                      <a:headEnd type="none" w="med" len="med"/>
                      <a:tailEnd type="none" w="med" len="med"/>
                    </a:lnR>
                    <a:lnT w="12700" cap="flat" cmpd="dbl" algn="ctr">
                      <a:solidFill>
                        <a:srgbClr val="FF0000"/>
                      </a:solidFill>
                      <a:prstDash val="solid"/>
                      <a:round/>
                      <a:headEnd type="none" w="med" len="med"/>
                      <a:tailEnd type="none" w="med" len="med"/>
                    </a:lnT>
                    <a:lnB w="12700" cap="flat" cmpd="dbl" algn="ctr">
                      <a:solidFill>
                        <a:srgbClr val="008000"/>
                      </a:solidFill>
                      <a:prstDash val="solid"/>
                      <a:round/>
                      <a:headEnd type="none" w="med" len="med"/>
                      <a:tailEnd type="none" w="med" len="med"/>
                    </a:lnB>
                    <a:solidFill>
                      <a:srgbClr val="FFFFFF"/>
                    </a:solidFill>
                  </a:tcPr>
                </a:tc>
                <a:tc>
                  <a:txBody>
                    <a:bodyPr/>
                    <a:lstStyle/>
                    <a:p>
                      <a:r>
                        <a:rPr lang="es-AR" b="1" u="none" strike="noStrike" dirty="0">
                          <a:solidFill>
                            <a:schemeClr val="tx1"/>
                          </a:solidFill>
                          <a:effectLst/>
                          <a:hlinkClick r:id="rId4"/>
                        </a:rPr>
                        <a:t>Emisión de protones</a:t>
                      </a:r>
                      <a:endParaRPr lang="es-AR" b="1" dirty="0">
                        <a:solidFill>
                          <a:schemeClr val="tx1"/>
                        </a:solidFill>
                        <a:effectLst/>
                      </a:endParaRPr>
                    </a:p>
                  </a:txBody>
                  <a:tcPr marL="9525" marR="9525" marT="9525" marB="9525" anchor="ctr">
                    <a:lnL w="12700" cap="flat" cmpd="dbl" algn="ctr">
                      <a:solidFill>
                        <a:srgbClr val="FF0000"/>
                      </a:solidFill>
                      <a:prstDash val="solid"/>
                      <a:round/>
                      <a:headEnd type="none" w="med" len="med"/>
                      <a:tailEnd type="none" w="med" len="med"/>
                    </a:lnL>
                    <a:lnR w="12700" cap="flat" cmpd="dbl" algn="ctr">
                      <a:solidFill>
                        <a:srgbClr val="800080"/>
                      </a:solidFill>
                      <a:prstDash val="solid"/>
                      <a:round/>
                      <a:headEnd type="none" w="med" len="med"/>
                      <a:tailEnd type="none" w="med" len="med"/>
                    </a:lnR>
                    <a:lnT>
                      <a:noFill/>
                    </a:lnT>
                    <a:lnB>
                      <a:noFill/>
                    </a:lnB>
                    <a:solidFill>
                      <a:srgbClr val="FFFFFF"/>
                    </a:solidFill>
                  </a:tcPr>
                </a:tc>
                <a:tc>
                  <a:txBody>
                    <a:bodyPr/>
                    <a:lstStyle/>
                    <a:p>
                      <a:r>
                        <a:rPr lang="el-GR" b="1" dirty="0">
                          <a:solidFill>
                            <a:schemeClr val="tx1"/>
                          </a:solidFill>
                          <a:effectLst/>
                        </a:rPr>
                        <a:t>β+</a:t>
                      </a:r>
                    </a:p>
                  </a:txBody>
                  <a:tcPr marL="9525" marR="9525" marT="9525" marB="9525" anchor="ctr">
                    <a:lnL w="12700" cap="flat" cmpd="dbl" algn="ctr">
                      <a:solidFill>
                        <a:srgbClr val="800080"/>
                      </a:solidFill>
                      <a:prstDash val="solid"/>
                      <a:round/>
                      <a:headEnd type="none" w="med" len="med"/>
                      <a:tailEnd type="none" w="med" len="med"/>
                    </a:lnL>
                    <a:lnR w="12700" cap="flat" cmpd="dbl" algn="ctr">
                      <a:solidFill>
                        <a:srgbClr val="800080"/>
                      </a:solidFill>
                      <a:prstDash val="solid"/>
                      <a:round/>
                      <a:headEnd type="none" w="med" len="med"/>
                      <a:tailEnd type="none" w="med" len="med"/>
                    </a:lnR>
                    <a:lnT w="12700" cap="flat" cmpd="dbl" algn="ctr">
                      <a:solidFill>
                        <a:srgbClr val="800080"/>
                      </a:solidFill>
                      <a:prstDash val="solid"/>
                      <a:round/>
                      <a:headEnd type="none" w="med" len="med"/>
                      <a:tailEnd type="none" w="med" len="med"/>
                    </a:lnT>
                    <a:lnB w="12700" cap="flat" cmpd="sng" algn="ctr">
                      <a:solidFill>
                        <a:srgbClr val="800080"/>
                      </a:solidFill>
                      <a:prstDash val="dash"/>
                      <a:round/>
                      <a:headEnd type="none" w="med" len="med"/>
                      <a:tailEnd type="none" w="med" len="med"/>
                    </a:lnB>
                    <a:solidFill>
                      <a:srgbClr val="FFFFFF"/>
                    </a:solidFill>
                  </a:tcPr>
                </a:tc>
                <a:tc>
                  <a:txBody>
                    <a:bodyPr/>
                    <a:lstStyle/>
                    <a:p>
                      <a:r>
                        <a:rPr lang="es-AR" u="none" strike="noStrike">
                          <a:solidFill>
                            <a:schemeClr val="tx1"/>
                          </a:solidFill>
                          <a:effectLst/>
                          <a:hlinkClick r:id="rId5"/>
                        </a:rPr>
                        <a:t>Positron emission</a:t>
                      </a:r>
                      <a:endParaRPr lang="es-AR">
                        <a:solidFill>
                          <a:schemeClr val="tx1"/>
                        </a:solidFill>
                        <a:effectLst/>
                      </a:endParaRPr>
                    </a:p>
                  </a:txBody>
                  <a:tcPr marL="9525" marR="9525" marT="9525" marB="9525" anchor="ctr">
                    <a:lnL w="12700" cap="flat" cmpd="dbl" algn="ctr">
                      <a:solidFill>
                        <a:srgbClr val="800080"/>
                      </a:solidFill>
                      <a:prstDash val="solid"/>
                      <a:round/>
                      <a:headEnd type="none" w="med" len="med"/>
                      <a:tailEnd type="none" w="med" len="med"/>
                    </a:lnL>
                    <a:lnR>
                      <a:noFill/>
                    </a:lnR>
                    <a:lnT>
                      <a:noFill/>
                    </a:lnT>
                    <a:lnB>
                      <a:noFill/>
                    </a:lnB>
                    <a:solidFill>
                      <a:srgbClr val="FFFFFF"/>
                    </a:solidFill>
                  </a:tcPr>
                </a:tc>
              </a:tr>
              <a:tr h="0">
                <a:tc>
                  <a:txBody>
                    <a:bodyPr/>
                    <a:lstStyle/>
                    <a:p>
                      <a:r>
                        <a:rPr lang="es-AR" b="1">
                          <a:solidFill>
                            <a:schemeClr val="tx1"/>
                          </a:solidFill>
                          <a:effectLst/>
                        </a:rPr>
                        <a:t>n</a:t>
                      </a:r>
                    </a:p>
                  </a:txBody>
                  <a:tcPr marL="9525" marR="9525" marT="9525" marB="9525" anchor="ctr">
                    <a:lnL w="12700" cap="flat" cmpd="dbl" algn="ctr">
                      <a:solidFill>
                        <a:srgbClr val="008000"/>
                      </a:solidFill>
                      <a:prstDash val="solid"/>
                      <a:round/>
                      <a:headEnd type="none" w="med" len="med"/>
                      <a:tailEnd type="none" w="med" len="med"/>
                    </a:lnL>
                    <a:lnR w="12700" cap="flat" cmpd="dbl" algn="ctr">
                      <a:solidFill>
                        <a:srgbClr val="008000"/>
                      </a:solidFill>
                      <a:prstDash val="solid"/>
                      <a:round/>
                      <a:headEnd type="none" w="med" len="med"/>
                      <a:tailEnd type="none" w="med" len="med"/>
                    </a:lnR>
                    <a:lnT w="12700" cap="flat" cmpd="dbl" algn="ctr">
                      <a:solidFill>
                        <a:srgbClr val="008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r>
                        <a:rPr lang="es-AR" b="1" u="none" strike="noStrike" dirty="0">
                          <a:solidFill>
                            <a:schemeClr val="tx1"/>
                          </a:solidFill>
                          <a:effectLst/>
                          <a:hlinkClick r:id="rId6"/>
                        </a:rPr>
                        <a:t>Emisión de neutrones</a:t>
                      </a:r>
                      <a:endParaRPr lang="es-AR" b="1" dirty="0">
                        <a:solidFill>
                          <a:schemeClr val="tx1"/>
                        </a:solidFill>
                        <a:effectLst/>
                      </a:endParaRPr>
                    </a:p>
                  </a:txBody>
                  <a:tcPr marL="9525" marR="9525" marT="9525" marB="9525" anchor="ctr">
                    <a:lnL w="12700" cap="flat" cmpd="dbl" algn="ctr">
                      <a:solidFill>
                        <a:srgbClr val="008000"/>
                      </a:solidFill>
                      <a:prstDash val="solid"/>
                      <a:round/>
                      <a:headEnd type="none" w="med" len="med"/>
                      <a:tailEnd type="none" w="med" len="med"/>
                    </a:lnL>
                    <a:lnR w="12700" cap="flat" cmpd="sng" algn="ctr">
                      <a:solidFill>
                        <a:srgbClr val="800080"/>
                      </a:solidFill>
                      <a:prstDash val="dash"/>
                      <a:round/>
                      <a:headEnd type="none" w="med" len="med"/>
                      <a:tailEnd type="none" w="med" len="med"/>
                    </a:lnR>
                    <a:lnT>
                      <a:noFill/>
                    </a:lnT>
                    <a:lnB>
                      <a:noFill/>
                    </a:lnB>
                    <a:solidFill>
                      <a:srgbClr val="FFFFFF"/>
                    </a:solidFill>
                  </a:tcPr>
                </a:tc>
                <a:tc>
                  <a:txBody>
                    <a:bodyPr/>
                    <a:lstStyle/>
                    <a:p>
                      <a:r>
                        <a:rPr lang="es-AR" b="1" dirty="0">
                          <a:solidFill>
                            <a:schemeClr val="tx1"/>
                          </a:solidFill>
                          <a:effectLst/>
                        </a:rPr>
                        <a:t>K+</a:t>
                      </a:r>
                    </a:p>
                  </a:txBody>
                  <a:tcPr marL="9525" marR="9525" marT="9525" marB="9525" anchor="ctr">
                    <a:lnL w="12700" cap="flat" cmpd="sng" algn="ctr">
                      <a:solidFill>
                        <a:srgbClr val="800080"/>
                      </a:solidFill>
                      <a:prstDash val="dash"/>
                      <a:round/>
                      <a:headEnd type="none" w="med" len="med"/>
                      <a:tailEnd type="none" w="med" len="med"/>
                    </a:lnL>
                    <a:lnR w="12700" cap="flat" cmpd="sng" algn="ctr">
                      <a:solidFill>
                        <a:srgbClr val="800080"/>
                      </a:solidFill>
                      <a:prstDash val="dash"/>
                      <a:round/>
                      <a:headEnd type="none" w="med" len="med"/>
                      <a:tailEnd type="none" w="med" len="med"/>
                    </a:lnR>
                    <a:lnT w="12700" cap="flat" cmpd="sng" algn="ctr">
                      <a:solidFill>
                        <a:srgbClr val="80008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s-AR" u="none" strike="noStrike">
                          <a:solidFill>
                            <a:schemeClr val="tx1"/>
                          </a:solidFill>
                          <a:effectLst/>
                          <a:hlinkClick r:id="rId7"/>
                        </a:rPr>
                        <a:t>Captura electrónica</a:t>
                      </a:r>
                      <a:endParaRPr lang="es-AR">
                        <a:solidFill>
                          <a:schemeClr val="tx1"/>
                        </a:solidFill>
                        <a:effectLst/>
                      </a:endParaRPr>
                    </a:p>
                  </a:txBody>
                  <a:tcPr marL="9525" marR="9525" marT="9525" marB="9525" anchor="ctr">
                    <a:lnL w="12700" cap="flat" cmpd="sng" algn="ctr">
                      <a:solidFill>
                        <a:srgbClr val="800080"/>
                      </a:solidFill>
                      <a:prstDash val="dash"/>
                      <a:round/>
                      <a:headEnd type="none" w="med" len="med"/>
                      <a:tailEnd type="none" w="med" len="med"/>
                    </a:lnL>
                    <a:lnR>
                      <a:noFill/>
                    </a:lnR>
                    <a:lnT>
                      <a:noFill/>
                    </a:lnT>
                    <a:lnB>
                      <a:noFill/>
                    </a:lnB>
                    <a:solidFill>
                      <a:srgbClr val="FFFFFF"/>
                    </a:solidFill>
                  </a:tcPr>
                </a:tc>
              </a:tr>
              <a:tr h="0">
                <a:tc>
                  <a:txBody>
                    <a:bodyPr/>
                    <a:lstStyle/>
                    <a:p>
                      <a:r>
                        <a:rPr lang="es-AR" b="1">
                          <a:solidFill>
                            <a:schemeClr val="tx1"/>
                          </a:solidFill>
                          <a:effectLst/>
                        </a:rPr>
                        <a:t>SF</a:t>
                      </a:r>
                    </a:p>
                  </a:txBody>
                  <a:tcPr marL="9525" marR="9525" marT="9525" marB="9525"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r>
                        <a:rPr lang="es-AR" b="1" u="none" strike="noStrike" dirty="0">
                          <a:solidFill>
                            <a:schemeClr val="tx1"/>
                          </a:solidFill>
                          <a:effectLst/>
                          <a:hlinkClick r:id="rId8"/>
                        </a:rPr>
                        <a:t>Fisión espontánea</a:t>
                      </a:r>
                      <a:endParaRPr lang="es-AR" b="1" dirty="0">
                        <a:solidFill>
                          <a:schemeClr val="tx1"/>
                        </a:solidFill>
                        <a:effectLst/>
                      </a:endParaRPr>
                    </a:p>
                  </a:txBody>
                  <a:tcPr marL="9525" marR="9525" marT="9525" marB="9525" anchor="ctr">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r>
                        <a:rPr lang="es-AR" b="1" dirty="0">
                          <a:solidFill>
                            <a:schemeClr val="tx1"/>
                          </a:solidFill>
                          <a:effectLst/>
                        </a:rPr>
                        <a:t> </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s-AR" u="none" strike="noStrike" dirty="0">
                          <a:solidFill>
                            <a:schemeClr val="tx1"/>
                          </a:solidFill>
                          <a:effectLst/>
                        </a:rPr>
                        <a:t>Estable</a:t>
                      </a:r>
                      <a:endParaRPr lang="es-AR" dirty="0">
                        <a:solidFill>
                          <a:schemeClr val="tx1"/>
                        </a:solidFill>
                        <a:effectLst/>
                      </a:endParaRPr>
                    </a:p>
                  </a:txBody>
                  <a:tcPr marL="9525" marR="9525" marT="9525" marB="9525"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bl>
          </a:graphicData>
        </a:graphic>
      </p:graphicFrame>
      <p:sp>
        <p:nvSpPr>
          <p:cNvPr id="3" name="2 Rectángulo"/>
          <p:cNvSpPr/>
          <p:nvPr/>
        </p:nvSpPr>
        <p:spPr>
          <a:xfrm>
            <a:off x="1258077" y="3573016"/>
            <a:ext cx="302433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t>Isotopos en desintegración alfa </a:t>
            </a:r>
            <a:endParaRPr lang="es-AR" dirty="0"/>
          </a:p>
        </p:txBody>
      </p:sp>
      <p:graphicFrame>
        <p:nvGraphicFramePr>
          <p:cNvPr id="4" name="3 Tabla"/>
          <p:cNvGraphicFramePr>
            <a:graphicFrameLocks noGrp="1"/>
          </p:cNvGraphicFramePr>
          <p:nvPr>
            <p:extLst>
              <p:ext uri="{D42A27DB-BD31-4B8C-83A1-F6EECF244321}">
                <p14:modId xmlns:p14="http://schemas.microsoft.com/office/powerpoint/2010/main" val="1157855743"/>
              </p:ext>
            </p:extLst>
          </p:nvPr>
        </p:nvGraphicFramePr>
        <p:xfrm>
          <a:off x="1258077" y="4293096"/>
          <a:ext cx="2952328" cy="1698240"/>
        </p:xfrm>
        <a:graphic>
          <a:graphicData uri="http://schemas.openxmlformats.org/drawingml/2006/table">
            <a:tbl>
              <a:tblPr firstRow="1" bandRow="1">
                <a:tableStyleId>{5C22544A-7EE6-4342-B048-85BDC9FD1C3A}</a:tableStyleId>
              </a:tblPr>
              <a:tblGrid>
                <a:gridCol w="747466"/>
                <a:gridCol w="692694"/>
                <a:gridCol w="720080"/>
                <a:gridCol w="792088"/>
              </a:tblGrid>
              <a:tr h="566080">
                <a:tc>
                  <a:txBody>
                    <a:bodyPr/>
                    <a:lstStyle/>
                    <a:p>
                      <a:r>
                        <a:rPr lang="es-AR" dirty="0" smtClean="0"/>
                        <a:t>263</a:t>
                      </a:r>
                      <a:endParaRPr lang="es-AR" dirty="0"/>
                    </a:p>
                  </a:txBody>
                  <a:tcPr/>
                </a:tc>
                <a:tc>
                  <a:txBody>
                    <a:bodyPr/>
                    <a:lstStyle/>
                    <a:p>
                      <a:r>
                        <a:rPr lang="es-AR" dirty="0" smtClean="0"/>
                        <a:t>265</a:t>
                      </a:r>
                      <a:endParaRPr lang="es-AR" dirty="0"/>
                    </a:p>
                  </a:txBody>
                  <a:tcPr/>
                </a:tc>
                <a:tc>
                  <a:txBody>
                    <a:bodyPr/>
                    <a:lstStyle/>
                    <a:p>
                      <a:r>
                        <a:rPr lang="es-AR" dirty="0" smtClean="0"/>
                        <a:t>266</a:t>
                      </a:r>
                      <a:endParaRPr lang="es-AR" dirty="0"/>
                    </a:p>
                  </a:txBody>
                  <a:tcPr/>
                </a:tc>
                <a:tc>
                  <a:txBody>
                    <a:bodyPr/>
                    <a:lstStyle/>
                    <a:p>
                      <a:r>
                        <a:rPr lang="es-AR" dirty="0" smtClean="0"/>
                        <a:t>267</a:t>
                      </a:r>
                      <a:endParaRPr lang="es-AR" dirty="0"/>
                    </a:p>
                  </a:txBody>
                  <a:tcPr/>
                </a:tc>
              </a:tr>
              <a:tr h="566080">
                <a:tc>
                  <a:txBody>
                    <a:bodyPr/>
                    <a:lstStyle/>
                    <a:p>
                      <a:r>
                        <a:rPr lang="es-AR" dirty="0" smtClean="0"/>
                        <a:t>268</a:t>
                      </a:r>
                      <a:endParaRPr lang="es-AR" dirty="0"/>
                    </a:p>
                  </a:txBody>
                  <a:tcPr/>
                </a:tc>
                <a:tc>
                  <a:txBody>
                    <a:bodyPr/>
                    <a:lstStyle/>
                    <a:p>
                      <a:r>
                        <a:rPr lang="es-AR" dirty="0" smtClean="0"/>
                        <a:t>269</a:t>
                      </a:r>
                      <a:endParaRPr lang="es-AR" dirty="0"/>
                    </a:p>
                  </a:txBody>
                  <a:tcPr/>
                </a:tc>
                <a:tc>
                  <a:txBody>
                    <a:bodyPr/>
                    <a:lstStyle/>
                    <a:p>
                      <a:r>
                        <a:rPr lang="es-AR" dirty="0" smtClean="0"/>
                        <a:t>270</a:t>
                      </a:r>
                      <a:endParaRPr lang="es-AR" dirty="0"/>
                    </a:p>
                  </a:txBody>
                  <a:tcPr/>
                </a:tc>
                <a:tc>
                  <a:txBody>
                    <a:bodyPr/>
                    <a:lstStyle/>
                    <a:p>
                      <a:r>
                        <a:rPr lang="es-AR" dirty="0" smtClean="0"/>
                        <a:t>271</a:t>
                      </a:r>
                      <a:endParaRPr lang="es-AR" dirty="0"/>
                    </a:p>
                  </a:txBody>
                  <a:tcPr/>
                </a:tc>
              </a:tr>
              <a:tr h="566080">
                <a:tc>
                  <a:txBody>
                    <a:bodyPr/>
                    <a:lstStyle/>
                    <a:p>
                      <a:r>
                        <a:rPr lang="es-AR" dirty="0" smtClean="0"/>
                        <a:t>273</a:t>
                      </a:r>
                      <a:endParaRPr lang="es-AR" dirty="0"/>
                    </a:p>
                  </a:txBody>
                  <a:tcPr/>
                </a:tc>
                <a:tc>
                  <a:txBody>
                    <a:bodyPr/>
                    <a:lstStyle/>
                    <a:p>
                      <a:r>
                        <a:rPr lang="es-AR" dirty="0" smtClean="0"/>
                        <a:t>274</a:t>
                      </a:r>
                      <a:endParaRPr lang="es-AR" dirty="0"/>
                    </a:p>
                  </a:txBody>
                  <a:tcPr/>
                </a:tc>
                <a:tc>
                  <a:txBody>
                    <a:bodyPr/>
                    <a:lstStyle/>
                    <a:p>
                      <a:r>
                        <a:rPr lang="es-AR" dirty="0" smtClean="0"/>
                        <a:t>275</a:t>
                      </a:r>
                      <a:endParaRPr lang="es-AR" dirty="0"/>
                    </a:p>
                  </a:txBody>
                  <a:tcPr/>
                </a:tc>
                <a:tc>
                  <a:txBody>
                    <a:bodyPr/>
                    <a:lstStyle/>
                    <a:p>
                      <a:endParaRPr lang="es-AR" dirty="0"/>
                    </a:p>
                  </a:txBody>
                  <a:tcPr/>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1746220483"/>
              </p:ext>
            </p:extLst>
          </p:nvPr>
        </p:nvGraphicFramePr>
        <p:xfrm>
          <a:off x="5220072" y="4365104"/>
          <a:ext cx="2183904" cy="370840"/>
        </p:xfrm>
        <a:graphic>
          <a:graphicData uri="http://schemas.openxmlformats.org/drawingml/2006/table">
            <a:tbl>
              <a:tblPr firstRow="1" bandRow="1">
                <a:tableStyleId>{5C22544A-7EE6-4342-B048-85BDC9FD1C3A}</a:tableStyleId>
              </a:tblPr>
              <a:tblGrid>
                <a:gridCol w="1091952"/>
                <a:gridCol w="1091952"/>
              </a:tblGrid>
              <a:tr h="370840">
                <a:tc>
                  <a:txBody>
                    <a:bodyPr/>
                    <a:lstStyle/>
                    <a:p>
                      <a:r>
                        <a:rPr lang="es-AR" dirty="0" smtClean="0"/>
                        <a:t>264</a:t>
                      </a:r>
                      <a:endParaRPr lang="es-AR" dirty="0"/>
                    </a:p>
                  </a:txBody>
                  <a:tcPr/>
                </a:tc>
                <a:tc>
                  <a:txBody>
                    <a:bodyPr/>
                    <a:lstStyle/>
                    <a:p>
                      <a:r>
                        <a:rPr lang="es-AR" dirty="0" smtClean="0"/>
                        <a:t>277</a:t>
                      </a:r>
                      <a:endParaRPr lang="es-AR" dirty="0"/>
                    </a:p>
                  </a:txBody>
                  <a:tcPr/>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4201693778"/>
              </p:ext>
            </p:extLst>
          </p:nvPr>
        </p:nvGraphicFramePr>
        <p:xfrm>
          <a:off x="4932040" y="3603620"/>
          <a:ext cx="2759968" cy="370840"/>
        </p:xfrm>
        <a:graphic>
          <a:graphicData uri="http://schemas.openxmlformats.org/drawingml/2006/table">
            <a:tbl>
              <a:tblPr firstRow="1" bandRow="1">
                <a:tableStyleId>{5C22544A-7EE6-4342-B048-85BDC9FD1C3A}</a:tableStyleId>
              </a:tblPr>
              <a:tblGrid>
                <a:gridCol w="2759968"/>
              </a:tblGrid>
              <a:tr h="370840">
                <a:tc>
                  <a:txBody>
                    <a:bodyPr/>
                    <a:lstStyle/>
                    <a:p>
                      <a:r>
                        <a:rPr lang="es-AR" dirty="0" smtClean="0"/>
                        <a:t>Isotopos</a:t>
                      </a:r>
                      <a:r>
                        <a:rPr lang="es-AR" baseline="0" dirty="0" smtClean="0"/>
                        <a:t> en fisión alfa </a:t>
                      </a:r>
                      <a:endParaRPr lang="es-AR" dirty="0"/>
                    </a:p>
                  </a:txBody>
                  <a:tcPr/>
                </a:tc>
              </a:tr>
            </a:tbl>
          </a:graphicData>
        </a:graphic>
      </p:graphicFrame>
    </p:spTree>
    <p:extLst>
      <p:ext uri="{BB962C8B-B14F-4D97-AF65-F5344CB8AC3E}">
        <p14:creationId xmlns:p14="http://schemas.microsoft.com/office/powerpoint/2010/main" val="1547060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71538" y="928670"/>
            <a:ext cx="7072362" cy="3293209"/>
          </a:xfrm>
          <a:prstGeom prst="rect">
            <a:avLst/>
          </a:prstGeom>
        </p:spPr>
        <p:txBody>
          <a:bodyPr wrap="square">
            <a:spAutoFit/>
          </a:bodyPr>
          <a:lstStyle/>
          <a:p>
            <a:r>
              <a:rPr lang="es-MX" sz="3200" b="1" dirty="0" smtClean="0">
                <a:latin typeface="Century Gothic" pitchFamily="34" charset="0"/>
              </a:rPr>
              <a:t>ABUNDANCIA</a:t>
            </a:r>
          </a:p>
          <a:p>
            <a:pPr algn="ctr"/>
            <a:r>
              <a:rPr lang="es-MX" sz="1600" dirty="0" smtClean="0">
                <a:latin typeface="Century Gothic" pitchFamily="34" charset="0"/>
              </a:rPr>
              <a:t>Es el duodécimo elemento más abundante en la corteza terrestre y está ampliamente distribuido. Se encuentra en cientos de minerales, aunque sólo una docena tiene interés industrial.</a:t>
            </a:r>
          </a:p>
          <a:p>
            <a:pPr algn="ctr"/>
            <a:endParaRPr lang="es-MX" sz="1600" dirty="0" smtClean="0">
              <a:latin typeface="Century Gothic" pitchFamily="34" charset="0"/>
            </a:endParaRPr>
          </a:p>
          <a:p>
            <a:pPr algn="ctr"/>
            <a:r>
              <a:rPr lang="es-MX" sz="1600" dirty="0" smtClean="0">
                <a:latin typeface="Century Gothic" pitchFamily="34" charset="0"/>
              </a:rPr>
              <a:t>Destacan: pirolusita (MnO</a:t>
            </a:r>
            <a:r>
              <a:rPr lang="es-MX" sz="1600" baseline="-25000" dirty="0" smtClean="0">
                <a:latin typeface="Century Gothic" pitchFamily="34" charset="0"/>
              </a:rPr>
              <a:t>2</a:t>
            </a:r>
            <a:r>
              <a:rPr lang="es-MX" sz="1600" dirty="0" smtClean="0">
                <a:latin typeface="Century Gothic" pitchFamily="34" charset="0"/>
              </a:rPr>
              <a:t>), </a:t>
            </a:r>
            <a:r>
              <a:rPr lang="es-MX" sz="1600" dirty="0" err="1" smtClean="0">
                <a:latin typeface="Century Gothic" pitchFamily="34" charset="0"/>
              </a:rPr>
              <a:t>psilomelana</a:t>
            </a:r>
            <a:r>
              <a:rPr lang="es-MX" sz="1600" dirty="0" smtClean="0">
                <a:latin typeface="Century Gothic" pitchFamily="34" charset="0"/>
              </a:rPr>
              <a:t>(MnO</a:t>
            </a:r>
            <a:r>
              <a:rPr lang="es-MX" sz="1600" baseline="-25000" dirty="0" smtClean="0">
                <a:latin typeface="Century Gothic" pitchFamily="34" charset="0"/>
              </a:rPr>
              <a:t>2</a:t>
            </a:r>
            <a:r>
              <a:rPr lang="es-MX" sz="1600" dirty="0" smtClean="0">
                <a:latin typeface="Century Gothic" pitchFamily="34" charset="0"/>
              </a:rPr>
              <a:t>·H</a:t>
            </a:r>
            <a:r>
              <a:rPr lang="es-MX" sz="1600" baseline="-25000" dirty="0" smtClean="0">
                <a:latin typeface="Century Gothic" pitchFamily="34" charset="0"/>
              </a:rPr>
              <a:t>2</a:t>
            </a:r>
            <a:r>
              <a:rPr lang="es-MX" sz="1600" dirty="0" smtClean="0">
                <a:latin typeface="Century Gothic" pitchFamily="34" charset="0"/>
              </a:rPr>
              <a:t>O), manganita        (</a:t>
            </a:r>
            <a:r>
              <a:rPr lang="es-MX" sz="1600" dirty="0" err="1" smtClean="0">
                <a:latin typeface="Century Gothic" pitchFamily="34" charset="0"/>
              </a:rPr>
              <a:t>MnO</a:t>
            </a:r>
            <a:r>
              <a:rPr lang="es-MX" sz="1600" dirty="0" smtClean="0">
                <a:latin typeface="Century Gothic" pitchFamily="34" charset="0"/>
              </a:rPr>
              <a:t>(OH)), braunita (3Mn</a:t>
            </a:r>
            <a:r>
              <a:rPr lang="es-MX" sz="1600" baseline="-25000" dirty="0" smtClean="0">
                <a:latin typeface="Century Gothic" pitchFamily="34" charset="0"/>
              </a:rPr>
              <a:t>2</a:t>
            </a:r>
            <a:r>
              <a:rPr lang="es-MX" sz="1600" dirty="0" smtClean="0">
                <a:latin typeface="Century Gothic" pitchFamily="34" charset="0"/>
              </a:rPr>
              <a:t>O</a:t>
            </a:r>
            <a:r>
              <a:rPr lang="es-MX" sz="1600" baseline="-25000" dirty="0" smtClean="0">
                <a:latin typeface="Century Gothic" pitchFamily="34" charset="0"/>
              </a:rPr>
              <a:t>3</a:t>
            </a:r>
            <a:r>
              <a:rPr lang="es-MX" sz="1600" dirty="0" smtClean="0">
                <a:latin typeface="Century Gothic" pitchFamily="34" charset="0"/>
              </a:rPr>
              <a:t>·MnSiO</a:t>
            </a:r>
            <a:r>
              <a:rPr lang="es-MX" sz="1600" baseline="-25000" dirty="0" smtClean="0">
                <a:latin typeface="Century Gothic" pitchFamily="34" charset="0"/>
              </a:rPr>
              <a:t>3</a:t>
            </a:r>
            <a:r>
              <a:rPr lang="es-MX" sz="1600" dirty="0" smtClean="0">
                <a:latin typeface="Century Gothic" pitchFamily="34" charset="0"/>
              </a:rPr>
              <a:t>), rodonita (MnSiO</a:t>
            </a:r>
            <a:r>
              <a:rPr lang="es-MX" sz="1600" baseline="-25000" dirty="0" smtClean="0">
                <a:latin typeface="Century Gothic" pitchFamily="34" charset="0"/>
              </a:rPr>
              <a:t>3</a:t>
            </a:r>
            <a:r>
              <a:rPr lang="es-MX" sz="1600" dirty="0" smtClean="0">
                <a:latin typeface="Century Gothic" pitchFamily="34" charset="0"/>
              </a:rPr>
              <a:t>), rodocrosita (MnCO</a:t>
            </a:r>
            <a:r>
              <a:rPr lang="es-MX" sz="1600" baseline="-25000" dirty="0" smtClean="0">
                <a:latin typeface="Century Gothic" pitchFamily="34" charset="0"/>
              </a:rPr>
              <a:t>3</a:t>
            </a:r>
            <a:r>
              <a:rPr lang="es-MX" sz="1600" dirty="0" smtClean="0">
                <a:latin typeface="Century Gothic" pitchFamily="34" charset="0"/>
              </a:rPr>
              <a:t>), </a:t>
            </a:r>
            <a:r>
              <a:rPr lang="es-MX" sz="1600" dirty="0" err="1" smtClean="0">
                <a:latin typeface="Century Gothic" pitchFamily="34" charset="0"/>
              </a:rPr>
              <a:t>hübnerita</a:t>
            </a:r>
            <a:r>
              <a:rPr lang="es-MX" sz="1600" dirty="0" smtClean="0">
                <a:latin typeface="Century Gothic" pitchFamily="34" charset="0"/>
              </a:rPr>
              <a:t> (MnWO</a:t>
            </a:r>
            <a:r>
              <a:rPr lang="es-MX" sz="1600" baseline="-25000" dirty="0" smtClean="0">
                <a:latin typeface="Century Gothic" pitchFamily="34" charset="0"/>
              </a:rPr>
              <a:t>4</a:t>
            </a:r>
            <a:r>
              <a:rPr lang="es-MX" sz="1600" dirty="0" smtClean="0">
                <a:latin typeface="Century Gothic" pitchFamily="34" charset="0"/>
              </a:rPr>
              <a:t>), etc. También se ha encontrado en nódulos marinos, en donde el contenido en manganeso oscila entre un 15 y un 30%, y en donde sería posible extraerlo.</a:t>
            </a:r>
          </a:p>
          <a:p>
            <a:pPr algn="ctr"/>
            <a:r>
              <a:rPr lang="es-MX" sz="1600" dirty="0" smtClean="0">
                <a:latin typeface="Century Gothic" pitchFamily="34" charset="0"/>
              </a:rPr>
              <a:t>Los países con mayores yacimientos de minerales de manganeso son Sudáfrica, Ucrania, Bolivia y China.</a:t>
            </a:r>
            <a:endParaRPr lang="es-MX" sz="1600" dirty="0">
              <a:latin typeface="Century Gothic" pitchFamily="34" charset="0"/>
            </a:endParaRPr>
          </a:p>
        </p:txBody>
      </p:sp>
      <p:pic>
        <p:nvPicPr>
          <p:cNvPr id="3" name="Picture 2" descr="http://t1.gstatic.com/images?q=tbn:ANd9GcRKovpvQKPP2xC0TYZs6cfVeCufMwyPhlE6WcJuFT_3WV-8pZ2JPQ"/>
          <p:cNvPicPr>
            <a:picLocks noChangeAspect="1" noChangeArrowheads="1"/>
          </p:cNvPicPr>
          <p:nvPr/>
        </p:nvPicPr>
        <p:blipFill>
          <a:blip r:embed="rId2" cstate="print"/>
          <a:srcRect/>
          <a:stretch>
            <a:fillRect/>
          </a:stretch>
        </p:blipFill>
        <p:spPr bwMode="auto">
          <a:xfrm>
            <a:off x="928662" y="4572008"/>
            <a:ext cx="2562225" cy="1781176"/>
          </a:xfrm>
          <a:prstGeom prst="rect">
            <a:avLst/>
          </a:prstGeom>
          <a:noFill/>
        </p:spPr>
      </p:pic>
      <p:sp>
        <p:nvSpPr>
          <p:cNvPr id="4" name="3 CuadroTexto"/>
          <p:cNvSpPr txBox="1"/>
          <p:nvPr/>
        </p:nvSpPr>
        <p:spPr>
          <a:xfrm>
            <a:off x="3571868" y="4572008"/>
            <a:ext cx="1571636" cy="369332"/>
          </a:xfrm>
          <a:prstGeom prst="rect">
            <a:avLst/>
          </a:prstGeom>
          <a:noFill/>
        </p:spPr>
        <p:txBody>
          <a:bodyPr wrap="square" rtlCol="0">
            <a:spAutoFit/>
          </a:bodyPr>
          <a:lstStyle/>
          <a:p>
            <a:r>
              <a:rPr lang="es-MX" dirty="0">
                <a:latin typeface="Century Gothic" pitchFamily="34" charset="0"/>
              </a:rPr>
              <a:t>P</a:t>
            </a:r>
            <a:r>
              <a:rPr lang="es-MX" dirty="0" smtClean="0">
                <a:latin typeface="Century Gothic" pitchFamily="34" charset="0"/>
              </a:rPr>
              <a:t>irolusita</a:t>
            </a:r>
            <a:endParaRPr lang="es-MX" dirty="0">
              <a:latin typeface="Century Gothic" pitchFamily="34" charset="0"/>
            </a:endParaRPr>
          </a:p>
        </p:txBody>
      </p:sp>
      <p:pic>
        <p:nvPicPr>
          <p:cNvPr id="5" name="Picture 4" descr="http://t0.gstatic.com/images?q=tbn:ANd9GcRVdjAK-pNTuhWRJHMH8HqdH-5sS2yfTlZ9EIAxp5TDK8lfE_Vf"/>
          <p:cNvPicPr>
            <a:picLocks noChangeAspect="1" noChangeArrowheads="1"/>
          </p:cNvPicPr>
          <p:nvPr/>
        </p:nvPicPr>
        <p:blipFill>
          <a:blip r:embed="rId3" cstate="print"/>
          <a:srcRect/>
          <a:stretch>
            <a:fillRect/>
          </a:stretch>
        </p:blipFill>
        <p:spPr bwMode="auto">
          <a:xfrm>
            <a:off x="5715008" y="4429132"/>
            <a:ext cx="1562100" cy="2286001"/>
          </a:xfrm>
          <a:prstGeom prst="rect">
            <a:avLst/>
          </a:prstGeom>
          <a:noFill/>
        </p:spPr>
      </p:pic>
      <p:sp>
        <p:nvSpPr>
          <p:cNvPr id="6" name="5 CuadroTexto"/>
          <p:cNvSpPr txBox="1"/>
          <p:nvPr/>
        </p:nvSpPr>
        <p:spPr>
          <a:xfrm>
            <a:off x="4000496" y="5143512"/>
            <a:ext cx="1643074" cy="369332"/>
          </a:xfrm>
          <a:prstGeom prst="rect">
            <a:avLst/>
          </a:prstGeom>
          <a:noFill/>
        </p:spPr>
        <p:txBody>
          <a:bodyPr wrap="square" rtlCol="0">
            <a:spAutoFit/>
          </a:bodyPr>
          <a:lstStyle/>
          <a:p>
            <a:pPr algn="r"/>
            <a:r>
              <a:rPr lang="es-MX" dirty="0" smtClean="0">
                <a:latin typeface="Century Gothic" pitchFamily="34" charset="0"/>
              </a:rPr>
              <a:t>Manganita</a:t>
            </a:r>
            <a:endParaRPr lang="es-MX" dirty="0">
              <a:latin typeface="Century Gothic"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42976" y="2285992"/>
            <a:ext cx="6715172" cy="2031325"/>
          </a:xfrm>
          <a:prstGeom prst="rect">
            <a:avLst/>
          </a:prstGeom>
        </p:spPr>
        <p:txBody>
          <a:bodyPr wrap="square">
            <a:spAutoFit/>
          </a:bodyPr>
          <a:lstStyle/>
          <a:p>
            <a:r>
              <a:rPr lang="es-MX" dirty="0" smtClean="0">
                <a:latin typeface="Century Gothic" pitchFamily="34" charset="0"/>
              </a:rPr>
              <a:t>El metal se obtiene por reducción de los óxidos con sodio, aluminio o magnesio.</a:t>
            </a:r>
          </a:p>
          <a:p>
            <a:pPr algn="just"/>
            <a:r>
              <a:rPr lang="es-MX" dirty="0" smtClean="0">
                <a:latin typeface="Century Gothic" pitchFamily="34" charset="0"/>
              </a:rPr>
              <a:t>Debido a que sus propiedades son escasas, se obtiene aleado con hierro a partir de mezclas de minerales que contengan a ambos metales,  el ferromanganeso se obtiene también reduciendo los óxidos de hierro y manganeso con carbono.</a:t>
            </a:r>
            <a:endParaRPr lang="es-MX" dirty="0">
              <a:latin typeface="Century Gothic" pitchFamily="34" charset="0"/>
            </a:endParaRPr>
          </a:p>
        </p:txBody>
      </p:sp>
      <p:sp>
        <p:nvSpPr>
          <p:cNvPr id="3" name="2 Rectángulo"/>
          <p:cNvSpPr/>
          <p:nvPr/>
        </p:nvSpPr>
        <p:spPr>
          <a:xfrm>
            <a:off x="1285852" y="1214422"/>
            <a:ext cx="2286016" cy="523220"/>
          </a:xfrm>
          <a:prstGeom prst="rect">
            <a:avLst/>
          </a:prstGeom>
        </p:spPr>
        <p:txBody>
          <a:bodyPr wrap="square">
            <a:spAutoFit/>
          </a:bodyPr>
          <a:lstStyle/>
          <a:p>
            <a:r>
              <a:rPr lang="es-MX" sz="2800" b="1" dirty="0" smtClean="0">
                <a:latin typeface="Century Gothic" pitchFamily="34" charset="0"/>
              </a:rPr>
              <a:t>OBTENCIÓN</a:t>
            </a:r>
            <a:endParaRPr lang="es-MX" sz="2800" b="1" dirty="0">
              <a:latin typeface="Century Gothic" pitchFamily="34" charset="0"/>
            </a:endParaRPr>
          </a:p>
        </p:txBody>
      </p:sp>
      <p:pic>
        <p:nvPicPr>
          <p:cNvPr id="5" name="Picture 2" descr="http://t3.gstatic.com/images?q=tbn:ANd9GcSRw-qTepPaluUylRHwrV0y082dkhLhkk4l2nhlUnVGut5sEtOxaA"/>
          <p:cNvPicPr>
            <a:picLocks noChangeAspect="1" noChangeArrowheads="1"/>
          </p:cNvPicPr>
          <p:nvPr/>
        </p:nvPicPr>
        <p:blipFill>
          <a:blip r:embed="rId2" cstate="print"/>
          <a:srcRect/>
          <a:stretch>
            <a:fillRect/>
          </a:stretch>
        </p:blipFill>
        <p:spPr bwMode="auto">
          <a:xfrm>
            <a:off x="3428992" y="4572008"/>
            <a:ext cx="2276475" cy="2009776"/>
          </a:xfrm>
          <a:prstGeom prst="rect">
            <a:avLst/>
          </a:prstGeom>
          <a:noFill/>
        </p:spPr>
      </p:pic>
      <p:pic>
        <p:nvPicPr>
          <p:cNvPr id="4" name="Picture 4" descr="http://t2.gstatic.com/images?q=tbn:ANd9GcR4lMc4VWWvB-tKVozF3Fr5HJ0zYE5z_RLBz6XQ268CL_c5q9Zscw"/>
          <p:cNvPicPr>
            <a:picLocks noChangeAspect="1" noChangeArrowheads="1"/>
          </p:cNvPicPr>
          <p:nvPr/>
        </p:nvPicPr>
        <p:blipFill>
          <a:blip r:embed="rId3" cstate="print"/>
          <a:srcRect/>
          <a:stretch>
            <a:fillRect/>
          </a:stretch>
        </p:blipFill>
        <p:spPr bwMode="auto">
          <a:xfrm>
            <a:off x="714348" y="4572008"/>
            <a:ext cx="2571768" cy="1964546"/>
          </a:xfrm>
          <a:prstGeom prst="rect">
            <a:avLst/>
          </a:prstGeom>
          <a:noFill/>
        </p:spPr>
      </p:pic>
      <p:pic>
        <p:nvPicPr>
          <p:cNvPr id="6" name="Picture 16" descr="http://www.lenntech.com/images/espanol/tabla-peiodica/mn.htm19.jpg"/>
          <p:cNvPicPr>
            <a:picLocks noChangeAspect="1" noChangeArrowheads="1"/>
          </p:cNvPicPr>
          <p:nvPr/>
        </p:nvPicPr>
        <p:blipFill>
          <a:blip r:embed="rId4" cstate="print"/>
          <a:srcRect/>
          <a:stretch>
            <a:fillRect/>
          </a:stretch>
        </p:blipFill>
        <p:spPr bwMode="auto">
          <a:xfrm>
            <a:off x="5857884" y="4572008"/>
            <a:ext cx="2504669" cy="1881189"/>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357290" y="1142984"/>
            <a:ext cx="2778325" cy="523220"/>
          </a:xfrm>
          <a:prstGeom prst="rect">
            <a:avLst/>
          </a:prstGeom>
        </p:spPr>
        <p:txBody>
          <a:bodyPr wrap="none">
            <a:spAutoFit/>
          </a:bodyPr>
          <a:lstStyle/>
          <a:p>
            <a:r>
              <a:rPr lang="es-MX" sz="2800" b="1" dirty="0" smtClean="0">
                <a:latin typeface="Century Gothic" pitchFamily="34" charset="0"/>
              </a:rPr>
              <a:t>APLICACIONES</a:t>
            </a:r>
            <a:endParaRPr lang="es-MX" sz="2800" b="1" dirty="0">
              <a:latin typeface="Century Gothic" pitchFamily="34" charset="0"/>
            </a:endParaRPr>
          </a:p>
        </p:txBody>
      </p:sp>
      <p:sp>
        <p:nvSpPr>
          <p:cNvPr id="3" name="2 Rectángulo"/>
          <p:cNvSpPr/>
          <p:nvPr/>
        </p:nvSpPr>
        <p:spPr>
          <a:xfrm>
            <a:off x="642910" y="2500306"/>
            <a:ext cx="7715304" cy="2954655"/>
          </a:xfrm>
          <a:prstGeom prst="rect">
            <a:avLst/>
          </a:prstGeom>
        </p:spPr>
        <p:txBody>
          <a:bodyPr wrap="square">
            <a:spAutoFit/>
          </a:bodyPr>
          <a:lstStyle/>
          <a:p>
            <a:pPr marL="257175" indent="-257175" algn="just">
              <a:buFont typeface="Arial" pitchFamily="34" charset="0"/>
              <a:buChar char="•"/>
            </a:pPr>
            <a:r>
              <a:rPr lang="es-MX" sz="1400" dirty="0" smtClean="0">
                <a:latin typeface="Century Gothic" pitchFamily="34" charset="0"/>
              </a:rPr>
              <a:t>En el acero, el manganeso mejora las cualidades de laminación y forjado, rigidez, resistencia, tenacidad, dureza, robustez y resistencia al desgaste.</a:t>
            </a:r>
          </a:p>
          <a:p>
            <a:pPr marL="257175" indent="-257175" algn="just">
              <a:buFont typeface="Arial" pitchFamily="34" charset="0"/>
              <a:buChar char="•"/>
            </a:pPr>
            <a:r>
              <a:rPr lang="es-MX" sz="1400" dirty="0" smtClean="0">
                <a:latin typeface="Century Gothic" pitchFamily="34" charset="0"/>
              </a:rPr>
              <a:t>Las aleaciones con antimonio y aluminio, especialmente con pequeñas cantidades de cobre, son altamente </a:t>
            </a:r>
            <a:r>
              <a:rPr lang="es-MX" sz="1400" dirty="0" err="1" smtClean="0">
                <a:latin typeface="Century Gothic" pitchFamily="34" charset="0"/>
              </a:rPr>
              <a:t>ferromagnéticas</a:t>
            </a:r>
            <a:r>
              <a:rPr lang="es-MX" sz="1400" dirty="0" smtClean="0">
                <a:latin typeface="Century Gothic" pitchFamily="34" charset="0"/>
              </a:rPr>
              <a:t>.</a:t>
            </a:r>
          </a:p>
          <a:p>
            <a:pPr marL="257175" indent="-257175" algn="just">
              <a:buFont typeface="Arial" pitchFamily="34" charset="0"/>
              <a:buChar char="•"/>
            </a:pPr>
            <a:r>
              <a:rPr lang="es-MX" sz="1400" dirty="0" smtClean="0">
                <a:latin typeface="Century Gothic" pitchFamily="34" charset="0"/>
              </a:rPr>
              <a:t>Aleado con calcio y níquel se utiliza en la fabricación de resistencias invariables con la temperatura.</a:t>
            </a:r>
          </a:p>
          <a:p>
            <a:pPr marL="257175" indent="-257175" algn="just">
              <a:buFont typeface="Arial" pitchFamily="34" charset="0"/>
              <a:buChar char="•"/>
            </a:pPr>
            <a:r>
              <a:rPr lang="es-MX" sz="1400" dirty="0" smtClean="0">
                <a:latin typeface="Century Gothic" pitchFamily="34" charset="0"/>
              </a:rPr>
              <a:t>El dióxido de manganeso se usa como despolarizador de pilas secas (</a:t>
            </a:r>
            <a:r>
              <a:rPr lang="es-MX" sz="1400" dirty="0" err="1" smtClean="0">
                <a:latin typeface="Century Gothic" pitchFamily="34" charset="0"/>
              </a:rPr>
              <a:t>Leclanché</a:t>
            </a:r>
            <a:r>
              <a:rPr lang="es-MX" sz="1400" dirty="0" smtClean="0">
                <a:latin typeface="Century Gothic" pitchFamily="34" charset="0"/>
              </a:rPr>
              <a:t>), como decolorante del vidrio de color verde debido a la presencia de hierro, agente desecante, catalizador en la fabricación de pinturas y barnices y para la producción de cloro y de oxígeno.</a:t>
            </a:r>
          </a:p>
          <a:p>
            <a:pPr marL="257175" indent="-257175" algn="just">
              <a:buFont typeface="Arial" pitchFamily="34" charset="0"/>
              <a:buChar char="•"/>
            </a:pPr>
            <a:r>
              <a:rPr lang="es-MX" sz="1400" dirty="0" smtClean="0">
                <a:latin typeface="Century Gothic" pitchFamily="34" charset="0"/>
              </a:rPr>
              <a:t>El permanganato de potasio se utiliza como blanqueador para la decoloración de aceites, es un fuerte agente oxidante, utilizado en química analítica y en medicina.</a:t>
            </a:r>
          </a:p>
          <a:p>
            <a:pPr marL="257175" indent="-257175" algn="just"/>
            <a:r>
              <a:rPr lang="es-MX" dirty="0" smtClean="0">
                <a:latin typeface="Century Gothic" pitchFamily="34" charset="0"/>
              </a:rPr>
              <a:t> </a:t>
            </a:r>
            <a:endParaRPr lang="es-MX" dirty="0">
              <a:latin typeface="Century Gothic" pitchFamily="34" charset="0"/>
            </a:endParaRPr>
          </a:p>
        </p:txBody>
      </p:sp>
      <p:pic>
        <p:nvPicPr>
          <p:cNvPr id="4" name="Picture 6" descr="http://t1.gstatic.com/images?q=tbn:ANd9GcQ0_qCdXESpgarkTR3K3mLbCUbm4Sx92uu_gNE5OOAlcFp1PiVQ"/>
          <p:cNvPicPr>
            <a:picLocks noChangeAspect="1" noChangeArrowheads="1"/>
          </p:cNvPicPr>
          <p:nvPr/>
        </p:nvPicPr>
        <p:blipFill>
          <a:blip r:embed="rId2" cstate="print"/>
          <a:srcRect/>
          <a:stretch>
            <a:fillRect/>
          </a:stretch>
        </p:blipFill>
        <p:spPr bwMode="auto">
          <a:xfrm>
            <a:off x="6143636" y="928670"/>
            <a:ext cx="1928826" cy="146358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85852" y="1285860"/>
            <a:ext cx="2800767" cy="461665"/>
          </a:xfrm>
          <a:prstGeom prst="rect">
            <a:avLst/>
          </a:prstGeom>
        </p:spPr>
        <p:txBody>
          <a:bodyPr wrap="none">
            <a:spAutoFit/>
          </a:bodyPr>
          <a:lstStyle/>
          <a:p>
            <a:r>
              <a:rPr lang="es-MX" sz="2400" b="1" dirty="0" smtClean="0">
                <a:latin typeface="Century Gothic" pitchFamily="34" charset="0"/>
              </a:rPr>
              <a:t>DATOS CURIOSOS</a:t>
            </a:r>
            <a:endParaRPr lang="es-MX" sz="2400" b="1" dirty="0">
              <a:latin typeface="Century Gothic" pitchFamily="34" charset="0"/>
            </a:endParaRPr>
          </a:p>
        </p:txBody>
      </p:sp>
      <p:sp>
        <p:nvSpPr>
          <p:cNvPr id="3" name="2 Rectángulo"/>
          <p:cNvSpPr/>
          <p:nvPr/>
        </p:nvSpPr>
        <p:spPr>
          <a:xfrm>
            <a:off x="1000100" y="2357430"/>
            <a:ext cx="6929486" cy="3539430"/>
          </a:xfrm>
          <a:prstGeom prst="rect">
            <a:avLst/>
          </a:prstGeom>
        </p:spPr>
        <p:txBody>
          <a:bodyPr wrap="square">
            <a:spAutoFit/>
          </a:bodyPr>
          <a:lstStyle/>
          <a:p>
            <a:pPr marL="187325" indent="-187325" algn="just">
              <a:buFont typeface="Arial" pitchFamily="34" charset="0"/>
              <a:buChar char="•"/>
            </a:pPr>
            <a:r>
              <a:rPr lang="es-MX" sz="1600" dirty="0" smtClean="0">
                <a:latin typeface="Century Gothic" pitchFamily="34" charset="0"/>
              </a:rPr>
              <a:t>El manganeso II se encuentra en una gran variedad de enzimas tales como la </a:t>
            </a:r>
            <a:r>
              <a:rPr lang="es-MX" sz="1600" dirty="0" err="1" smtClean="0">
                <a:latin typeface="Century Gothic" pitchFamily="34" charset="0"/>
              </a:rPr>
              <a:t>piruvato</a:t>
            </a:r>
            <a:r>
              <a:rPr lang="es-MX" sz="1600" dirty="0" smtClean="0">
                <a:latin typeface="Century Gothic" pitchFamily="34" charset="0"/>
              </a:rPr>
              <a:t> </a:t>
            </a:r>
            <a:r>
              <a:rPr lang="es-MX" sz="1600" dirty="0" err="1" smtClean="0">
                <a:latin typeface="Century Gothic" pitchFamily="34" charset="0"/>
              </a:rPr>
              <a:t>carboxilasa</a:t>
            </a:r>
            <a:r>
              <a:rPr lang="es-MX" sz="1600" dirty="0" smtClean="0">
                <a:latin typeface="Century Gothic" pitchFamily="34" charset="0"/>
              </a:rPr>
              <a:t> y la </a:t>
            </a:r>
            <a:r>
              <a:rPr lang="es-MX" sz="1600" dirty="0" err="1" smtClean="0">
                <a:latin typeface="Century Gothic" pitchFamily="34" charset="0"/>
              </a:rPr>
              <a:t>oxaloacetato</a:t>
            </a:r>
            <a:r>
              <a:rPr lang="es-MX" sz="1600" dirty="0" smtClean="0">
                <a:latin typeface="Century Gothic" pitchFamily="34" charset="0"/>
              </a:rPr>
              <a:t> </a:t>
            </a:r>
            <a:r>
              <a:rPr lang="es-MX" sz="1600" dirty="0" err="1" smtClean="0">
                <a:latin typeface="Century Gothic" pitchFamily="34" charset="0"/>
              </a:rPr>
              <a:t>descarboxilasa</a:t>
            </a:r>
            <a:r>
              <a:rPr lang="es-MX" sz="1600" dirty="0" smtClean="0">
                <a:latin typeface="Century Gothic" pitchFamily="34" charset="0"/>
              </a:rPr>
              <a:t>, donde funciona principalmente como un ácido de Lewis, además se encuentra presente en la </a:t>
            </a:r>
            <a:r>
              <a:rPr lang="es-MX" sz="1600" dirty="0" err="1" smtClean="0">
                <a:latin typeface="Century Gothic" pitchFamily="34" charset="0"/>
              </a:rPr>
              <a:t>superóxido</a:t>
            </a:r>
            <a:r>
              <a:rPr lang="es-MX" sz="1600" dirty="0" smtClean="0">
                <a:latin typeface="Century Gothic" pitchFamily="34" charset="0"/>
              </a:rPr>
              <a:t> </a:t>
            </a:r>
            <a:r>
              <a:rPr lang="es-MX" sz="1600" dirty="0" err="1" smtClean="0">
                <a:latin typeface="Century Gothic" pitchFamily="34" charset="0"/>
              </a:rPr>
              <a:t>dismutasa</a:t>
            </a:r>
            <a:r>
              <a:rPr lang="es-MX" sz="1600" dirty="0" smtClean="0">
                <a:latin typeface="Century Gothic" pitchFamily="34" charset="0"/>
              </a:rPr>
              <a:t> que ha sido aislada de una variedad de organismos y en la </a:t>
            </a:r>
            <a:r>
              <a:rPr lang="es-MX" sz="1600" dirty="0" err="1" smtClean="0">
                <a:latin typeface="Century Gothic" pitchFamily="34" charset="0"/>
              </a:rPr>
              <a:t>diamina</a:t>
            </a:r>
            <a:r>
              <a:rPr lang="es-MX" sz="1600" dirty="0" smtClean="0">
                <a:latin typeface="Century Gothic" pitchFamily="34" charset="0"/>
              </a:rPr>
              <a:t> oxidasa. </a:t>
            </a:r>
          </a:p>
          <a:p>
            <a:pPr marL="187325" indent="-187325" algn="just">
              <a:buFont typeface="Arial" pitchFamily="34" charset="0"/>
              <a:buChar char="•"/>
            </a:pPr>
            <a:endParaRPr lang="es-MX" sz="1600" dirty="0" smtClean="0">
              <a:latin typeface="Century Gothic" pitchFamily="34" charset="0"/>
            </a:endParaRPr>
          </a:p>
          <a:p>
            <a:pPr marL="187325" indent="-187325" algn="just">
              <a:buFont typeface="Arial" pitchFamily="34" charset="0"/>
              <a:buChar char="•"/>
            </a:pPr>
            <a:r>
              <a:rPr lang="es-MX" sz="1600" dirty="0" smtClean="0">
                <a:latin typeface="Century Gothic" pitchFamily="34" charset="0"/>
              </a:rPr>
              <a:t>El manganeso es requerido para la evolución fotosintética del oxígeno. </a:t>
            </a:r>
          </a:p>
          <a:p>
            <a:pPr marL="187325" indent="-187325" algn="just">
              <a:buFont typeface="Arial" pitchFamily="34" charset="0"/>
              <a:buChar char="•"/>
            </a:pPr>
            <a:endParaRPr lang="es-MX" sz="1600" dirty="0" smtClean="0">
              <a:latin typeface="Century Gothic" pitchFamily="34" charset="0"/>
            </a:endParaRPr>
          </a:p>
          <a:p>
            <a:pPr marL="187325" indent="-187325" algn="just">
              <a:buFont typeface="Arial" pitchFamily="34" charset="0"/>
              <a:buChar char="•"/>
            </a:pPr>
            <a:r>
              <a:rPr lang="es-MX" sz="1600" dirty="0" smtClean="0">
                <a:latin typeface="Century Gothic" pitchFamily="34" charset="0"/>
              </a:rPr>
              <a:t>También aparentemente, juega un papel importante en muchos procesos metabólicos como el crecimiento de los huesos, tolerancia a la glucosa, reproducción y desarrollo del oído interno.</a:t>
            </a:r>
            <a:endParaRPr lang="es-MX" sz="1600" dirty="0">
              <a:latin typeface="Century Gothic" pitchFamily="34" charset="0"/>
            </a:endParaRPr>
          </a:p>
        </p:txBody>
      </p:sp>
      <p:pic>
        <p:nvPicPr>
          <p:cNvPr id="4" name="Picture 2" descr="http://t0.gstatic.com/images?q=tbn:ANd9GcSGoa2v41YhGxfYmHvbXwCgBXzdmjlO7mmGA3hwMCwFqjgB1xhI"/>
          <p:cNvPicPr>
            <a:picLocks noChangeAspect="1" noChangeArrowheads="1"/>
          </p:cNvPicPr>
          <p:nvPr/>
        </p:nvPicPr>
        <p:blipFill>
          <a:blip r:embed="rId2" cstate="print"/>
          <a:srcRect/>
          <a:stretch>
            <a:fillRect/>
          </a:stretch>
        </p:blipFill>
        <p:spPr bwMode="auto">
          <a:xfrm>
            <a:off x="4786314" y="357166"/>
            <a:ext cx="3143272" cy="164305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tablaperiodica.uca.es/uca/centro/tablaperiodica/Tabla/elementos/Tecnecio/Grupo1/imagenes/4315588-tecnecio-forma-tabla-peri-dica-de-los-elementos.jpg"/>
          <p:cNvPicPr>
            <a:picLocks noChangeAspect="1" noChangeArrowheads="1"/>
          </p:cNvPicPr>
          <p:nvPr/>
        </p:nvPicPr>
        <p:blipFill>
          <a:blip r:embed="rId2" cstate="print"/>
          <a:srcRect/>
          <a:stretch>
            <a:fillRect/>
          </a:stretch>
        </p:blipFill>
        <p:spPr bwMode="auto">
          <a:xfrm>
            <a:off x="2071670" y="1357298"/>
            <a:ext cx="4791052" cy="4000528"/>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Alta costura">
  <a:themeElements>
    <a:clrScheme name="Alta costura">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Etiqueta">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lta costura">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1_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4.xml><?xml version="1.0" encoding="utf-8"?>
<a:theme xmlns:a="http://schemas.openxmlformats.org/drawingml/2006/main" name="2_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963</TotalTime>
  <Words>1519</Words>
  <Application>Microsoft Office PowerPoint</Application>
  <PresentationFormat>Presentación en pantalla (4:3)</PresentationFormat>
  <Paragraphs>303</Paragraphs>
  <Slides>42</Slides>
  <Notes>0</Notes>
  <HiddenSlides>0</HiddenSlides>
  <MMClips>0</MMClips>
  <ScaleCrop>false</ScaleCrop>
  <HeadingPairs>
    <vt:vector size="4" baseType="variant">
      <vt:variant>
        <vt:lpstr>Tema</vt:lpstr>
      </vt:variant>
      <vt:variant>
        <vt:i4>4</vt:i4>
      </vt:variant>
      <vt:variant>
        <vt:lpstr>Títulos de diapositiva</vt:lpstr>
      </vt:variant>
      <vt:variant>
        <vt:i4>42</vt:i4>
      </vt:variant>
    </vt:vector>
  </HeadingPairs>
  <TitlesOfParts>
    <vt:vector size="46" baseType="lpstr">
      <vt:lpstr>Alta costura</vt:lpstr>
      <vt:lpstr>Metro</vt:lpstr>
      <vt:lpstr>1_Metro</vt:lpstr>
      <vt:lpstr>2_Metro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TECNECIO</vt:lpstr>
      <vt:lpstr>Presentación de PowerPoint</vt:lpstr>
      <vt:lpstr>Métodos de obtención</vt:lpstr>
      <vt:lpstr>Reacciones </vt:lpstr>
      <vt:lpstr>aplicaciones</vt:lpstr>
      <vt:lpstr>Presentación de PowerPoint</vt:lpstr>
      <vt:lpstr>Presentación de PowerPoint</vt:lpstr>
      <vt:lpstr>Presentación de PowerPoint</vt:lpstr>
      <vt:lpstr>Presentación de PowerPoint</vt:lpstr>
      <vt:lpstr>Usos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Propiedades Generales</vt:lpstr>
      <vt:lpstr>Reacciones Importantes</vt:lpstr>
      <vt:lpstr>Datos curiosos</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TECNECIO</dc:title>
  <dc:creator>Luisito</dc:creator>
  <cp:lastModifiedBy>Vmus-Vaio</cp:lastModifiedBy>
  <cp:revision>43</cp:revision>
  <dcterms:created xsi:type="dcterms:W3CDTF">2012-10-02T23:20:20Z</dcterms:created>
  <dcterms:modified xsi:type="dcterms:W3CDTF">2012-10-22T03:30:30Z</dcterms:modified>
</cp:coreProperties>
</file>