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6" r:id="rId4"/>
    <p:sldId id="282" r:id="rId5"/>
    <p:sldId id="277" r:id="rId6"/>
    <p:sldId id="283" r:id="rId7"/>
    <p:sldId id="279" r:id="rId8"/>
    <p:sldId id="284" r:id="rId9"/>
    <p:sldId id="28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904421-4DC9-4787-8F10-E31FE581082B}" type="datetimeFigureOut">
              <a:rPr lang="es-MX" smtClean="0"/>
              <a:t>14/10/2013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6F2D0C-AAF1-455F-85C8-E2902AAA447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22533" y="1412776"/>
            <a:ext cx="5723468" cy="1296144"/>
          </a:xfrm>
        </p:spPr>
        <p:txBody>
          <a:bodyPr/>
          <a:lstStyle/>
          <a:p>
            <a:r>
              <a:rPr lang="es-MX" dirty="0" smtClean="0"/>
              <a:t>ESTEQUIOMETRÍA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8177" y="2996952"/>
            <a:ext cx="5712179" cy="1524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2">
                    <a:lumMod val="50000"/>
                  </a:schemeClr>
                </a:solidFill>
              </a:rPr>
              <a:t>Leyes Ponderales</a:t>
            </a:r>
            <a:endParaRPr lang="es-MX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1132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COCEPTO DE MOL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341876" cy="26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xQTEhUUExQWFhUXGB8aFxgYGRgbHxoaGBoaFxYcHBgYHCggGhwlHBwXITEhJSorLi4uGh8zODMsNygtLisBCgoKDg0OGxAQGzQkICQsLDQsLCwsLC8sLCwsLCwsLCwsLCwsLCwsLCwsLCwsLCwsLCwsLCwsLCwsLCwsLCwsLP/AABEIALEBHAMBEQACEQEDEQH/xAAcAAACAwEBAQEAAAAAAAAAAAAEBQIDBgEHAAj/xABEEAABAgQEAwUGAwcEAAUFAAABAhEAAwQhBRIxQVFhcQYTIoGRMkKhscHwB1LRFBUjYnKC4TOSsvEWJEOiwjRTY4OT/8QAGgEAAgMBAQAAAAAAAAAAAAAAAwQBAgUABv/EADcRAAICAQMCAwYGAgMAAQUAAAECAAMRBBIhMUETUWEFIjJxkfAUgaGxwdEj4TNC8RUkUlNykv/aAAwDAQACEQMRAD8Ay+IVpMmWkJy974luzhLnK5HIebxlqqqS2c44HzxzA3tubmCVFTnAJbLsODWBPzgITZkDr3i+Iow8Bc4lRBYk33Ys1/u0N2krWAIZuF4mwkU0mUmXUVICwf8A6eQdJpJYLmcJQ2HvnkLgqBQEkc+Xyh9PQNpd+BFON41MnzFKmnOo2voBskJ0SkcBHYLncTzK2Wl+BwOw++pmXoMOVMKyGYfXSHLbgmMyd2ITSgJWiTNl+IH2uIY+vTlA3yVNiHjEq2eojHFSqWlC5ZysW8Nun1gFBDEq3MrXY4OMwiWsT0CZmIWm4ISkDMNQrK1mfQRX/iYoRwYStfEs2HjP6mcVKmK/itkWB7PHVxbTYRAdF/x9RB/ASphFHLE1WYfkJbzAP0EAtY1jafOGp4yJpeyeGtKzEXWsnyHhHyMZWvv9/HkJcLkwjtJIZKR/MPnA9E+SflK2DmMMNpzlEL3P70sBxFE2lyz1NuX9f8vDos3VCcBziNMapM9MDuliP7YU01uy/Hn/ADL9oy7Of6KeRI+MK6z/AJDD1DiK8Wp3nqKTlU4Y+WhG45fWHtLcUrHceUqzlXx1HlK6utaWUqGVaRcbMdCDuD/iLigFt6cqf09DCBQOR0mSrJSjLWl0pUu6UqLEvprYPs5Ea1SgOCe0sHHMVMpLBQU4sQZyJRHlvDfHXj6Ew6nPf9ZKkEsliJWviEvvFTCAXUySMhLPfqRHNuHn+fA+vWR8usPxbEu8UEykKlSQwCWKC+ZIBUs+3bNYMkWtvEVqqjnGfrFmo2e8Op/cxfiFKUATPEhMtBZClIJBLEKAQAHUCq5c78IPW5YYPOfn/MpeqqcLEeHJlKSrvAM/u5lEJJ1LkMxZgNrcTDLlgRt6RfrKZKGYLACV3BGgPXg0SxzyvUSkaYLXKkTEpVeWnM55KYgD+4AtzVxMAtQW1nzlgM8RxIxETMoVLTnS4tmu5d8wWIVenHQ8ffpNHTPtXEpmonBXhTrcOhrf1fUxUeGRz9/lGjnqIQmnQouvN6ZgdtQBA9zLwJMAWpKVMJZPDIpQff2S8HAJGd31A/fiV/KWCWkqD90/AlaFf7WDxXJA4z+hE7iSWoOxU19FSQSNvaDxABxwPo0sfn+kJ7pbvlnnpkWn0IgeVx2/UGdzKRLLlufszUp8sp0MWJGP7BP6zsfeZI5HPilDi/ev5lNj1iPf8j+kkCTrFgMk3ypSj/alz84spLcj1P1P+p5hxk5imfUtLUQwb6FhDCoS4BkBecRj2QpUBK584OhJYJP/AKitQh+BuVHgOYidQeceUZrq8RufhHWCYniK59XmWrMcw5AADQDYDQDlHAf4yx6mTdb4nTgDoPvvPqgEhTasfP7DwNCARmLDrBsBnKBUkMQzkEtfZrQXVKpwTLvBMRriqcFEEZLM/A8oJVUFr256yyrxNZh2FTcQHcyEZlJZWZ2SkXDqVsNeZ2eEVBqfdICknib3Afwzl06D300rU7nKMqXswu5VprbpGbrtfyWA4HHP8Rymgbgx69oy/cNMNZSVPqTrw1EYp9oXEYBmkdNXYSSvMCV2XpkuZSMjgjwqJ9q5soneLf8AyN7cOc9P0+U4aGo+hhtDTIQlKB7oA6tALbGclvOCfRtUM9RFWMU+edLQA+pP36Q1pm21log4y2I4TR5E84UZyWhWXAiOdJeceg+sOq2KxB496NTJ/gkHgYUDf5ARLqOJbgsnLLAimpfc+YaocRRUl5yz/M3paHU4rAi7jNhi7GKeYtQIAYfm3B1DbjS0OaRlr6y3jqnWZ/HsOmVCX7xOZL5krcH2iQAQDmZ+GjHSNSm5KmyRwehkmxaxjzizGZQSJWZQcIAUpUvvAVXs4FmBA5tDFLBs7fpnH8w1TjtKO9X3ZB73I3vgCWz28abgcPKLcbuMZ9Ov06fOHPT++kvo0AoW7eywaZ3rnWw2LCJUe9n+MQdrYXA7y1GDvKK3BExDeIhJKQNQA2XxMXYatcXjmvKvjHT94t4ZaU4X2UR3azPBQ5yu9k3cqY8hlG3ieOs1pz7nP30k+CMespr6FayJFOnNKSwznZy1zwDxNVg/5LOvlKFOfdEzdVIKFZFAuC2trFvSHlfcNwgiO00mDoKEMosSXBNx0PUWvxhC87jxGqlIIjOZVMHBOgICVa5i23DmYWCE9f1jmQOFgszCCZmYeyS/v3PQhLjzggu93Blton37yl5mUhIU7aBJf/8AkSPWO8JsZzx9+sguekqVLqCpklRG2YZw39WUkx2agOf04/TMthiOsKp6FanyomFKR41SpwKUjfwsVRUsB1xn1HP9SpYA8n9YInu3sqSrYv3yS50sLPF/fxyD+hljjMtEsZjcZuC6e48wD6x3OP6MhnA6wxBmbGcRxSJah5Eh/IwAhfIfrLgxBPCs0wndXy+xDwK4UDymA1eBmC1aSUMA5UQABuSbDq7QSvG+DA5jqrUJaESElxKDE8Vm61eZ05BMAY72LRm/3EFY78n+BEMtDTwBa7jox/zDJOazF+0NragoQ41Nn4fd4DWgZuZVV5llKkJQAGcgP1aK2EsxJkEZMBp8KXUVSJSPamnXXKPeJ5AB4OblrqLt0EYpQuQon6QwGTT0FMmRJSwAud1q3Uo7mMF/aeVJ7mOrpGZsDpKKvFs9hYRh6ixreO00qdJs5PWD988LhAIYpiDTJzE3i4XMKqjEoXMi4UwgHaMuytKlc6bMUQVAAActz6gQ5UgKegmFq9P4NmR0PSF4uQLRmt8eYMjMS4VS94uYrgW+/jDNgbYB6SgXnMPmU7skblv1hSs5aX28SThIPD6RX4mhkGBmB0eGhKDNUQVa9H+sekr06ivJ6zNdzz5RBXTwSbmBKoHQRZuYtmSU50lZISSAojZ7A9HIB5HlDCuShVesYpAsU1t8x/Ii2qpFoBKyBmJZiDbjbYi7wRLVf4e0i7KsGUxFUSUpfKiXm2PizuRc5irJ5EXjQRyw5J/j9OY/prd4wesayVpkpAUE5b5/CkKKrKABQluA5tyEVsDNwv7/ANyW988yMyomTglKZbZWyhWZzsGHF35ecW2KDyZy5HMspahGYJmajc3d3Krgu72LMRkI2uJqznKzlI3QaqnA5bpzswygvu+Z3sDx8ouqlST2l2KsMHrFGIUWZ15syg75nBLXOgsPtoYrsI4I4giirwDmWSqjMhMsJy3v4QXsH5uG1Mcy4y55lFJztxGVPRzXShKDZT6aWLZ29mxPkRC7uoBJP36QwbBz2gkylqRMyscuuYy3t/UUi/WJD0lc9/nDjJ5BlyEIz5gFEnTIXvoGEtCr9DFMtjb9/qZfImkwvsRUTh3lTlkI2d1LVfUoVdP9xccILtCr1i7XhTxzCJ/ZulkKC0JnFZ97OUHjpLykbjTWxios3e729ef3ir6gntDMUXNVJQiU6wTmKy6rPcXDuwOotaFjjfhhxAlyR0iufgYmKATNmhbPlzJYHZzkJQdOOsF27eMD7/OM12oDysUVmBTQo5pAUeI74v5ps8SCQOCfoI+tqEdZnqidmK+an9WMMKu3EzHGRIYar+MVK9iUgr/u9lPoTm/tgp4r46niVorBs56Dn6TtHN7wZtCdR97QOxdhxAPl2LHvBZwBqAPyj6P9YIuRVmdjicxhIyg7v9P8RNBOcSFElR1DoS/21oixMMcSCJsPw4lJEydOOoAQk9fEr5J+MZXtaxhUtY78/Sa3surcWY9psamtJOtuEYqrhcYm2qgTkuoijJJIkzVRXw5QyMyotEhJAPMGXVQQVwghHZ7FclShn8ToIG+bT4tB107uNidTAaurfUfTmP8AtGooURqoC/zYeXGN7Tey6tMnTLeZ/gdotoqlcbpiKpRWCp78rH4QN9QyttaaRtFR2tDKGomhSRLmrzHZ8wNjmsXYNCo8G87XQfPp+sQ8aqwkMoh9XiywjLMlqQQblvCf06Qg3s1K7N1bZH6iK6ygiv8AxHI/WLsUxwkBL3ZraCGlVrOvSYZiJdeSbH75QYVADmU7yw1bghRd7HodW8oqEwwIl0YowYQOoUXY6gseocH5QYJgy9te2wgdP7ieuYEZmY2L3fqN7w1UD2h6RtYGHSqqVnU7zU7kMHKhcsSz5SATrYsXMWKt8oZVzyYHVVWT+HkOV32VpZLB9GALcYuo3DdnmEJIGMQeZMJ8agNPygghwWUoam2ofSJXA4EozZGD2hklNOUMFKQrRzcrLOSVO78jYAjmwyLhyeZ3wgxfMxJSU5M+c6A2cg2FjYFg0GWsN7xGIIuRGOF4DNUe8UVIJBNtTa4bRuD3+i92qrA2gZgzaVPHWPZ+HFSUuAQkW0HE3b2uL9YTW1Qx9ZQ2sek5+yzEJzIWwOqVeIDj4Tb9OcWDIzcjn04l1tB5YfTiOMEowkpnBMgThfOmWEkWDpJfU6OGNzs8T4rjgMceUNnjgzXSsTSsbj4evl+oi+/MpAa2QFAm3PS7cdeQ3LANAzIKwORQJT7NruGAYkXfTd/u8TvMgJCpkoHxfG24bhw5/KIl8ScpduP3yDRYSRPCaef4lJOv6FvlGm6+6CJLH3iDGCUqVImhAKlKZIADkuWNhyPwgQwLFzJrB8NyPQfWSp5K5aQmYkpUNQRw357XFjFbcFjiA246xTLqAZyldW+nwhkpisCRI4jUOlubx1SYOZWSpnUUoQlSlEMEpBUSdbAXPlEkdSZAGZucAwyfSSlCejIqYrMEuCQAAm7EsbaRje0Ctli7T0H8zf8AZiFUIPnGEurfeETXNhUhKaq0DNc5q58qsHGOFRi7DEvlOocLPeLjTnrF2sAMArHGig/o/nB1pllvXvBcLqymaFMXSoW+9BzhmpdjAxr3WWbP94CYe8Wc1vj+v310VuycRdU2jYvE4cFlzhmCwknVJcMfI3MXeqqwDIlLXHwuuR5wAy/2aaGAUQLEk7vsOh3gP4GsNu/STVoanXcM/KB4hPCnUFauCNL8CDzjiBnDCO+EAMEdJjcWmqRNTulT25vFRWuDPMe0tMKrdy9D+86mawd/EdHvrt8vjAiueO0zcSMic7k6vx22jnXoBIAluLry5FPZUtKvgAfiCYIq5aNWLwp9P2mfxKoMxSEpuX08i/1hqpAoJMsc8Yk6cTVJzlRDlgS2rO7etzuIligOIVMnEMk05yumaH1UHuk3a/A6FgwcQJmHQj+pxLJKJ2LryhGZ0tZIFxdwwLkf9vFxQvJxKF1OIAupsEslN7F0uP0goXndKE9szd9gOyyZmWetRIuUpJsGLFV9VbDz4Rma3Utk1jjzP8SGJ6ZmtxBKUrAFh7IPXeMjjtFj1lU6ltba3yaKrYT1ltsTKUQpj72o1fn98IdGD0lOcytcwyl20Oo2P6XA+e0ET31zCKdpmgp6jOlw920N9WbQ26WuYmG6y+XWWJHB2LJ163FzqREZk5l0qY6iLNo76XsHZtLamJ7yw5n06YXfzdtdW0voR93jpMGmTymwA87ctMw2Aic4kEYl+CfhHSST31WozphuUglMtPIBLKX5ljwhjU6vwKRuIH7/AH8vrOdvFtJUSPaGklIn08uTIQiWqXNTkQkIBfKSTlZzv9bxirrWvrd2OMETR09W0Ed+IKjAc6mmpCpaQyAW8PRLG/nAz7SIHunmMNpqvmZje0/YybJzTKfu1pu4CAJgBF2ax8gD1jW0ftWq3CPkH58RC/RMBuT6d5l+zfZubiE4SpTJSkZps0+zLRxPEnQJFyeAcjb3CsEtM4KWOBPWeyVDSyFLkUhyhPhn1UxiSpPupGluAsHu5jPst8RvfOB98zSr05rXIGTLqmjpkLPd5pilG6pijMc7EBVh5ACM7UWgthP4mnpqbQuXGP0lE2WWUUISnL4TlADkWPx4QNqmbkx2vYpAY5zz+URVk7MGLdYhF2zUWlTFtGr+MAv2Q6jzA29SIbCAjImZrFNQhdRieZT3A4RZa8CYzPB5tXmi+yUDQVcw8bjQ8Rwjtsbpt28GF0ON2ygeED0MdtZTnzjBbvD5GLEXc229YLvMKOZQrEQoklV9fV/vzi4Y94yCVEHVXAkgXs/naLs4AEq1gMW19PMmJUqWlS8iklQGoCswdtT4soYPrA1YFjnjiY3tUbkXHnN12T/DhRQJ1a9/Zkgs3NahvpYeu0Zes1jCvdSOPM9/l6esx1rGcNNL/wCGJQKQiTThA1BlJUTpuRbe7nWMldRcy5LMWPqRG8Vjt+kz+I9mqeqVOBTlCClEso8OVk5iw0I8Q22h23XXaQooOTtGc85/mGWlLF5nmParsdPpVd4+eUm4WBccApO3XTppG7ofadOpG3o3l/UWs0joSewERisVoc4SOJPh1NnPEq+MPlRAh+JNJWVeHWzHUq4ADeKnaBzOdjK5k3Ko2bi4IB3YjVuQLRIXcIPIHBnEq71SUJSkKUoAMLOogDpeJxsG4ngTiQek9ppJgkoCUeyhOUdEhh6x5VmLkk9T/MozRZVVJM7MbkAMBzEEVB4eIux96HoqVZTuQWPkbwHaM4EOCcRLWTw4H3qCPrDaKcQJPM+rZoWNLjUG1vt4tWu0n1hmBxO0VQAG2bdtRozg3uDfnxgm3nmWU8RtT1JDDMSR4m49fEQC4I4OX4P3MIIQiobK2/XRg90jLe99LDyiXxiQnkMDa7JL6eTtuBudrR3eTtlRrQAHLWtoLOeA+MTJxNrPrys3MeRdnc5Y5momnCDiIu0swpVTzdkTWPRTP8od0ADCyvzH7TsYjqY0IbsjEsuYDPD2g1SsxAXrGQcDJirtZNThuGnuJeVc1ZKmDZpiyQCeIDR7SpGKpW57czGLKGexR8pn6FfcSUy03yjxH8yjdaj1U5jMuY2WlvvHael02mWtFU9f57weZiJF3vHCqPhVxiVqxpVxmLHX624wxgyBRXiDd+8UKxrgdIsxOsKGbex+f0hrTJkzM9psPC/OUyatxDBTBnmGaEImbiKmdmfT52+8QF5hFaKTWZJhA0VdusGNeVzGEty23vNBNoS9lpmjIlUzuy+TPsLXKbO1hAzVj4TmatY2Ulse9zjPA4/ucq1WWVKHhshIUPENlE5n0bnqd4GDnGPznntGbrmCgdf+xzwPIRaKsBibchz1+UXKk8TYI8Njk/Wan8OwqbMmzEkhKE2bdRf0ZvjAb6sAA94lfaH4HaemUmPd+kPZQ9oDfmORjz/tJrWYE/D6RWugLnEO/aQEqPBJPoI7SMN+B3gnrPEz+ASyJAUouZhMzyUfD/7Whf2jZvuI8uI4gx0kq6SlQIIBBDF4WqdlORD9p4j2zoVUs9k/6ah4eTG45t8jHufZ941FWW6jrMnUr4b5HQzPGoZ8thytGht84tvx0lcxZUz7b3MWAA6ShOY47HoBq5NnZRVy8KSoW6gQprSRQ/yx9ZIxPRpdQChf5nAHm4+/KMHbyIMfCfyidVUsr1L8L6MN+dvSG9igQJzmNZdVmCmfK1uPB2hbw8Y84QGBVM9LnwjNrfQhvm0FVTjOZVsZkJc3ZR1Dvq+zf9c4uVxyIQDjkz6kmsTf2b8XbXra0c3BEvUeYYqqdgDdmu4HF7FhsXy20eL7YfEuRXj8zas2U8S40676b6xUrCAThrQbjd/e5hzmy7gWbgeEVxzLAcQuSpZDhJIP9PAcYC1qA4JjCadmGcTRyqmPOtXNcgSrGB3shaBckOOqfEPiIJpT4doaCZBicpsRzJSp9QDE26fY5EugUrmNsMQFDOeLDp9vG17L0igeIw/8mfrbse4J92iw4V9OqSwCpawuV4rqyKzaECxZSfMGNctjp5GIqACNx44zPLa4rlrWlQIINwQQRvcG4MIBfMT2SsGAYciLZ894MqSd2IJ30E2yPElia1og1ZnfiMTa4Fg1OpCFTkJmKICmXcB7jw6WjH1Gturcis4xxPL6/X2XWFM+6D+0K7QYDInS/wCGhEuYB4ShITpoCBqIBpNfdW+XJIPXMzvEIMyXZ/s5PqAVNkQlRSVKGqh7QSN2s50vG9q9XXQATznpDK2ekr7S4EunSFBYUkluBBOmpvFdFrU1B24wYRXmam0c5JE1cqYlLWUpKgL6XI9I0DYhyisCfLMNpbFN26X09epCgpCilQ0ILEecDCkHIm6dSCuDOza1S1FSyVKJck7mIZTnMlLxjElTYTPqliXITmO99ASzngNbxdXVBlpm+0GJYAT1Shw5FDSinll1q/1Jlhc+03yA9YzrrvEbMUUdpynm5VZhZiLcU2f4X5hoWsrDqVPcSVbEY19fmlFILKmMgcRmuo+SQoxn6WrwS7t/14+/vvDtgkAQyTUAAAWADAdLRmuhJyZfpB6ypEXrrMqWnm34kMtAa6gqw+Bj0vsfKsYjq+UzMRLwicsOiROVzEtZB9BG4b6l+JgPzEzciVVNPNl2my1ofZSVJ+YiyOj/AAEH5HM7dGfYu9T/APrXt/K0L6//AIfzH7zhNfKqWUsP7pI8lJ+LP8Yy9vA+cGp6iATpmVQVqTc9X+7QYDIxKGH0dU4JGlyBw6/GAumCIRYOZw3IDixHF7a721gmDKTkicQoAvwbzMQVyuZZfKVJmELynS4+DxcjjMJWPeg0muJZOpJZnCiToLEl3YaNcdYZNfeMiF1M6Yg5ZqVpVqy0qfqz6WGitr8ICoRuVII9IQHMZYFJ7w51uRoAQLtpdzbzvCOss2e6vWP6and7x/Ka6ULRkEx/EUScR5wZqZbMJGJjjA/w8qYBKrWCwNnUByN1eh+Bhxqt4BPWDB2t6Gb7LllJlA3IAfmbu/Vyw4cwI2FQJWKxMax9zljAsVrO6yhLuncMCXPHj9TYk2UO1tpAHaXqXK5MVze6q0okz05pgcCcqZlm/wAuqSFu+9tLXtQWE8Ec5jNNr0c1njy7TM4r2CnB/wBmmJnM7y1eCYOVyUn/AHDpBkdD6Rse0D/2H0mao6NUqply6qUuWCpiJiSkEscutiHaLagMKWKdcSl2szWdh5noM4SVoyLQkjQOAWjzavap3Kf1mCLXU5BMLwqUhEtmB4E3IAsAH2gd9rMfnO+I7jBapKjMZDMdX2iUK7ctBsMGFqr+7GTMktYgcVOQG53PrEGln97tDq21eYoxLCptSsGYlpKCFgPdSxo/8o4bvyu3RcmnrOw+8eM+Q9PWU35jtNahcpUtaUqCgxf4hoSwyHK/kZCtjmeU4j2TqTUTEU0iYuWC6VMyWIBbOpk2dtdo9fpr1elXc4Jji3uekfYZ+H5lsqunolp/+3LIUs8iTZPk8Dt1KD4RmMpdbNTKr5chHd0cru0EAlZF1bZibqV93EKF2frOY85bkwdSMzu5Jvci43toB8Nbqu4wcDAkA4MsSuxG6Rz9ONnHO/EkCCO339/faS47xVNxAJmkvoA39wBOnpArKty4hFPENo8VK1BCHUpVgBvCj6bAyZV7AoyZoP3a3+ocytwNBy4mEWsIOBxM+3VMfhl1PTgGwA9IGWJ4zEyWaGKlMWd+kDYAHGczgsFr6VC0lMxIUk6hQBB8jFqrHRtyHB9JfbPN8T7MppalM+TaUXC0v7DixH8pLBtiRtp6ajXtqaTXZ8Q6Hz/3IxiKhU5ZovuUnkC4PzhwJlIOvhpTOUUqU+/2YsBkDEggyymqwMrW2PzHWKsmZYCRmTh1Y/5P3yidpnbY8oMFPdCeuYmXm/00KF1jmbZQdQb2hO3UBX8MDPmfKcvxYmenVf8AELGzn4CHlr9zmHQe9Idk6hSJ3eAZz4gkAPlUfC54HKSBBNYuatucf1C1VtadqzSVM5NYlp6iClTghgrnrYv9BGZWp05zX3+kuKWot22g+vy9I8kU8lA8E0FIACWBuLNqLBn9IRtLMTnrPU06fcqlVOD6iN6cyykELmeSE/MqDwrgD4jz8v8Ac5kZTjaPqf6nmdPiZjfeiIB8x1gdJUVa8tPLVMI1IslPVRsOmsD8DsJWy5axljNnQfh8ZZEyqqQlvclBzfUZl8v5Ypa1VKZsOPTqfp/uKHVm33a1z6mP6ipkIIyZgwutRJJ22sPrGZqde1rjwiQPPuZWuggEvgnymbxLFpWfwqBNwL+XOCaZ7wc2cj1hnrBXiIqqWJgJew3GgPPhfgTzMPgmCAxJYfWTXJXMWVbF3LCwBFiRoyiXHGCt7w4l9o+UOl45OQ3izA7KUL7aLJHkCIqRg8GDO3vO/vxKie8kJPRGX0Mu/wATFGqDeUoaK2iauxBUuYoy5a0JV7rqUHFnGa4iDp1cYOOPv85Q6ZR3huGYnT/+tNWlZ9p1JSOWUFB+cUOkGOn0lfwg7GMJ1VSFiJk03dwqWRbRylJPwio0ygY5kfhQeplisakAMlKiWtmmp+SWPpFRpK/KWGlQdZT++0pcopkP+ZWc36rDfGCrUoGMCEFNYkJ2L1EwkKVkBDM7+QCRvfUiCY46yxKjoJRMksxJd91AAg8L2Hq/MxXGOkurZMtlhnfzzcDuxDnqWHMxQSzDiQU8tVyXG7HcWcnVXIOeJAtBMBhmBlc+cAbcAdrWsLcHPkd3JEAZGD9/f36lXkTz7GcW/jzGNgoj/bb6Rp1af3BmKm3HE2v4V4tLlTO9mXKnSP5U6eTn6Qnqf8dq5HA/c/1FL7txxPQ6iplrUShTjj97R5/VKpsJSBEslJGrQnshQwx0hNNS5jeLJVk89JKoWn1fhr6LD8Gf1MTcUqPJ58v7hlpJmYx3B5ndqtnDXyubdIPpLgzjbIfTsFnieLzyJigdQWPFxHtKVyoMTKw6mlTKh1IHsIzzD+UAhJ33JFv5hEBNuR5R7S6Q6lwAcA9T6+XzOMy5VDkVkWVJYgK0JHlAiWBIPE3h7F0vHJ+o5/SN6KmpPbHeLMtiQsAJUo+yGCiSHD31aKXOFGEJyfQRL2np6NPXhEGSeOWPzPPEA7SYlOmrC3JTd/v71imlqRAc9YjX7PuFAtUZBznHWAdl8LVWT1ICsqQlS1q4JSHLfzFmEM6izwa8jr2/ISmlo8Z8duM/mcT0OR2aElAly0ZEqLBWa6lMH8RN20J0GkYFl1zsLH58vKer0q6apClfbk9c/nAJXZOZKWpU2YhKAWAJGZRLGybhgGObSGbb/wDH058s/f33i19FerZVGSOuQOnpz9+kaT8GQgJWVoUD7omAnzAhRnfbnIjOlBQeEm4AeYGPriSqZ0sEBJJDDVhfkOEL7CekcrS0jmU9i/w08Im15YM4kgseWcj/AIj12jYv1qchTgY6n+B/c8h4zdFHM9AmYoiTL7qnQEIFgEgBujaRk2e02wVp4z1J6yyaTcd1hmexDETqS/WEVRnOW5jmVXgCIKrGiHGrw9XpR1lfimTqKKaieqfOBEpNwAWKnYJAHEl9eB4Rt1vW9QrrPJ7+XnFv8gf0jChxUqmLADAspI1PMFnNjw9QIjwdqDPUQuMmMQArbfZjfmHA/wByieUDAxyZL9J9U1Adhmtaym+ABPoGiqgwDCckSnSqyiCWYgn/AIhz5tF88yAJCfID+wG6JHzLwMYh58fYLAvmbUqFtQyTaCdMQJ5MHQFPfR//AMvwDRJYSpXiHyVFk5QxbUFfXRKST5gRGOs5DzOiWomzkngAn1zEH/2GK8wzdJZMzAhQZyGLK4cfZIH20QyjEBzOypwuN9Q2x6+H4HqYgHAzJn0qffd9f1IA030B/qipHn9/f5RgDIgldVAsdWsd7c9vmOL6iVz0lSnMT4ti+RAY+Ivl4uWuemvpveD007mz2hFG0ep6R12VoJSJaWQM6rlRAKieajeM7W22O5GePKaqaaupOB+ff6zS1FAnKCpKS44D5wjl16GAIqtJVlB/KKK5ZkgKSfDoeXDyg1X+Xg9Zj6/2eKffT4f2h3Z+vmT5qZUs3NyeCRqT97x1lGwTMVTmelrCJKAkXU1ybk8yYrrrKdJVsTmw9T5ffaMVIzn0gSpySIwFC7eesbCMDISrnl9I09FWQfEPQCWbgYnk/wCM2BJX/wCZlgCYm0xveS4AJ4lJI8ieAjc9iaw72qboeR6f+/vBajTlqw69ZmMAqxTyJ0rKFd9LCTdmUFpWFOxdilm3flGub+W9Riek0mhFNVYBwVOT6kjBltdh6U90sKzImJzcwQWUk9CxfnFbVCAFTwRCaoW21OKuGHT1/wDZ3E5eVKe7ylGpI/MRoeDNCtR3E7us8a7Xhwupzn1gCJjqABzIDE3bqORt8oZwVHvdPKen9lag31BEGNvX79esYYJiP7NNVMQA6rOwOxAcEMTc3he0NYAB26TSOmpBJYfFjOOM45hU7G1LNz0/SFvw/nHE8NRhRKxiJ0eJ8AQm8SSa08YqahO3CdVWxwqldwnpFTiD6GPOrUe88mMdosqaznDCVTiYkrsTAdzD1VBMgJumaqsQcu8aSU4EaSsCA4viqpiUAl8ht05wzpqBWTjvK3qoGVPMBp6hebML8fvT1hg7QMGACWPjaMx1KxdYZ3DcQC3QlwPICAGsHpLtUR8QxLv3q76kE7fVm+JivhYi7oIxpaxJSBlGrl0P/wDJvP4QMqQTKhOkJTXJ5DoUj4JeBbYXaZTVVCVIN/e/MpXwU0EUHd9/xFyCIIFBrfAD6Lgm3vKQuVNdAHA6FGb/AJEK9DA8HJllHSTnVDgOCw4hh6LQzecVC4+//IYr9/eZVPm+EFgw4P6AhRA6B4jHvcwJAxxKkVjafp9+jxBXiWReZWutYFzbVtvQMD1sYnZnpGa1wMmG4VhUypZT93L1BZ1K5j8o57wvqNTXQcdW/QQoq3DJ4H7xrM7CSFELUZhOzqAA6ACE/wD5a8DAA+n+5wSvfu7w2Tg4lgBBJA2V+oH0gH4nefeE0BdkYMsqsScBPDj9ecFZciUro2Hd5xLjNSDLUOUG09ZDgy16B6yp8o9/DGX3NOmer25ozf2+4PS/nEa24LeT2Tgf/t/qeeqoBrA7nn8pp6isKi7x55ssxZupjldIQYkBNfWCVpkyGwOkumVWVNt9fpDt9m1BWv5wSJuOTPNe3GKWmB7CWR5mwjQ9l0YIPqI43upmYSWuN0iaNdhxiFUtcuUoLlqKVDQiOQlDlTCvZldp6SdNXALzTE5wS6kkkBTvqU3iMe9k8yrMjj3gMjocA4+WZxNYy86AEkKzJAu13Gru3OOyQ2RDCxMQOvqnv96xatCTzE9bqQF49IbQYZUTGySZhffKQPU2gFt1SfEw+s6rUccxmOy9Zr3CvVP0MK/j9N/94hxq0HUyiow6fLDzJMxIGpKFAerNBEuqf4WB/MQ6Xo3RoLngmITM9BXUgDhGAKzPNKIjxGsF4dpqk8TM4hUuY06q8QglmCYYmcoibOTKSA7qcvwDDWGkUMcZxHFpZV3FS3oP5nazDg5SheZINiAzji0UPutgHM0DpvFQAjaPKN6TssTJCkIXn947cQ339YYagsvPWAqNVFmMiKquSUulQhJlKNzNFiti4ieql5bjTeGK23cGee1um8L316d59TVQtpbr83izIYgjg4xGkquJ99X+8wuUxGOJWuuUQRmJvuX/AOQtF9vPMWxxIftKidv9qP0jsCUxCkLtdR10A+lhAj16QqDjiXSGKmSlSl8EjxegBijZAyeB6/YhSIbPoZzXp519zLmfpb4QFbq93xj6iDZRjEV1NUJftWI2Nj57wytZf4ZQMq8mD4F/5uoAP+ki5GxOz8eMW1R/D1ZHxGX0h/EW4/6r+pnruFzAkgkWEeWx72TH9UpZcCSxDEMx8IYcPrFmXcZTT0bRzAxPfeKFI3sxFXaBLIMxOqR4uY4+UN6M5bYe/STnAmFr8TUp0pdSlWADk34AXjdqoAOT0it+p2ocdZ6hhs5paE5SGADNw5R5nUck/MwAqIOcQlVUBCwrJnNOS6x4IqbRFzzNBRYTnTmmkgH3Xb1OvkICzgAv/IH07n6Rd7yDhBL5eE0oJIkSn4lIJP8Acbwudc/Tn/8Apv44g2a09SZOZh9OoMZEsjhlT8iI4avnI3D5MZwawf8AaIcX7CUM5NpYlq2KPB8B4T5iHaPad6H3Xz6N/f8AsRhNVaOs8n7X9kZ9ESr/AFJL+2AxTwC07ddOjtHptDr6tT7vwt5H+Iz+JOMyXYrsuqsOdaiiSCz7qO4HIbny6V9o69dKNq8t+3zhFtYjdPaMG7F0shGaUhJYXOqieaiXjMtpuvpN3i7sD4R/7MyzXWbsYxLpNMFFhpHmxuJxDvaVGTOTgmWuxCgPtoIy7WxnMlC1ieUCmYik8BsW3i/hNxxDigr3mF7Q9mkTJxXJKZaSLpa2bcgbPa3WN3Sa9kr22cnz9JoVagouG5maqMTJDRorQBzFFTEWVNcYZSoSpwIBLm5lQwVwsvpiGs56CHpXAhxNwPmG0U4BTqLDjE1kBsmGLe7iaKj7aGUgI7sKbS7aBuHnDn4oY5EzbdErtuzMzX4iZqipWp4Qm7FjmOIVC7VgatIgQbcrzFFLRzFzxKlJKlKNh+p2A4w6XUJvbgTyFiGu81r+U38jstIllKZ2dayNQoJSS2gAuL89vKMR9fY2TXgD6n5zbq0mU3E/OWK7K060hIX3Uxn8S0LVv7UpwUj084n8Veg8RgCv0gnqrYlKzk+gOPr0maxjB51O5IzyxfOkWbZx7vy5w7RqK7uOh8jFL6Hq56jzhHY3ClVs0uSmUj2yNSdkjgeJ2HWBe0NSukTIGWPT+4KljZwOk9lwfC5MhITLQlA5DXqdSeZjxWq1F1zbrCTDMewjVMgHSFATAGwjrAMWwSVPQUzpaJieCgD6HUQ1Rq7qTuQkfKTuV+GmOldhZdMpSqYkAlyhRdv6VG/kX6xsH2u16hbeo7j+R/Ue0JroyOxhKZuVwbEbRTGeRNFlDcynvQfv7eL4M4LiVIQlLn3lG5L/AAEWLFgB5SwU5zmcWsLdPEMem8QBs96XKccyzBsJlyUsgBIA8StSeZIufl0ibLrNQ3vH+hFmC1Dgcxph/dzFFIKhZ9NQw4O2sQdP5xM6sldy4PPPpKqhIIym4+XQwsMqeI1sDiA4JTqRUkLuhIzJP5iSw8xd/KD6h1anK9T2ijUkEibaViCdwIzRYB/0Biraduxl/wC3yz7o9YjxV/8AxD9YLwLB3kkVEo8R0V/iID096z+Tf6kGu37ErqMp0V6/4iuKSeMj5/6lk3DqIqxM/wAMpWApJBBe4IIuDyaC15DgqeR0Ijdaq0yeGV8uQBIl+zLsPnfibxpail7j4rdTNCvTqEAHaOpWL7hTecJeARxKtplPUQylxvK7EXingsvSL26MNjPaLMdxwS05iYNpdGbGxOJSlNz9JiZXaEqO4vvp6xttodoi6e0abG2iaOgWFIdRvGbaCrYAjWfKeZzayPTLVKGwRfUVTwwleInbeJCjmannFrFnaO0kEjzhsudACs1K9QekKEyB7Y6LcjmczR2JG+U97F9sX8XnifGbHbZJtmo7O0SqcGarKlc0AJJ1CNW5O4LDZoQ1Vot9xTwOvzlNPp1Lm1hz/E0MyoU2qVBxc3US97H5RnhR8jGxUrcEefynZxSlRKJcvxtnLB3FgSWciOyWGCx46QdNCr0GD9Mz5NOZebMQUn3WJYbs+obZoqX3EY6jvC5FgxiHYBTy6aWJaE5EuS27m9/vhC2sd9Q+9jkxBdKlYxX0mlpsSYagjgYzsOvSK2abMNk16DxSeVx6GJ/xn41x6j+jFnocesJmVBazKG5GvpENTxlDn9/pAhADzxF0+oBgKqY4lZEz3aSSFIKx7Sb23G4jS0TkNtPQx2ltvHaZGVjAjYbTGMbxPqjFg2scunMuLBC8HrApLvqflAdRWVMLvBGY9p5yRqHB1109bQoCVMWtr3jgy+hmS5N0JY75rh+I8oKbSfnEhogBtHA9P5lZn5jq72ELsD3jgUVrz2l1Xh81KQpCkk8H+p+rRRXr6NM1vaVbcEEesDkVkwkgoLjWxtF3pUDrKvaMZBEmaxTs7HgbfOK+EJQWNLBVq/MIr4Q8pcO3lLE4grdQipoB7Qilj2gmI4l4SEqzEjQfXhBqdP7wJEaStm6CZSRLGdRNiojfdgPpGs5YqAO0aTTXLziP8PkIUGe8Z1zOpziQ29OojZHZ9JQVJmsoH2TuNiPOA/ifdyRF21TB8FePOZLtZSKlrQJq092S6Tf2hqPSNT2fYrqSg57zF9sWOwUDpAJdZRLDTUMRuklOm9rE9RDBq1SnKH68zFrRwdwhsueClJk5yghw7K3IIdLcIEaQDiwgGem019liZZYPMNLMQmWhKKZMmWSVKBVMnzLO5Gmlht8tdylnTjH1M2dOngZI97ce2MKP59T3iLF8PlEDIsLsHOUpKVHVN9W46RVWKH3TmA1ddF58NxhjnGPId/SIZcvIop84ZZt4BmLVUdO7Vn5wiUIE0fqAJzLwYHGQcStZiwEE7StS4sBANYBGvZij72c6g6EXPMvYffCF9XZ4dfHUwumHiv6Cei1VOmYHKgU/lYdN/nGAjleO80FLLxj84KJKJYABUndnfrq/2YJuZ+sIGJkpVWFFmAffcxzVnEptIhMuWAScxUTx+vOBMSeMSue3SdmTQbveKhcTgMDEArK8y2L2PzgqUB5DKJbS46+8DfSRZ1jGVjrbwudLBMo7zszGQrdjxjhpyILbjpEOKY8R4ePxh+jRg8iEVvOeeCsuWNntHoTXFV1BPeVz6w8YstYlbNSVHWN+z2KkI13PzhXV0ZaN6HU76uZoZOMxnNpo54ghEvFecUOnxO8WTmYoQxHUeUQKAesG7qwKmO6PHgsA+ojPs0ZUzy99bVPtM0tLW502AIG9mHCErFf/ALftKEiLsaQFgIUyMx8KmdiL2uNgYPpSVyw5A6iEqsKHMGHZZJQSKov/AEhvR/rDB1tY/wCv39IyNac9JjscoZ8lYSsuFeyoaH9DyjS01lVq7l7dZq6S4XHC9Y/lYQiXRlZny8xGbICCon3Qq9n4XhwadTWbGPPYTRr1DLqBUtZx59vUj5RXiuArlSUTVzEkLLJQ9+cXfTlE3EzQo1yW2tWqnjqYBTDKQQW6Qsy5GDGXIYYIjYYwUsXcQk+kU9Jk307ekliBFYgSgplO4UzswMUp/wDpWL448pkazTeLXiZg9nlyZv8AFUG1SRxGn+Y1PxyW1/4x85nafROrhm6CEf8AiZSPCWcWgX4AP7wmvuQcExdRUE6dNTKkSlTiq6co93cqJIAA0JJDcY0RjGWmW1xRfErO09x2z8p6Lgv4RKZ6qfld/BLAUz6eJQYHkx1NzC994Qdh8z/EU/F2mzfnn+PKO5f4YYYhitC5hG65ih6iXlEZdntSxQQrD8h/eYSy625tzQ4dk8PAZNJKbml/iYyrPaWoJ4cy6tYO8Dq+xFAof6CR/SVD5GKD2rq1/wC/6D+oZbbPOIMQ/DGlVdCpss8lZh6KBPxhur2/evxAH9P2/qXyT1MzM38H60zGlzJRln315kEf2AKJ8vhHoKfatT17nUqfKJWWMrdczX4B+GyqaWxqUlRLkiWWfTdd7dIytb7QFrZA4+cd0ntAUpt25JPXP+pLEOzk5AdBSrpY+ht8YVTU1k+9xNSv2jW3DDEzE6epKilQykG4ID8ucaCoCMiPblIyJ0Vrhjcbm7DzaxjvD7iVPpIJnt/Ny+xElJMINds1oH4QlYrx+oBlKvpceX+HhnTJhxB2NhcxFS1Z4w29copDCE/vBQ3MC8EGCcYnRXH8xEd4I8oDmLMVnl8zkliAOZ3hvTqMbcRXU5GGHUA4HrM6KZfAw/4iTJGnu7CTFEs6xHioJcaO5usa9nMMmzJvdobR1E6J5/4hXV31pXvaMadm0zYPIM2FR2QnoAKVIUCQDqGvqx1A67Rkr7QpbqCI2Neh68R/h/ZeTLKVla1qGqVZcr7FgH8njPt9oO4KgY/eKWa1yCOkaYyqXOSZbAAgC2obfrAK3dHDgdIvXcUbcJ2hlS0kIly0AMzkP1UTqTHPY7nc5g7LWdsscwmRNTIfKv2lOXYbZfRuupgbMz429pQEQWfVieQhCgWOovcbRyVGrlhKs2eBB6mpVKICjY6GLpWLOVkiD19WhctQWRlZwTsdjyaC01ujjb1j+jteu1WTrn7Ex4rXSOOsbHh4M9wriSnV6lgZlPlsPOCMWOAZZNq5wOspTURG2czyNTVeEiOVPezF7WBUy3s5VTitpScy2JZ2sA5ueUWt0gu90TPCBk3OcSGMYsueUlVgH3iNNpFqB295D1LSdz/D3gMmolsCUZnu5cfLUc+cNYK8GWovovTeAPoJ652MwxFCGQtZVkCZhJdKlO5UAfZ4MNhxvHl9Z7RstbKjA7eeJ53wR1brNHMxMneMx7bGPJllqAg5qid4GVJlwJ1NXziNhk7YTJmlZZIcxZUZztUcyGwoyY1RTplh1EFXwEa1elp067mOW/QRNrWc4HSVqqQd3gNl26V2QOdUGFWLZkAEQKdPih5hlMx3bqShUozbCZLuDxG4PGNT2ZYws8PsZo6S9lbb2Mw0jEjs54j/ABtG61M1g+Zb+3flP9pvFPD85fdILqX6/D0iQmJGcyudNC2Sv2TY9DYxZQV5XrOatXG1uhjz9yUPdgAMptQpTjzJvCP4rVbsk59MSo0aDgDA88mYPFJxkzVS3zAeyriDp5xuUoLaw/SYmq1T0Wmtucd/SC/vTgIJ+Hi59oeQlCVrmKc/9QQhUXEChtts3GOJKC0JMRmbaKccyzLEZl8Q7AazuJpUdFBjybQ/OAamrxq9vcRTUabeMr1nodJNXMl5k+yzueHEcowGqCNgzFYEHEXKxXV9oN+Hg2aMMESia6iMxuG4aXgdu6v3R0kr0hqqBSCcpDHidPhAGdWABndIxraWQZeVgbXJ1Ja55RU2YINfEnbMD2exFEqbNlPZKyEk20N7n71jX1dDOi2dyJQdYf2ore8QNzncttY8NIBo0Ick+UIIlqglUld2ypdjcFrw5USLR6x3TOa2DCZSVUvGoa5v1arMIRPgRSOJfmMZOFz1jMiUsji3yfWANfUpwzCXa4CKcRWpDhQKVDYgg+hhupQ2COkz9XqtiGV0k8kEgnk2/LXSCFMHmLV6uxlxWuTGCZIKAoqS+ZsoJzaPm4NtrFAcHImh4ItTZbzkc/6gWfI4CX55R+kWOW5zFQU03+IDpPTpOPBYdJDdRHlm0ZU8zNfMu/ffOB/hIPOJROx47QRdGO84tCMKxJc2YmWlJKlFhf1J5DWK26YKM5kbp6NSJRIQwLnc8T+nKBV2LSPWLNlzzBKipzdIVewucmXAAEH73LFRxKE4gVRVx2MmVzFNXXc4OlUsuTMR2yxb+Hldyot5C5jc9naf393lHaRtOTMpKn2jVKzURpemdFCsYXBldTWBI1iyVFoO7UJSMmaTs9QSVAKnAKJvfQdBGdqrrFOE4Ea8LcgYjJheOYEGJpSSR7gNj0zGx82gWn1XOLunnBs1gTOOfKYvFMDnJVmnoUgnR2ItzSSHjZp1VZXFZzMa3SG9vEsGDBUYamLm9pC6CsQuVIA0ECZyesbSpV6QpKYETCThTHZkT6TLSVoz+wFDMOI4HlEliFO3rAahSUODPQ6CvSvwg2Av0jz1tTJ7xmERzL66jpyDlQk/zEMfXWKpbaG6mCYRNgc4UxmgrJSpbpPAAAMW5veHdUpvC4GCBz6mQh85fWdokaBYJOgBcnygNehfqROMGkdoFrVkKcp4v9GsYK+iRBvBzJ3GH4t2blmT3koNMSl7e81yDxJ48YHRrH37XPB/SSBM1Q4qljwaHrNO2YQY6yOFrSsstig7cRwMWuDJyvWWDHtFfbOlkSVIVI8IW+ZLuxDXD9Yc0NtlykP27wyX+H8Ur7JrQZwVM9lIcPoTtrrvHa1WFZC9TNjR2GxuAcfKejS+0aQCA1489+DM0G0wY5Jma7a5aqWkJA7xKhlI5liCeG8aPs3dp3OfhIgNdoBbV7vUEYk8H7HSEy2XNJUOBCddWDF/OOv9o2s2VUY9Z2n0h0yhBk+vaJe02FmlIIVmQrQ7g8D+sN6O8agHIwRJvtarkxtgPaFMmSEAJ4ktqSzwvqNO7uTGFSuxQxPaYGmxSYjmOH6cI23oRus8eNTYDGknHxuSPvlCzaM9oUalD14jKnxobEGFn0p8pfcrdDPSPw+mjuVT1e0olKf6Rr6qt/bGD7SOxxWPnIC46zQLrCo6xmESDmc/aWiNsjMrm1LiLBTJ25imurGGsM115nBJmMSxJwQ8alNGDD1VTNysMNYoqzEIRYGzOd2PH6Rpm8aZduOTHq9KLTnJHlEeKIXTrMteuoI0I2MOU7bl3rAajUPpm8N//ZsOxaJQAUUZ1bn6A7Rle0GfdjOBNnT17qQwPJ7+UZ9qKWTNlK7yWB+VQF0Ha+vkYW0VtqWDYfy85TU6VLa8P9Zluy1LUVCQUeFItmU7HpxjS1r00n3uvkIDQaqy2rcRjHf+p6JQUi5CQ4zEC+ofnePP2uLW8o2zraMAxLj2JImIUlW+3A/4hzTUujgiSVCrtmLCY18xOSAjp0sTFZ04qOE6QKXDHSLA45EqwBGDIyKk0xzoc2ZiSxH0izILxsaZuo09aKSBzLantctYZKC/WKJ7NRTljMzBbgCDyMbUlGSaWVxaxcv6wR9KGbcnSQ9ZThhNJhEuWiWJlitQd+ANwBGdqGcvs7CQFiurrmmOk+IH7eGa6spg9JOI9PbREqX4iczWTxPy9YRHst3f3ektuA6xV2TyTFErICRtz/SGtfuQe71mj7N0yWku/IHb1m1nSacpYJQ3QRjK9+epm4KVIwyjHynmeOSU/tCg+ZA9l9gb5fvlHptM58IEcHvEH0la3YYcdR/ULl4nLyTEmTLKllwvxDJySkFm6xfPBGOs0RYARzwP1hOEYYuoLIVkSCz6+g3hPU6hKRyMwzsWXKx3WdjKiV4pcwLUm+RSchNti5D9WhFPaVLHa67fWKrqGyCDkRFS4l/Faf3gSlwpKWCnALDxaXZ40kprGCeRGRqGYHZ19ZyonSVSke2ZrkrzEFLe6ADr5wb/ABqo28GEGHYhsEffWDSaeUxfNronQRR3cngCLGulTgNj0iiZhoOkHF5mO+hQ9JSvCjsYuNQIu3s49jKVYYqLi9YE+z3HSeidj8TMullSyWylT+ayr5ER5/2jQHuZx3x+0kVtWNrdZpkYuhrKjLOmbPSdjMpm4uOMXXTmWCwGox5tDB00eesviKarFirWHE04WWC8zK41ijnuwdfaPLhGrp9Pgbz+UHZeAwrH5x32dqCwQi51PDqYR1ac7mm/pCGX3YdivZA1LrVNIyjZIYPxc3gen1/gjCrx84PXaFNSyhmwe3EHpqs0QShxYWUN+J6xZ0GpJcR5FSilam7D6yiu7RZwQb5rEcXi9ej2nPlKPqagu2McGxhMqWlILZQB6QvqNObHLGVTYKwo6YjBXal/aUT1gB0RMqFRfhExmN1xXPOQEuxVwB/6b1jY09IWobpm3amw2+Gi/nJgRSMTkdOkoiTIkxInT4RxkSURKkSPdgbRO4yoAEoqZTiCI2DBWqWEXLnz0jKCQnl9DtDIWpjuPWZFlNgPSCSc6S7a6vBW2MMQXhOO0jVTFLIzeUSihRxKlT3hmHVRk7kA+cCtQW/lHKW8FdrZAPcRkrtBb2nhUaPnpNX/AOSqUdcwKfUlaCpi7wdUCtiAs1BsqL4gX7YIN4UU/HLNTgOM93LS0Zeq029zmb+k1CtQs09J2pf2lesZlmg8obCdpk+2NWkzu8TYqAzcyLA+jeka3s+thVsbtM7V2CltwPWJU1UOGuBXWETsnElgNmT5pSfiRBPDXymS9jljlv3jUQhPQz5ojMifNE5nSj94FCm2Ov6wTwQ4mdqrATiForCbvblATUBxALiSVWE7xArEKMSmZVtqYuteek4sB1iuuxm2VHr+kN16bu0Uu1YAwn1idIJPOGyQIkqsx4mm7NVapQVm3Lxm6ysWYxPR+ymepSHjyb2iOgNjCS6Sa/jrEOPVapmXKHLw9pa1TOZl+0rrGCisZMWSqaYogmwhhnQDAmelOosYFzgS2dVqSWILRVa1YdYazVWVNgrkSAr1H2Ul+cT4KjqYP8bY3CJGFIlTeLWF7Cufdj1IcJ7/AFhggMLOGOnT6JnTkdOnI6dOvHSJJ4idOtHSMSJlxOZ2JUqVFg0rtzIqpU8IkWGVNKHtOrpwQxFo4OQcy5qQjBEpGHo/LF/GfzgxpKR/1l/dsGAtFM5MYCgDAg66NJ90QQWMO8E2nrbqogk6UtB8AdPCCqyMPe6xOxLqmzUPd8pyXVTPyfOONdfnOXV6jpsl4kGYP4nlyim8IfchvBa5f80pODjZRaL/AIk+UX/+LXs0uThg4mKG8w40KgdYxELRuTRETpGZEiVPSJq3WHKukydR8Ujh2/WL3dBAVdTDlaQsOsZ7RRiO0OVRHUwKDRWHUMBtmhpYcfbT0MAHwmaB/wCVZarWKCOGVU/tq8ou/wAIilX/ACvDUQAxwTk6OWQ85KiWkJL0wMwplsVlZyOnThiZ05EzpyOnToiJBnY6RJpiJMlETpAxM6fGOkz6OnCRVEiWEiqJnT6LTpFUROkJkSJVpKXHGWEnESZIRE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06017"/>
            <a:ext cx="3282791" cy="20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6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2" y="2466542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2" y="743347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2" y="4509120"/>
            <a:ext cx="2971800" cy="159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31" y="2466542"/>
            <a:ext cx="3647461" cy="204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MX" sz="9600" u="sng" dirty="0" smtClean="0"/>
              <a:t>MOL</a:t>
            </a:r>
            <a:endParaRPr lang="es-MX" sz="9600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5"/>
            <a:ext cx="322115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¿QUE ES UN MOL?</a:t>
            </a:r>
            <a:endParaRPr lang="es-MX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Es un cierto número de:</a:t>
            </a:r>
          </a:p>
          <a:p>
            <a:r>
              <a:rPr lang="es-MX" dirty="0" err="1" smtClean="0"/>
              <a:t>Atomos</a:t>
            </a:r>
            <a:endParaRPr lang="es-MX" dirty="0" smtClean="0"/>
          </a:p>
          <a:p>
            <a:r>
              <a:rPr lang="es-MX" dirty="0" err="1" smtClean="0"/>
              <a:t>Moleculas</a:t>
            </a:r>
            <a:endParaRPr lang="es-MX" dirty="0" smtClean="0"/>
          </a:p>
          <a:p>
            <a:r>
              <a:rPr lang="es-MX" dirty="0" smtClean="0"/>
              <a:t>Iones</a:t>
            </a:r>
          </a:p>
          <a:p>
            <a:endParaRPr lang="es-MX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1762893" cy="2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 descr="data:image/jpeg;base64,/9j/4AAQSkZJRgABAQAAAQABAAD/2wCEAAkGBhISERQUEhQVFRAVFBUVFBcUFBYVFhUWFBUVFRUVFBUXGyYeFxkjGRQVHy8gIycpLCwsFR4xNTAqNSYrLCkBCQoKDgwOFA8PFCkcHBwpKSkpKSkpKSkpKSkpKSkpKSkpKSkpKSkpLCksKSksLCkpKSwpLCksKSkpKSkpKSkpKf/AABEIALcBEwMBIgACEQEDEQH/xAAcAAEAAQUBAQAAAAAAAAAAAAAAAQIDBAUGBwj/xAA9EAABAwIEBAQEBAUDAwUAAAABAAIRAyEEBRIxBkFRYSJxgZETobHBBzLR8CNCUnLhFGKCkqKyFjNDU/H/xAAXAQEBAQEAAAAAAAAAAAAAAAAAAQID/8QAGxEBAQEAAwEBAAAAAAAAAAAAAAERAhIxQSH/2gAMAwEAAhEDEQA/APEEUSkoJUSoRAREQERSghTKKJQTKQolEBAiIJKhTKhAREQEREBERAREQEREBERAREQEREBERAREQSVCIrQREUBERAUkKFKCFMIoQEREBERARFICCEQogIiICIiAimEhBCKYUICIiAiIgIiICIiAiIgIiICIiAiIgIiICIiAilJQQpAUogKIUogIiqYyUFKK+KA7qHYboi4sqFlDL39I9QrtHLuZI8gppjDbRJ2Cl1Ijkuly7g/EV7saAOrjC2df8OcbTGoU9bYv8NwJ2/pMEpsMcIruHw5ebct1vTgwLaAHbHwwZ7zzW/4fyQvItzvvt6KauOVo5K8/lpPd/wASZ9lbr5KZgAscP5XT99l9B5JkYYwGI9I2277ysnOuEaGIZDmDVH5tiPX9/NWVmx8w1aRaSHCCFQui4vyh9B+mo0ioCWuta0FpB5gifbsudVBEUoIREQEREBERARS1s7K4MP1IQWkV34HQqn4R6H2QUKQqhSKysPhDuYjogxqdEnb9NvNDQPRZrmGequjCVBcscB1II9pRrGqhSGrcNw4cDA8Vz3PburNOndTUxi0ME43IIb9Ve+HG0D981uMBlz6rg1oMeRXqPCnCNJgEsaXdS0E+5Wbyax4yxgO4BU18vaIIm/I9ey+k6vCmGqiKlJj5H8zBN++4XBcUfhsyg34lPUaBdJBMlg9eXcpo8ro4Vu5A9UqtmwAHkF1ebUsPRIZSok1GGHGq8va4i1mDSBeTeVuuGuGtcF7GeKCQKbABzAEBO2Dlsl4CxGIEjS0ctU/YLaVfwpxjBs1w3kO+oML2HKcrawAAQFvhR8It0+qbo+YG4M6hTEap0j3hdhw/wfhXEF1SvUHQUmUhM3u6o8/JdTxvwcKeMw+KpABrqzBVAFtUyHdpAIPfzW3w2Ap0jAHcQJjss2i/luTMYPA0hvLUQT7gD6Lf4XDiyxaNdgaL/L9VssI6RO038hyHmko4jjbgplaKzBFVpGvo9u0nq4deiu5RlAptaAOQ+i63MLNNpBBHlZaGm6QPRSkb3C4YNaFce9s2MxE8+8LXzt5K9Vw0MJBhwv5lWJjz/wDFHJaVZp1eEjxB39Jg+7Y5LxWtk9RpNgYJHhIOy9y43116X8MS4DZrSTfewEry/F5bUp3exwHWCunFK5JzCDBEHuqYXS1cK2o0tcPFB0HmHcvMHb5rnHtIJB3Bg+YWqkUIqlSoCIiAiKsMQZOGpQPNZ+EyKtV/9umSOpsPc2V/JMCKlQao0iLdV6xlWUBpYABB6f2k/ZZ5csbx5d/6JxkT8O3ZwKxXZdUaCyo0tPKW3lfQVDAgkNEA/osTOOFKNWA8eJxhroEtfBLT8iPULPcx88f6R0kQZB6LY4TL3PIaPXtYn6StvxJg30a2l4hwJHmJMHbsQe4XR8J5R/D1EXc0u9wY+UK2kjP4Y4aaA3U0E+QnzXcUsmptB8INugPoqcowohp7DdbZ9LU7yjbssaORz/8ADanVBqMAZVjZrd7WkDmvNM5wQo1SyLiBtcmSPefsvoZ1dnULzDj3I2uxLawtBDoiztJYIPsEnIRwzw9pa0kbRPnv9V2uSYQbc2n63HyK5/LMURpBMB3QRfeOfKfZdTljwGTzcSft9lnVrbC8+UBMVhmvY5rgCHAgj5LG/wBbTYPG8Dtz9ljuxjCfCXEeULWo8t4h4ab/AKplQGWkkPbz10jodB7wx1/6j5LsMht/KNuv+Fqc5eRWqhwgfFFRhmSWuYGv8vEyfVbLLcQ2nOsxFuXykrNrWOmwbi49hyHM9/3zW3YuQpcVUmCzSYvd32DfusnAZtXrwZ+GDsGtGx6l0n6LUqWLvEYcaTw64bpcPRwK1Tnid1v8XlHxabmPeTqEb37LkeIcHUwga58lhIa0i8kCYIGx894WaR0FOoyGhzgBzmdhvsFsGZ5h2DxVJjoLn/PovNquZOftJu0TJiXch5EtWbRwbiQLwL+ZSWr1dpiM8+M3TTafOQevRa92W1Q0RvyEXMK7ltJtvz7XAELosJSA2aR3ctZrPjg8VnjmOLTZ7fERcEAEbzz/AFWPUzeu4adRvvFrLpuLeHGVNNYAl9OS6I8bdwD2DoPutLgcDtME/dZs/VnjPyfCAAS4EiRuTutrWyejWBFZrKjT/Lpn5kTPqsfC7/lC3eGceg+a2zXiP4g8JHB4kPpgfAqklkAeAtiWloAERBHW/QrzHHD+I/n4ifcyvpT8TsEKmBqn+ZmmoD0axwLgO5bIHWV83ZjSh7vO66S6jFUFSkj1VRSiIgK4zcK2q2m6DquHakOHaF7FldXV8F5gAuYPcFv3XiGTYmP88l6Jw5n1Gn8N1Qk6QY535BresrnydHp1Nga6SqcdVa9hAPisWno4GWn3C0VLO6tYw1rWMO2rxOPneBv3WzpYZwEm/PaFgcDx3hRWZ8V4Ae1x2EbwHDy2KryWoPhNg20gC/LYDur3H1YsDgWOAeJE2BI3sFyOUZy4NDBpmQBaTc23PoplxY9ko1WtaLgQB9Fl4HMaZFpPfSYXIZXhX1yPiOsOXhAI9AuwwFGmLQ3V/wBVvW6sSqKtNmvUDvy+65vjeq34YN5uAAOtp32BLSu1OEBOoiAAQLXM9lxvG/DlU0/jUXHWA0Fu8Na/UXNA5j83p5BMTXL4HiJpZtfueY8ltaef1XNApwOQhoPc/mlee4+r8Os68tfUqRHIh5Bb9PcL0bLssLGtAEloE9zz+6lmNytnluCLvE9xJ5zA+nJdHgsM0gRda7A3IikJ5/5XQ4Uu7D5rUZrFxmTsqM0vAOqfSQdj2svNuLMNVovLXOloMNMRLbEX7agF685vuRvz/fsuU/EHJ21sKSf/AI/Hbcy5kgHrASwlcjkuALqbXG5ff0m3yXZZTT0jSWz0v+4WFgqDPhU9LYaGtAuSdgBcgX9FnYc3ibcrT7kKRbXQ4Zpj8seyozXLKdek+lUEtcCLWIO4LT1mFThXW3/fqs4G3+FtzrxzK8uqU676LxHwXaDz1vI1ax0aGhpH9/ZdPQwsXG4V7iakGYtjtg+npJjd7XSTO8hjWj1HZW8ViQAAOkiOh87wsfW9bHAvPWO3iC3mFfsJkrlsBXvYf+QXRYSqOdvcrcZq9jyND52gz3tsFyVGo0M6GTzvJk7LZ8V50KNCo4GHRAMEhpdYTFpvYdd7LzijxFJaI2BNjz5T1t8ypVjt8JiQDc+kwfmugwWIG4MQOZH7K4XLczY6Jc7v4iPNdGzNqdJlneLnqIIAtt3VZrD/ABFx7Rg3snxVC1regOoEOdPIFvqYC8DzTDtPiFnbQY8QixtziF6F+IPE1Ko5oc9oDJMC79RtqcBeIsPNecZjm9N58FOBAgSYkAAnrcgn1WorV1GK2rlWqXdPRWytMkKERAVSpVQQbPCnwgDcru+FMvDoJEgG36lcJgruA6fTZeq8ItYAPCSfILNdHa5Rh/ygXF5jYWtJ/RdCygNMXLnc7/QnZa3L3EgQIHuf8LdU9up9yfP9+yyzWi4k4dZi6T6VQ2IGl3NrxIDh3kiR0K8V4Uyl4x7qNQQ6j8TUOQczwjzuZ9Avod1ORHl8j+q89zPLW0s41gADE0HetSk4A+7IKz4sbHAUw0AOp6uhC6LLnnlTDfM3+i0L31G2BEcieX+VtMvq1CBqqD2b+qsK6CnTm7j9h+qoq09TtvCJHn1/fZRQ2kmR1m3sLK9UMxybG/WFWfryHjrhQCsx4bZ1R9UR/vr0dYgb/ndHkurdhC248LhMj7H1CyuPKbRQ1kHU0iI/pZ/EPkC5rW/8lp6eZa6LZg1NILoPMgTc9+qxW4zsHXcXbme110OCdO5JXF5fiW6u/PddXga1grCt4NhC1PEjwMNVn+gj/k7wtgf3EH0WfTqQOc8v/wAXMcZZ1TbS0OeaYJFxq12dfRpnxW6jdaqMLA5qHtAaRAsCGlu1h4etvVZGGreLadjzB+688GfNp6Gsa5jAD4njQR/TM/lHPdb7IsY+qDU0OcxokuaH6GgbkvPgFu6xjX5j0PCVj/SfWf0WwdWhuzp6AST7f481yuX4ugbk0h/3H5rPzbiCnRZLtRtIEaREd7nbktsY5T8RM204ugJgMplziTZrXvFg3mXGmNz/AC9xGlw+e6w95YbvaG2IGkNMgGImA0mZ3XIcS8Y1K9Zz9fw2kkANdBjbxFviP0+a09DiBrbS5xvJJ69C4ymK9eyvGU3btpz/ALiPsV1OGzCnTZIcxpNpB1W6ABeP5VmR/hahDarXvadTDpbTLw4v30x8N1iJ26rG4n49DmNp4cFrS2SXOl9yTDg0ANIEA7+aYVvvxE40BIpNcCwXOu19pABnb7ricNxKAbX5HSAPmblc48zc3J3VAatYj0mnmgoXrksJ/K0sLnSBTedQmQNNQX6mORWr4g46BbooAg83/lPpFx+9lxj8Q47uJ8ySrKYmqjUJ3vPVUoi0golFCAiIgKpoVKuMFkGfl35x15L1fhbHu0gaG8rleTYRmzuUxPft1XoXDOPfAGsBvc/aVK6PWMvqPcLm3+0W/RbrC1ADG5PLqe5XLZRVJ/nn/kAPkZW8w+N0nwwfLb1cVhlsS+N7LhvxHxBpVMLVa3VortbbcB7XtfA3dIcBbm0Lr8ZWcTI5gHVbSAb+EfzG/l9F5dxnxGHBzA6NTw0mYIDTydpMTpFoUWNzjcc0kGSGnpstllmMpf8A2E/8yPovOGcQAeCdQtcHUNgQC4buAN+82Gy6PIs1ZycZ/wBraf1IKRXpuBrNIkX9Cf8AuMws2pUJbcbGNIuZ7k2C5/A5o4N3ERu9wH0DfumMzrS0w8W3gQ0ebohVjGs45zJtMUxUJ0zrfGwaJ7XAmw523Xn2Az0uY98E6q0TpdtpkMLh4RAAPIm6xOO+LfiVdLXsc1u5MOJPYXgRa4nyXH1M/wDCWuc83sAYaN58Nh8kxqPUMuzZhPikH+4t+67PLMeyB4mAd6pPyJK8CwnEhbEA+9/aF1uXcSvFKnUBB+JWNEN1BrmuAYQ5wgwzx/m/2nss9a1XsGKzhlNskk2tbQ0+Tnb+i8f4w4oqVK4cBT0NLoFSADIiTJBNien66bjDjOrXqvaCGMadIbSqOe3w2J1ky/bfa9gFyT3A35/vmtyMNviM+cdOqoPAA1uim3Va/wCaBJnmTPdKHEkcnP8A73fQX+q0JRaxXoWXcblryC6kGNpufJNSHObT1ikLh0l0MtHVc3nfFFbEk/EdPQCQ0XGw52tJk3WilXG7KYKHqmFWVSFYlTFuyhoWdhWNNN4IaDZwcdWq0gsF4g6pMg/kG15xnUOiayaCN1RHNVa535bK25yCqth7BwiPMfRWFmUMWAC1wsd/SYM+qxagvbZUUqEhEAoUKhAREQFdp7ev7+itKuk+N9kGyw1UBgFp1dbgRyC6PKK4JF46Hb3hckyqzmT7LLpZ0GCACbzcgfqjWvZsgzBjQNQY8+dR3/kQAt+c4aRdo09CZH/SLH1leNZRxe0fm8J67hbyjxXSJOqtqOlxAOqJa0uDQdgSRG0SRssYr0DMuI36SQ4AAb/YAc15Rn2Z0nOOoidUgEtF+4utXxBxQ+sS0SGdJ9tX6bdua5tJxTW/xvEOrTedIgAN2EkwJ7k7BTh+JXiIAP8AcT8oWhISFrDXqHCnFoc5wqU2jTSfU/PpJ0DVALmkTAMDnC0XFHGVXE04e5oYaryKbT4oAbp+IAYIvawkh3pyDXnbUQPNUuibTHfdTDU6zM81BU6VBC0aiFc1K2rjQhoAqmtWZi8NBDgwsY8SyZMgHSYJ3GoEK21gDd5J+XmpqMRzVSrz0bRKFZeFZh/gP1h5xBcBTggMa0fmLubnHYDYc1YDFsX0y2mGDQA4B5DZLibga3HYxJ0i11rKleCI5GfZPUW3tUNpq5qm55yfn8lepNQXv9E5tNr7aXlwHiBd4dyW7gSdz3WDX33WVicUIiR7ffmtcXIMmqxwMOAkRtHQdFRiGjl7Khta8knur2IxwjSwQOZMSVRhoiICgqVCAihSghERAVUqlSglFClABVYeepVCraEElXsFhtb2tJDQSBJ2Encq9l8S5ujW57dDbEkOJGktHWbbHe3VScMWP01AWkGHA7jqI6oLuZZUGVajabxWZTialMHQZgEid2hxidj5ELXEQVnYiGvf8Jz/AIRJDSfC5zJkagDHIEjaQmIa14JaNO1uQIAkjsbmFBhOapYFk4Ok1wc0hxfH8PTB8QIkOHTTq25x3WK5sFUXtFlbIsqmGbTCpM36C1vP/KCiFfotVtiyqTf3ZSjeY7K6dKk1pdrrloe6HDTSmCKY/qdBknrYbErnqpgxyWRicWYHlFhyWue+SkF/Ur4cIssHUnxEwZFXEOI6DssYlH1ibE2VCoqD1cZiI8/krKIK6tUuMndUIiAVEoVCCQVKgKUBECgoCIiCEREBERAUqFKCVW0qhVscgv0XkGQSD1Bjv9YWYaL3GSfzGdR5zuZ53lYrArtTEmACSYsOwQZWMeXQC/VpEA3t2ErEL4Vt2Jt+qxalWVIL9HElrg4WvIjcGbK9iCHExAESN/YfvksCVUKhiFRWrpcS2OVie8d1S14O6HEgbX+SC2HwqjiFZqVJMqlBdc7qoVtVIKoUQoRAREQEREBERAUQpCkoIREQEUIglQpBQoIlEKhAREQFIREEoiIKg8qTUKIgolERBSqkRBSUREBERAVSIgIiICIiAiIgIiICSiICIiCEKlEEBCpRAhER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7961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3456384" cy="144016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Moles: montón o pila</a:t>
            </a:r>
            <a:endParaRPr lang="es-MX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4780000" y="5445224"/>
            <a:ext cx="3200400" cy="515505"/>
          </a:xfrm>
        </p:spPr>
        <p:txBody>
          <a:bodyPr>
            <a:noAutofit/>
          </a:bodyPr>
          <a:lstStyle/>
          <a:p>
            <a:r>
              <a:rPr lang="es-MX" sz="2800" dirty="0" err="1" smtClean="0"/>
              <a:t>Wilhem</a:t>
            </a:r>
            <a:r>
              <a:rPr lang="es-MX" sz="2800" dirty="0" smtClean="0"/>
              <a:t> </a:t>
            </a:r>
            <a:r>
              <a:rPr lang="es-MX" sz="2800" dirty="0" err="1" smtClean="0"/>
              <a:t>Ostwald</a:t>
            </a:r>
            <a:r>
              <a:rPr lang="es-MX" sz="2800" dirty="0" smtClean="0"/>
              <a:t> </a:t>
            </a:r>
            <a:endParaRPr lang="es-MX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289632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61358"/>
            <a:ext cx="27241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4293095"/>
            <a:ext cx="3200400" cy="143104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1969: Se aprobó el mol como una unidad de medida del SI.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Marcador de contenido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s-MX" b="1" dirty="0" smtClean="0"/>
                  <a:t>Mol: </a:t>
                </a:r>
                <a:r>
                  <a:rPr lang="es-MX" dirty="0" smtClean="0"/>
                  <a:t>Número de unidades contables que es igual al número de átomos presentes en 12 gramos del isotopo del carbono 12</a:t>
                </a:r>
              </a:p>
              <a:p>
                <a:r>
                  <a:rPr lang="es-MX" dirty="0" smtClean="0"/>
                  <a:t>1 mol = 6.022X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MX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MX" b="0" i="1" dirty="0" smtClean="0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endParaRPr lang="es-MX" dirty="0"/>
              </a:p>
            </p:txBody>
          </p:sp>
        </mc:Choice>
        <mc:Fallback>
          <p:sp>
            <p:nvSpPr>
              <p:cNvPr id="4" name="3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l="-1905" t="-118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316835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8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MASA ATOMICA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427984" y="1988840"/>
            <a:ext cx="3200400" cy="3605212"/>
          </a:xfrm>
        </p:spPr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32686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16430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33" y="3933056"/>
            <a:ext cx="1866588" cy="18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4365104"/>
            <a:ext cx="3200400" cy="1484784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atomo</a:t>
            </a:r>
            <a:r>
              <a:rPr lang="es-MX" dirty="0" smtClean="0"/>
              <a:t> de isotopo de carbono 12 tiene una masa de 12 </a:t>
            </a:r>
            <a:r>
              <a:rPr lang="es-MX" dirty="0" err="1" smtClean="0"/>
              <a:t>uma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788024" y="1074453"/>
            <a:ext cx="3200400" cy="1885751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uma</a:t>
            </a:r>
            <a:r>
              <a:rPr lang="es-MX" dirty="0" smtClean="0"/>
              <a:t>: una masa equivalente a la doceava parte de la mas de un </a:t>
            </a:r>
            <a:r>
              <a:rPr lang="es-MX" dirty="0"/>
              <a:t>á</a:t>
            </a:r>
            <a:r>
              <a:rPr lang="es-MX" dirty="0" smtClean="0"/>
              <a:t>tomo del carbono 12.</a:t>
            </a:r>
            <a:endParaRPr lang="es-MX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44656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703712" cy="248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 smtClean="0"/>
              <a:t>UMA</a:t>
            </a:r>
            <a:endParaRPr lang="es-MX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Masa molecular:</a:t>
            </a:r>
          </a:p>
          <a:p>
            <a:r>
              <a:rPr lang="es-MX" dirty="0" smtClean="0"/>
              <a:t>16 </a:t>
            </a:r>
            <a:r>
              <a:rPr lang="es-MX" dirty="0" err="1" smtClean="0"/>
              <a:t>uma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MX" dirty="0" smtClean="0"/>
              <a:t>Masa </a:t>
            </a:r>
            <a:r>
              <a:rPr lang="es-MX" dirty="0" err="1"/>
              <a:t>Á</a:t>
            </a:r>
            <a:r>
              <a:rPr lang="es-MX" dirty="0" err="1" smtClean="0"/>
              <a:t>tomica</a:t>
            </a:r>
            <a:r>
              <a:rPr lang="es-MX" dirty="0" smtClean="0"/>
              <a:t>: </a:t>
            </a:r>
          </a:p>
          <a:p>
            <a:r>
              <a:rPr lang="es-MX" dirty="0" smtClean="0"/>
              <a:t>12 </a:t>
            </a:r>
            <a:r>
              <a:rPr lang="es-MX" dirty="0" err="1" smtClean="0"/>
              <a:t>uma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2520280" cy="192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5091"/>
            <a:ext cx="2299649" cy="2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MASA MOLAR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Es la masa de 1 mol de dicha sustancia expresada en gramos.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Sus unidades de medición son gramos sobre mol (g/mol)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5 Marcador de contenido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51981" y="1988840"/>
                <a:ext cx="3200400" cy="3605212"/>
              </a:xfrm>
            </p:spPr>
            <p:txBody>
              <a:bodyPr/>
              <a:lstStyle/>
              <a:p>
                <a:r>
                  <a:rPr lang="es-MX" dirty="0" smtClean="0"/>
                  <a:t>1 mol de átomos del isotopo del carbono 12 tiene 6.022X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MX" b="0" i="1" smtClean="0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s-MX" dirty="0" smtClean="0"/>
                  <a:t> átomos y una masa de 12 gramos.</a:t>
                </a:r>
                <a:endParaRPr lang="es-MX" dirty="0"/>
              </a:p>
            </p:txBody>
          </p:sp>
        </mc:Choice>
        <mc:Fallback>
          <p:sp>
            <p:nvSpPr>
              <p:cNvPr id="6" name="5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51981" y="1988840"/>
                <a:ext cx="3200400" cy="3605212"/>
              </a:xfrm>
              <a:blipFill rotWithShape="1">
                <a:blip r:embed="rId2"/>
                <a:stretch>
                  <a:fillRect l="-1905" t="-1182" r="-190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51" y="4149080"/>
            <a:ext cx="30956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2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Se </a:t>
            </a:r>
            <a:r>
              <a:rPr lang="es-MX" dirty="0" smtClean="0"/>
              <a:t>refieren a las masas de las sustancias que entran en juego en las reacciones químicas.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LEY DE </a:t>
            </a:r>
            <a:r>
              <a:rPr lang="es-MX" dirty="0"/>
              <a:t>CONSERVACIÓN DE LA </a:t>
            </a:r>
            <a:r>
              <a:rPr lang="es-MX" dirty="0" smtClean="0"/>
              <a:t>MASA</a:t>
            </a:r>
          </a:p>
          <a:p>
            <a:r>
              <a:rPr lang="es-MX" dirty="0" smtClean="0"/>
              <a:t>LEY </a:t>
            </a:r>
            <a:r>
              <a:rPr lang="es-MX" dirty="0"/>
              <a:t>DE LAS PROPORCIONES </a:t>
            </a:r>
            <a:r>
              <a:rPr lang="es-MX" dirty="0" smtClean="0"/>
              <a:t>DEFINIDAS</a:t>
            </a:r>
          </a:p>
          <a:p>
            <a:r>
              <a:rPr lang="es-MX" dirty="0" smtClean="0"/>
              <a:t>LEY </a:t>
            </a:r>
            <a:r>
              <a:rPr lang="es-MX" dirty="0"/>
              <a:t>DE LAS PROPORCIONES </a:t>
            </a:r>
            <a:r>
              <a:rPr lang="es-MX" dirty="0" smtClean="0"/>
              <a:t>MÚLTIPLES</a:t>
            </a:r>
          </a:p>
          <a:p>
            <a:r>
              <a:rPr lang="es-MX" dirty="0" smtClean="0"/>
              <a:t>LEY </a:t>
            </a:r>
            <a:r>
              <a:rPr lang="es-MX" dirty="0"/>
              <a:t>DE LAS PROPORCIONES RECÍPROCAS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1443236" cy="161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s://encrypted-tbn3.gstatic.com/images?q=tbn:ANd9GcSMVNAj26M0TUUzp4hzJmY9LdYtfWTHyd5GLAXxRVnrA7u_bMH3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8415"/>
            <a:ext cx="1800200" cy="16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86572"/>
            <a:ext cx="1524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0394"/>
            <a:ext cx="1105542" cy="170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3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124744"/>
            <a:ext cx="6965245" cy="144016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LEY DE </a:t>
            </a:r>
            <a:r>
              <a:rPr lang="es-MX" dirty="0" smtClean="0"/>
              <a:t>LAVOISSIER </a:t>
            </a:r>
            <a:r>
              <a:rPr lang="es-MX" dirty="0" smtClean="0"/>
              <a:t>O LEY </a:t>
            </a:r>
            <a:r>
              <a:rPr lang="es-MX" dirty="0" smtClean="0"/>
              <a:t> </a:t>
            </a:r>
            <a:r>
              <a:rPr lang="es-MX" dirty="0"/>
              <a:t>DE CONSERVACIÓN DE LA MASA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3140969"/>
            <a:ext cx="3744416" cy="3384375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toda reacción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química ordinaria,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suma de las masas de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las sustancias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reaccionantes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es igual a 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suma de las masas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de sus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productos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15" y="3140968"/>
            <a:ext cx="291345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>
              <a:xfrm>
                <a:off x="827584" y="817582"/>
                <a:ext cx="7560839" cy="120248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MX" dirty="0" smtClean="0"/>
                  <a:t>+ 2NaOH</a:t>
                </a:r>
                <a14:m>
                  <m:oMath xmlns:m="http://schemas.openxmlformats.org/officeDocument/2006/math">
                    <m:r>
                      <a:rPr lang="es-MX" i="1" dirty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s-MX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MX" b="0" i="1" dirty="0" smtClean="0">
                            <a:latin typeface="Cambria Math"/>
                            <a:ea typeface="Cambria Math"/>
                          </a:rPr>
                          <m:t>𝑁𝑎</m:t>
                        </m:r>
                      </m:e>
                      <m:sub>
                        <m:r>
                          <a:rPr lang="es-MX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MX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MX" b="0" i="1" dirty="0" smtClean="0">
                            <a:latin typeface="Cambria Math"/>
                            <a:ea typeface="Cambria Math"/>
                          </a:rPr>
                          <m:t>𝑆𝑂</m:t>
                        </m:r>
                      </m:e>
                      <m:sub>
                        <m:r>
                          <a:rPr lang="es-MX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MX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dirty="0" smtClean="0"/>
                  <a:t>O</a:t>
                </a:r>
                <a:endParaRPr lang="es-MX" dirty="0"/>
              </a:p>
            </p:txBody>
          </p:sp>
        </mc:Choice>
        <mc:Fallback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4" y="817582"/>
                <a:ext cx="7560839" cy="1202485"/>
              </a:xfrm>
              <a:blipFill rotWithShape="1">
                <a:blip r:embed="rId2"/>
                <a:stretch>
                  <a:fillRect r="-1694" b="-101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2119257"/>
                <a:ext cx="7344816" cy="36038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dirty="0" smtClean="0"/>
                  <a:t>98g                     80g                        142g                   36g</a:t>
                </a:r>
              </a:p>
              <a:p>
                <a:pPr marL="0" indent="0">
                  <a:buNone/>
                </a:pPr>
                <a:endParaRPr lang="es-MX" dirty="0"/>
              </a:p>
              <a:p>
                <a:pPr marL="0" indent="0">
                  <a:buNone/>
                </a:pPr>
                <a:endParaRPr lang="es-MX" dirty="0" smtClean="0"/>
              </a:p>
              <a:p>
                <a:pPr marL="0" indent="0">
                  <a:buNone/>
                </a:pPr>
                <a:r>
                  <a:rPr lang="es-MX" dirty="0"/>
                  <a:t> </a:t>
                </a:r>
                <a:r>
                  <a:rPr lang="es-MX" dirty="0" smtClean="0"/>
                  <a:t>           178g                                                     </a:t>
                </a:r>
                <a:r>
                  <a:rPr lang="es-MX" dirty="0" err="1" smtClean="0"/>
                  <a:t>178g</a:t>
                </a:r>
                <a:endParaRPr lang="es-MX" dirty="0" smtClean="0"/>
              </a:p>
              <a:p>
                <a:pPr marL="0" indent="0">
                  <a:buNone/>
                </a:pPr>
                <a:endParaRPr lang="es-MX" dirty="0"/>
              </a:p>
              <a:p>
                <a:pPr marL="0" indent="0">
                  <a:buNone/>
                </a:pPr>
                <a:r>
                  <a:rPr lang="es-MX" b="1" dirty="0" smtClean="0">
                    <a:solidFill>
                      <a:srgbClr val="FF0066"/>
                    </a:solidFill>
                  </a:rPr>
                  <a:t>Ejercicio: </a:t>
                </a:r>
                <a:r>
                  <a:rPr lang="es-MX" dirty="0" smtClean="0"/>
                  <a:t>Calcula la cantidad de carbono que reacciona con 16g de oxígeno si se obtienen 22g de dióxido de carbono.      C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dirty="0" smtClean="0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s-MX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MX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2119257"/>
                <a:ext cx="7344816" cy="3603812"/>
              </a:xfrm>
              <a:blipFill rotWithShape="1">
                <a:blip r:embed="rId3"/>
                <a:stretch>
                  <a:fillRect l="-1245" t="-1184" r="-149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4 Conector recto de flecha"/>
          <p:cNvCxnSpPr/>
          <p:nvPr/>
        </p:nvCxnSpPr>
        <p:spPr>
          <a:xfrm>
            <a:off x="4427984" y="2348880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4427984" y="3717032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707904" y="5301208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7" y="817582"/>
            <a:ext cx="7560840" cy="1603306"/>
          </a:xfrm>
        </p:spPr>
        <p:txBody>
          <a:bodyPr>
            <a:normAutofit fontScale="90000"/>
          </a:bodyPr>
          <a:lstStyle/>
          <a:p>
            <a:r>
              <a:rPr lang="es-MX" dirty="0"/>
              <a:t>LEY DE LAS PROPORCIONES </a:t>
            </a:r>
            <a:r>
              <a:rPr lang="es-MX" dirty="0" smtClean="0"/>
              <a:t>DEFINIDAS O LEY DE PROUST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492895"/>
            <a:ext cx="6196405" cy="1302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En toda reacción química, los reactantes y productos se combinan manteniendo sus mol o masas en una proporción constante y definida.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95453"/>
            <a:ext cx="5256584" cy="236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>
              <a:xfrm>
                <a:off x="827584" y="817582"/>
                <a:ext cx="7560839" cy="120248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MX" dirty="0" smtClean="0"/>
                  <a:t>+ 2NaOH</a:t>
                </a:r>
                <a14:m>
                  <m:oMath xmlns:m="http://schemas.openxmlformats.org/officeDocument/2006/math">
                    <m:r>
                      <a:rPr lang="es-MX" i="1" dirty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s-MX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MX" b="0" i="1" dirty="0" smtClean="0">
                            <a:latin typeface="Cambria Math"/>
                            <a:ea typeface="Cambria Math"/>
                          </a:rPr>
                          <m:t>𝑁𝑎</m:t>
                        </m:r>
                      </m:e>
                      <m:sub>
                        <m:r>
                          <a:rPr lang="es-MX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MX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MX" b="0" i="1" dirty="0" smtClean="0">
                            <a:latin typeface="Cambria Math"/>
                            <a:ea typeface="Cambria Math"/>
                          </a:rPr>
                          <m:t>𝑆𝑂</m:t>
                        </m:r>
                      </m:e>
                      <m:sub>
                        <m:r>
                          <a:rPr lang="es-MX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MX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dirty="0" smtClean="0"/>
                  <a:t>O</a:t>
                </a:r>
                <a:endParaRPr lang="es-MX" dirty="0"/>
              </a:p>
            </p:txBody>
          </p:sp>
        </mc:Choice>
        <mc:Fallback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4" y="817582"/>
                <a:ext cx="7560839" cy="1202485"/>
              </a:xfrm>
              <a:blipFill rotWithShape="1">
                <a:blip r:embed="rId2"/>
                <a:stretch>
                  <a:fillRect r="-1694" b="-101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72816"/>
            <a:ext cx="7344816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 smtClean="0"/>
              <a:t>1 mol          +      2 mol</a:t>
            </a:r>
          </a:p>
          <a:p>
            <a:pPr marL="0" indent="0">
              <a:buNone/>
            </a:pPr>
            <a:r>
              <a:rPr lang="es-MX" dirty="0" smtClean="0"/>
              <a:t>5 mol          +      10 mol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98g              +        80g</a:t>
            </a:r>
          </a:p>
          <a:p>
            <a:pPr marL="0" indent="0">
              <a:buNone/>
            </a:pPr>
            <a:r>
              <a:rPr lang="es-MX" dirty="0" smtClean="0"/>
              <a:t>196g            +       160g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 smtClean="0">
                <a:solidFill>
                  <a:srgbClr val="FF0066"/>
                </a:solidFill>
              </a:rPr>
              <a:t>Ejercicio: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Nos encontramos  en el laboratorio dos muestras de oxido de calcio. Comprobar si se cumple con la Ley de Proust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Muestra 1   </a:t>
            </a:r>
            <a:r>
              <a:rPr lang="es-MX" b="1" dirty="0" smtClean="0"/>
              <a:t>     </a:t>
            </a:r>
            <a:r>
              <a:rPr lang="es-MX" b="1" dirty="0" smtClean="0">
                <a:solidFill>
                  <a:srgbClr val="0070C0"/>
                </a:solidFill>
              </a:rPr>
              <a:t>         Muestra 2</a:t>
            </a:r>
          </a:p>
          <a:p>
            <a:pPr marL="0" indent="0">
              <a:buNone/>
            </a:pPr>
            <a:r>
              <a:rPr lang="es-MX" sz="1900" dirty="0" smtClean="0">
                <a:latin typeface="Arial" pitchFamily="34" charset="0"/>
                <a:cs typeface="Arial" pitchFamily="34" charset="0"/>
              </a:rPr>
              <a:t>1.004 g Calcio              2.209 g Calcio</a:t>
            </a:r>
          </a:p>
          <a:p>
            <a:pPr marL="0" indent="0">
              <a:buNone/>
            </a:pPr>
            <a:r>
              <a:rPr lang="es-MX" sz="1900" dirty="0" smtClean="0">
                <a:latin typeface="Arial" pitchFamily="34" charset="0"/>
                <a:cs typeface="Arial" pitchFamily="34" charset="0"/>
              </a:rPr>
              <a:t>0.4g  Oxígeno               0.88 g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Oxígeno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43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47322"/>
          </a:xfrm>
        </p:spPr>
        <p:txBody>
          <a:bodyPr>
            <a:normAutofit fontScale="90000"/>
          </a:bodyPr>
          <a:lstStyle/>
          <a:p>
            <a:r>
              <a:rPr lang="es-MX" dirty="0"/>
              <a:t>LEY </a:t>
            </a:r>
            <a:r>
              <a:rPr lang="es-MX" dirty="0" smtClean="0"/>
              <a:t>DE DALTON  O LEY DE  </a:t>
            </a:r>
            <a:r>
              <a:rPr lang="es-MX" dirty="0"/>
              <a:t>LAS PROPORCIONES </a:t>
            </a:r>
            <a:r>
              <a:rPr lang="es-MX" dirty="0" smtClean="0"/>
              <a:t>MULTIPLES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708919"/>
            <a:ext cx="6196405" cy="3014149"/>
          </a:xfrm>
        </p:spPr>
        <p:txBody>
          <a:bodyPr/>
          <a:lstStyle/>
          <a:p>
            <a:r>
              <a:rPr lang="es-MX" dirty="0" smtClean="0"/>
              <a:t>Cuando dos elementos se combinan entre si para formar compuestos diferentes, las diferentes masas de uno de ellos que se combina </a:t>
            </a:r>
            <a:r>
              <a:rPr lang="es-MX" dirty="0"/>
              <a:t>con una </a:t>
            </a:r>
            <a:r>
              <a:rPr lang="es-MX" dirty="0" smtClean="0"/>
              <a:t>masa</a:t>
            </a:r>
            <a:r>
              <a:rPr lang="es-MX" dirty="0" smtClean="0"/>
              <a:t> </a:t>
            </a:r>
            <a:r>
              <a:rPr lang="es-MX" dirty="0"/>
              <a:t>fija de </a:t>
            </a:r>
            <a:r>
              <a:rPr lang="es-MX" dirty="0" smtClean="0"/>
              <a:t>otro, guardan entre si una  </a:t>
            </a:r>
            <a:r>
              <a:rPr lang="es-MX" dirty="0"/>
              <a:t>relación de números enteros </a:t>
            </a:r>
            <a:r>
              <a:rPr lang="es-MX" dirty="0" smtClean="0"/>
              <a:t>sencillos.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83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2" y="1096541"/>
            <a:ext cx="7012582" cy="26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76" y="4149080"/>
            <a:ext cx="6825208" cy="10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 fontScale="90000"/>
          </a:bodyPr>
          <a:lstStyle/>
          <a:p>
            <a:r>
              <a:rPr lang="es-MX" dirty="0"/>
              <a:t>LEY DE </a:t>
            </a:r>
            <a:r>
              <a:rPr lang="es-MX" dirty="0" smtClean="0"/>
              <a:t>RICHTER O LEY DE LAS </a:t>
            </a:r>
            <a:r>
              <a:rPr lang="es-MX" dirty="0"/>
              <a:t>PROPORCIONES </a:t>
            </a:r>
            <a:r>
              <a:rPr lang="es-MX" dirty="0" smtClean="0"/>
              <a:t>RECÍPROCAS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492895"/>
            <a:ext cx="6912768" cy="3456385"/>
          </a:xfrm>
        </p:spPr>
        <p:txBody>
          <a:bodyPr>
            <a:normAutofit/>
          </a:bodyPr>
          <a:lstStyle/>
          <a:p>
            <a:r>
              <a:rPr lang="es-MX" dirty="0" smtClean="0"/>
              <a:t>Las masas de diferentes elementos que se combinan con una misma masa de otro elemento dan la relación en que se combinarán entre sí o bien múltiplos o submúltiplos de estas masas.</a:t>
            </a:r>
          </a:p>
          <a:p>
            <a:endParaRPr lang="es-MX" dirty="0"/>
          </a:p>
          <a:p>
            <a:r>
              <a:rPr lang="es-MX" dirty="0" err="1" smtClean="0"/>
              <a:t>CaO</a:t>
            </a:r>
            <a:r>
              <a:rPr lang="es-MX" dirty="0" smtClean="0"/>
              <a:t>           40g Ca + 16g O</a:t>
            </a:r>
          </a:p>
          <a:p>
            <a:r>
              <a:rPr lang="es-MX" dirty="0" err="1" smtClean="0"/>
              <a:t>CaS</a:t>
            </a:r>
            <a:r>
              <a:rPr lang="es-MX" dirty="0" smtClean="0"/>
              <a:t>            40g Ca + 32g S</a:t>
            </a:r>
          </a:p>
          <a:p>
            <a:r>
              <a:rPr lang="es-MX" dirty="0"/>
              <a:t>¿</a:t>
            </a:r>
            <a:r>
              <a:rPr lang="es-MX" dirty="0" smtClean="0"/>
              <a:t>SO?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93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360</TotalTime>
  <Words>531</Words>
  <Application>Microsoft Office PowerPoint</Application>
  <PresentationFormat>Presentación en pantalla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Chincheta</vt:lpstr>
      <vt:lpstr>ESTEQUIOMETRÍA</vt:lpstr>
      <vt:lpstr>Presentación de PowerPoint</vt:lpstr>
      <vt:lpstr>LEY DE LAVOISSIER O LEY  DE CONSERVACIÓN DE LA MASA</vt:lpstr>
      <vt:lpstr>H_2 〖SO〗_4+ 2NaOH→〖Na〗_2 〖SO〗_4+2H_2O</vt:lpstr>
      <vt:lpstr>LEY DE LAS PROPORCIONES DEFINIDAS O LEY DE PROUST</vt:lpstr>
      <vt:lpstr>H_2 〖SO〗_4+ 2NaOH→〖Na〗_2 〖SO〗_4+2H_2O</vt:lpstr>
      <vt:lpstr>LEY DE DALTON  O LEY DE  LAS PROPORCIONES MULTIPLES</vt:lpstr>
      <vt:lpstr>Presentación de PowerPoint</vt:lpstr>
      <vt:lpstr>LEY DE RICHTER O LEY DE LAS PROPORCIONES RECÍPROCAS</vt:lpstr>
      <vt:lpstr>COCEPTO DE MOL</vt:lpstr>
      <vt:lpstr>Presentación de PowerPoint</vt:lpstr>
      <vt:lpstr>Presentación de PowerPoint</vt:lpstr>
      <vt:lpstr>¿QUE ES UN MOL?</vt:lpstr>
      <vt:lpstr>Moles: montón o pila</vt:lpstr>
      <vt:lpstr>Presentación de PowerPoint</vt:lpstr>
      <vt:lpstr>MASA ATOMICA</vt:lpstr>
      <vt:lpstr>Presentación de PowerPoint</vt:lpstr>
      <vt:lpstr>UMA</vt:lpstr>
      <vt:lpstr>MASA MOLAR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ESTEQUIOMETRÍA</dc:title>
  <dc:creator>Propietario</dc:creator>
  <cp:lastModifiedBy>Propietario</cp:lastModifiedBy>
  <cp:revision>25</cp:revision>
  <dcterms:created xsi:type="dcterms:W3CDTF">2013-10-13T12:37:28Z</dcterms:created>
  <dcterms:modified xsi:type="dcterms:W3CDTF">2013-10-14T16:52:10Z</dcterms:modified>
</cp:coreProperties>
</file>