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18" r:id="rId2"/>
    <p:sldId id="256" r:id="rId3"/>
    <p:sldId id="272" r:id="rId4"/>
    <p:sldId id="257" r:id="rId5"/>
    <p:sldId id="259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7" r:id="rId14"/>
    <p:sldId id="315" r:id="rId15"/>
    <p:sldId id="273" r:id="rId16"/>
    <p:sldId id="312" r:id="rId17"/>
    <p:sldId id="316" r:id="rId18"/>
    <p:sldId id="278" r:id="rId19"/>
    <p:sldId id="279" r:id="rId20"/>
    <p:sldId id="296" r:id="rId21"/>
    <p:sldId id="280" r:id="rId22"/>
    <p:sldId id="281" r:id="rId23"/>
    <p:sldId id="319" r:id="rId24"/>
    <p:sldId id="283" r:id="rId25"/>
    <p:sldId id="323" r:id="rId26"/>
    <p:sldId id="324" r:id="rId27"/>
    <p:sldId id="321" r:id="rId28"/>
    <p:sldId id="282" r:id="rId29"/>
    <p:sldId id="326" r:id="rId30"/>
    <p:sldId id="325" r:id="rId31"/>
    <p:sldId id="289" r:id="rId32"/>
    <p:sldId id="288" r:id="rId33"/>
    <p:sldId id="290" r:id="rId34"/>
    <p:sldId id="320" r:id="rId35"/>
    <p:sldId id="343" r:id="rId36"/>
    <p:sldId id="344" r:id="rId37"/>
    <p:sldId id="291" r:id="rId38"/>
    <p:sldId id="297" r:id="rId39"/>
    <p:sldId id="292" r:id="rId40"/>
    <p:sldId id="342" r:id="rId41"/>
    <p:sldId id="298" r:id="rId42"/>
    <p:sldId id="293" r:id="rId43"/>
    <p:sldId id="300" r:id="rId44"/>
    <p:sldId id="301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6" r:id="rId54"/>
    <p:sldId id="338" r:id="rId55"/>
    <p:sldId id="340" r:id="rId56"/>
    <p:sldId id="337" r:id="rId57"/>
    <p:sldId id="341" r:id="rId5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2B2B2"/>
    <a:srgbClr val="663300"/>
    <a:srgbClr val="FFFFCC"/>
    <a:srgbClr val="66CCFF"/>
    <a:srgbClr val="3399FF"/>
    <a:srgbClr val="CCECFF"/>
    <a:srgbClr val="C26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48" autoAdjust="0"/>
    <p:restoredTop sz="90929"/>
  </p:normalViewPr>
  <p:slideViewPr>
    <p:cSldViewPr showGuides="1">
      <p:cViewPr varScale="1">
        <p:scale>
          <a:sx n="102" d="100"/>
          <a:sy n="102" d="100"/>
        </p:scale>
        <p:origin x="13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6.xml"/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A12B-8CE3-483F-934E-E8A5B50606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72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0E20-AB3A-4F59-981E-A832CF63C8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36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0AFC-405F-4D57-8CD1-05438D6C4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40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65FC-B7C3-41C3-8728-C158A13A7E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003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7614-FDD1-4FA3-B608-217F074E10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07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17B2-6419-4312-BDA4-CA6FE1F0F0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31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856B-5EAA-4A11-A4B4-5F0EF05C68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46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A1F4-CA47-4804-A1AF-E19DB0F0E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444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9AD7-C9F9-4016-9F45-A0088590DA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00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143B-BDBA-4155-9008-ECB01E7D9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97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D288-AFC7-4789-B12D-5B8EB2F24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36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10DF-5C66-4D53-A6D8-496393A202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63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5535-D3FD-4E99-BCE0-1F8E92FC5B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5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5A5F-F537-4E73-9F9F-3E1F7BA12D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35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5FF77-D7B5-4B4D-95F0-6731D41EA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9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CC56-65E0-4CF7-B737-F95A4E39FA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19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3C87-C152-4589-9181-7CE9E4920D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6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spcBef>
                <a:spcPct val="20000"/>
              </a:spcBef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20000"/>
              </a:spcBef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spcBef>
                <a:spcPct val="20000"/>
              </a:spcBef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4441A6-206D-479B-8424-B332EA000F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60" r:id="rId12"/>
    <p:sldLayoutId id="2147483757" r:id="rId13"/>
    <p:sldLayoutId id="2147483761" r:id="rId14"/>
    <p:sldLayoutId id="2147483762" r:id="rId15"/>
    <p:sldLayoutId id="2147483758" r:id="rId16"/>
    <p:sldLayoutId id="214748375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eople.uis.edu/kdung1/Gemini/ZnS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people.uis.edu/kdung1/Gemini/Diamon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.uis.edu/kdung1/Gemini/CaF2%20Ca%20at%20corners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people.uis.edu/kdung1/Gemini/NaCl.jpg" TargetMode="Externa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31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371600"/>
            <a:ext cx="7162800" cy="2057400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“</a:t>
            </a:r>
            <a:r>
              <a:rPr lang="es-MX" sz="280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Explicación de las propiedades y los estados de agregación en los compuestos químicos en función de los tipos de enlace.”</a:t>
            </a:r>
            <a:r>
              <a:rPr lang="es-MX" sz="2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0051" name="Text Box 1027"/>
          <p:cNvSpPr txBox="1">
            <a:spLocks noChangeArrowheads="1"/>
          </p:cNvSpPr>
          <p:nvPr/>
        </p:nvSpPr>
        <p:spPr bwMode="auto">
          <a:xfrm>
            <a:off x="1066800" y="4038600"/>
            <a:ext cx="73183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2800">
                <a:latin typeface="Bookman Old Style" panose="02050604050505020204" pitchFamily="18" charset="0"/>
              </a:rPr>
              <a:t>Usar las propiedades y los estados de agregación en los  compuestos químicos para </a:t>
            </a:r>
            <a:r>
              <a:rPr lang="es-MX" sz="2800" i="1" u="sng">
                <a:latin typeface="Bookman Old Style" panose="02050604050505020204" pitchFamily="18" charset="0"/>
              </a:rPr>
              <a:t>proponer </a:t>
            </a:r>
            <a:r>
              <a:rPr lang="es-MX" sz="2800">
                <a:latin typeface="Bookman Old Style" panose="02050604050505020204" pitchFamily="18" charset="0"/>
              </a:rPr>
              <a:t>modelos de</a:t>
            </a:r>
            <a:r>
              <a:rPr lang="es-MX" sz="3200">
                <a:latin typeface="Times New Roman" panose="02020603050405020304" pitchFamily="18" charset="0"/>
              </a:rPr>
              <a:t> </a:t>
            </a:r>
            <a:r>
              <a:rPr lang="es-MX" sz="3200">
                <a:latin typeface="Bookman Old Style" panose="02050604050505020204" pitchFamily="18" charset="0"/>
              </a:rPr>
              <a:t>enlace.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352800" cy="1052513"/>
          </a:xfrm>
        </p:spPr>
        <p:txBody>
          <a:bodyPr/>
          <a:lstStyle/>
          <a:p>
            <a:pPr eaLnBrk="1" hangingPunct="1"/>
            <a:r>
              <a:rPr lang="es-MX" sz="3600" smtClean="0">
                <a:latin typeface="Bookman Old Style" panose="02050604050505020204" pitchFamily="18" charset="0"/>
              </a:rPr>
              <a:t>Ca</a:t>
            </a:r>
            <a:r>
              <a:rPr lang="es-MX" sz="3600" baseline="-25000" smtClean="0">
                <a:latin typeface="Bookman Old Style" panose="02050604050505020204" pitchFamily="18" charset="0"/>
              </a:rPr>
              <a:t>5</a:t>
            </a:r>
            <a:r>
              <a:rPr lang="es-MX" sz="3600" smtClean="0">
                <a:latin typeface="Bookman Old Style" panose="02050604050505020204" pitchFamily="18" charset="0"/>
              </a:rPr>
              <a:t>(PO</a:t>
            </a:r>
            <a:r>
              <a:rPr lang="es-MX" sz="3600" baseline="-25000" smtClean="0">
                <a:latin typeface="Bookman Old Style" panose="02050604050505020204" pitchFamily="18" charset="0"/>
              </a:rPr>
              <a:t>4</a:t>
            </a:r>
            <a:r>
              <a:rPr lang="es-MX" sz="3600" smtClean="0">
                <a:latin typeface="Bookman Old Style" panose="02050604050505020204" pitchFamily="18" charset="0"/>
              </a:rPr>
              <a:t>)</a:t>
            </a:r>
            <a:r>
              <a:rPr lang="es-MX" sz="3600" baseline="-25000" smtClean="0">
                <a:latin typeface="Bookman Old Style" panose="02050604050505020204" pitchFamily="18" charset="0"/>
              </a:rPr>
              <a:t>3</a:t>
            </a:r>
            <a:r>
              <a:rPr lang="es-MX" sz="3600" smtClean="0">
                <a:latin typeface="Bookman Old Style" panose="02050604050505020204" pitchFamily="18" charset="0"/>
              </a:rPr>
              <a:t>(OH)</a:t>
            </a:r>
            <a:endParaRPr lang="es-ES" sz="3600" smtClean="0">
              <a:latin typeface="Bookman Old Style" panose="02050604050505020204" pitchFamily="18" charset="0"/>
            </a:endParaRPr>
          </a:p>
        </p:txBody>
      </p:sp>
      <p:pic>
        <p:nvPicPr>
          <p:cNvPr id="1433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>
            <a:fillRect/>
          </a:stretch>
        </p:blipFill>
        <p:spPr>
          <a:xfrm>
            <a:off x="3886200" y="381000"/>
            <a:ext cx="4953000" cy="5029200"/>
          </a:xfrm>
        </p:spPr>
      </p:pic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822325" y="5451475"/>
            <a:ext cx="169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2400">
                <a:latin typeface="Times New Roman" panose="02020603050405020304" pitchFamily="18" charset="0"/>
              </a:rPr>
              <a:t>pf = 1600°C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/>
              <a:t>Hierro</a:t>
            </a:r>
            <a:endParaRPr lang="es-E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r>
              <a:rPr lang="es-MX" sz="2400" smtClean="0">
                <a:latin typeface="Bookman Old Style" panose="02050604050505020204" pitchFamily="18" charset="0"/>
              </a:rPr>
              <a:t>pf = 1528°C</a:t>
            </a:r>
            <a:endParaRPr lang="es-ES" sz="2400" smtClean="0">
              <a:latin typeface="Bookman Old Style" panose="02050604050505020204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 bwMode="auto">
          <a:xfrm>
            <a:off x="3962400" y="304800"/>
            <a:ext cx="49815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/>
              <a:t>Sal común</a:t>
            </a:r>
            <a:endParaRPr lang="es-ES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r>
              <a:rPr lang="es-MX" sz="2400" smtClean="0">
                <a:latin typeface="Bookman Old Style" panose="02050604050505020204" pitchFamily="18" charset="0"/>
              </a:rPr>
              <a:t>pf = 801 </a:t>
            </a:r>
          </a:p>
        </p:txBody>
      </p:sp>
      <p:pic>
        <p:nvPicPr>
          <p:cNvPr id="16388" name="Picture 7" descr="C:\WINDOWS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5410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¿Qué nos dice un alto punto de fusión?</a:t>
            </a:r>
            <a:endParaRPr lang="es-ES" sz="4000" smtClean="0">
              <a:latin typeface="Bookman Old Style" panose="020506040505050202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925" y="1844675"/>
            <a:ext cx="8820150" cy="4852988"/>
          </a:xfrm>
        </p:spPr>
        <p:txBody>
          <a:bodyPr/>
          <a:lstStyle/>
          <a:p>
            <a:pPr eaLnBrk="1" hangingPunct="1"/>
            <a:r>
              <a:rPr lang="es-ES_tradnl" sz="2800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Si es necesaria mucha energía para fundir al sólido, podemos explicarlo mediante  interacciones </a:t>
            </a:r>
            <a:r>
              <a:rPr lang="es-ES_tradnl" sz="2800" b="1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multidireccionales </a:t>
            </a:r>
            <a:r>
              <a:rPr lang="es-ES_tradnl" sz="2800" b="1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ES_tradnl" sz="2800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45000"/>
              </a:spcBef>
            </a:pPr>
            <a:r>
              <a:rPr lang="es-ES_tradnl" sz="2800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Cada entidad está unida a varias entidades vecinas y así sucesivamente  </a:t>
            </a:r>
          </a:p>
          <a:p>
            <a:pPr eaLnBrk="1" hangingPunct="1">
              <a:spcBef>
                <a:spcPct val="45000"/>
              </a:spcBef>
            </a:pPr>
            <a:r>
              <a:rPr lang="es-ES_tradnl" sz="2800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 forman </a:t>
            </a:r>
            <a:r>
              <a:rPr lang="es-ES_tradnl" sz="2800" b="1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redes</a:t>
            </a:r>
            <a:r>
              <a:rPr lang="es-ES_tradnl" sz="2800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tridimensionales </a:t>
            </a:r>
            <a:r>
              <a:rPr lang="es-ES_tradnl" sz="2800" b="1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endParaRPr lang="es-ES_tradnl" sz="2800" smtClean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sz="280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s-ES" sz="28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Pero, no sabemos nada acerca de la naturaleza de las interacciones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ttp://people.uis.edu/kdung1/Gemini/photogallery/photo00015048/Diam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895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http://people.uis.edu/kdung1/Gemini/photogallery/photo00015048/NaC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2667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http://people.uis.edu/kdung1/Gemini/photogallery/photo00015048/CaF2%20Ca%20at%20corner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2514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619250" y="4365625"/>
            <a:ext cx="136683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2400">
                <a:latin typeface="Times New Roman" panose="02020603050405020304" pitchFamily="18" charset="0"/>
              </a:rPr>
              <a:t>Diamante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2400">
                <a:latin typeface="Times New Roman" panose="02020603050405020304" pitchFamily="18" charset="0"/>
              </a:rPr>
              <a:t>NaCl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2400">
                <a:latin typeface="Times New Roman" panose="02020603050405020304" pitchFamily="18" charset="0"/>
              </a:rPr>
              <a:t>CaF</a:t>
            </a:r>
            <a:r>
              <a:rPr lang="es-MX" sz="2400" baseline="-25000"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2400">
                <a:latin typeface="Times New Roman" panose="02020603050405020304" pitchFamily="18" charset="0"/>
              </a:rPr>
              <a:t>GaAs</a:t>
            </a:r>
          </a:p>
        </p:txBody>
      </p:sp>
      <p:pic>
        <p:nvPicPr>
          <p:cNvPr id="18438" name="Picture 10" descr="http://people.uis.edu/kdung1/Gemini/photogallery/photo00015048/Zn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02113"/>
            <a:ext cx="24384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8138"/>
            <a:ext cx="8821738" cy="1433512"/>
          </a:xfrm>
        </p:spPr>
        <p:txBody>
          <a:bodyPr/>
          <a:lstStyle/>
          <a:p>
            <a:pPr eaLnBrk="1" hangingPunct="1"/>
            <a:r>
              <a:rPr lang="es-MX" sz="4800" smtClean="0"/>
              <a:t>  </a:t>
            </a:r>
            <a:r>
              <a:rPr lang="es-MX" sz="4000" smtClean="0"/>
              <a:t>Sólidos de bajo punto de  </a:t>
            </a:r>
            <a:br>
              <a:rPr lang="es-MX" sz="4000" smtClean="0"/>
            </a:br>
            <a:r>
              <a:rPr lang="es-MX" sz="4000" smtClean="0"/>
              <a:t>  fusión</a:t>
            </a:r>
            <a:endParaRPr lang="es-ES" sz="4000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s-MX" smtClean="0"/>
          </a:p>
          <a:p>
            <a:pPr eaLnBrk="1" hangingPunct="1">
              <a:buFontTx/>
              <a:buNone/>
            </a:pPr>
            <a:endParaRPr lang="es-MX" smtClean="0"/>
          </a:p>
          <a:p>
            <a:pPr eaLnBrk="1" hangingPunct="1">
              <a:buFontTx/>
              <a:buNone/>
            </a:pPr>
            <a:endParaRPr lang="es-MX" smtClean="0"/>
          </a:p>
          <a:p>
            <a:pPr eaLnBrk="1" hangingPunct="1">
              <a:buFontTx/>
              <a:buNone/>
            </a:pPr>
            <a:endParaRPr lang="es-MX" smtClean="0"/>
          </a:p>
        </p:txBody>
      </p:sp>
      <p:pic>
        <p:nvPicPr>
          <p:cNvPr id="19460" name="Picture 6" descr="C:\Mis documentos\Mis imágenes\v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26860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5084763"/>
            <a:ext cx="3895725" cy="554037"/>
          </a:xfrm>
        </p:spPr>
        <p:txBody>
          <a:bodyPr/>
          <a:lstStyle/>
          <a:p>
            <a:pPr eaLnBrk="1" hangingPunct="1"/>
            <a:r>
              <a:rPr lang="es-MX" sz="3200" smtClean="0">
                <a:latin typeface="Bookman Old Style" panose="02050604050505020204" pitchFamily="18" charset="0"/>
              </a:rPr>
              <a:t>Azufre (pf 115 °C)</a:t>
            </a:r>
            <a:br>
              <a:rPr lang="es-MX" sz="3200" smtClean="0">
                <a:latin typeface="Bookman Old Style" panose="02050604050505020204" pitchFamily="18" charset="0"/>
              </a:rPr>
            </a:br>
            <a:endParaRPr lang="es-ES" sz="3200" smtClean="0">
              <a:latin typeface="Bookman Old Style" panose="02050604050505020204" pitchFamily="18" charset="0"/>
            </a:endParaRPr>
          </a:p>
        </p:txBody>
      </p:sp>
      <p:pic>
        <p:nvPicPr>
          <p:cNvPr id="20483" name="Picture 7" descr="File:Sulf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5128" r="24078" b="5145"/>
          <a:stretch>
            <a:fillRect/>
          </a:stretch>
        </p:blipFill>
        <p:spPr bwMode="auto">
          <a:xfrm>
            <a:off x="306388" y="1341438"/>
            <a:ext cx="32131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http://concurso.cnice.mec.es/cnice2005/93_iniciacion_interactiva_materia/curso/materiales/tabla_period/img/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47725"/>
            <a:ext cx="3744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http://www.gastrosoler.com/sal%20comun%20crista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60788"/>
            <a:ext cx="28813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ángulo 1"/>
          <p:cNvSpPr>
            <a:spLocks noChangeArrowheads="1"/>
          </p:cNvSpPr>
          <p:nvPr/>
        </p:nvSpPr>
        <p:spPr bwMode="auto">
          <a:xfrm>
            <a:off x="6283325" y="5749925"/>
            <a:ext cx="293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sz="3200">
                <a:latin typeface="Bookman Old Style" panose="02050604050505020204" pitchFamily="18" charset="0"/>
              </a:rPr>
              <a:t>Xilitol (92 °C)</a:t>
            </a:r>
            <a:endParaRPr lang="es-MX" sz="3200">
              <a:latin typeface="Times New Roman" panose="02020603050405020304" pitchFamily="18" charset="0"/>
            </a:endParaRPr>
          </a:p>
        </p:txBody>
      </p:sp>
      <p:sp>
        <p:nvSpPr>
          <p:cNvPr id="20487" name="Rectángulo 2"/>
          <p:cNvSpPr>
            <a:spLocks noChangeArrowheads="1"/>
          </p:cNvSpPr>
          <p:nvPr/>
        </p:nvSpPr>
        <p:spPr bwMode="auto">
          <a:xfrm>
            <a:off x="4635500" y="263525"/>
            <a:ext cx="329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sz="3200">
                <a:latin typeface="Bookman Old Style" panose="02050604050505020204" pitchFamily="18" charset="0"/>
              </a:rPr>
              <a:t>Yodo (pf 83 °C) </a:t>
            </a:r>
            <a:endParaRPr lang="es-MX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>
                <a:solidFill>
                  <a:schemeClr val="tx1"/>
                </a:solidFill>
                <a:latin typeface="Bookman Old Style" panose="02050604050505020204" pitchFamily="18" charset="0"/>
              </a:rPr>
              <a:t>¿Qué nos dice un bajo punto de fusión?</a:t>
            </a:r>
            <a:endParaRPr lang="es-MX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4931" name="Rectangle 2051"/>
          <p:cNvSpPr>
            <a:spLocks noGrp="1" noChangeArrowheads="1"/>
          </p:cNvSpPr>
          <p:nvPr>
            <p:ph idx="1"/>
          </p:nvPr>
        </p:nvSpPr>
        <p:spPr>
          <a:xfrm>
            <a:off x="352425" y="1852613"/>
            <a:ext cx="8439150" cy="4560887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6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Si con poca energía se funde el sólido, podemos explicarlo mediante i</a:t>
            </a:r>
            <a:r>
              <a:rPr lang="es-ES_tradnl" sz="26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nteracciones de dirección selectiva</a:t>
            </a:r>
            <a:r>
              <a:rPr lang="es-ES_tradnl" sz="26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 (sólo en algunas  direcciones se da una interacción fuerte)</a:t>
            </a:r>
            <a:r>
              <a:rPr lang="es-ES_tradnl" sz="26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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ES_tradnl" sz="2600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6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Aquí las interacciones se dan con intensidad sólo entre algunos átomos vecinos y son débiles con los otros </a:t>
            </a:r>
            <a:r>
              <a:rPr lang="es-ES_tradnl" sz="26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ES_tradnl" sz="2600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6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Unidades “discretas” </a:t>
            </a:r>
            <a:r>
              <a:rPr lang="es-ES_tradnl" sz="26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s-ES_tradnl" sz="26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moléculas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_tradnl" sz="26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Al fundirse el sólido, éstas mantienen su identidad, sólo se separan unas de otras</a:t>
            </a: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 sz="2800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ttp://www.msm.cam.ac.uk/Teaching/matmin1a/courseG/images/structure_iod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9863"/>
            <a:ext cx="2971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2176463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s-MX" sz="2400">
              <a:latin typeface="Times New Roman" panose="02020603050405020304" pitchFamily="18" charset="0"/>
            </a:endParaRPr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300038" y="3184525"/>
          <a:ext cx="4791075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4" imgW="7516274" imgH="5172797" progId="MSPhotoEd.3">
                  <p:embed/>
                </p:oleObj>
              </mc:Choice>
              <mc:Fallback>
                <p:oleObj r:id="rId4" imgW="7516274" imgH="517279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84525"/>
                        <a:ext cx="4791075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3962400" y="304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sz="2400">
                <a:solidFill>
                  <a:srgbClr val="6633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4114800" y="26638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sz="2400">
                <a:solidFill>
                  <a:srgbClr val="FFFF00"/>
                </a:solidFill>
                <a:latin typeface="Bookman Old Style" panose="02050604050505020204" pitchFamily="18" charset="0"/>
              </a:rPr>
              <a:t>fenol</a:t>
            </a:r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429000" y="1079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sz="2400">
                <a:solidFill>
                  <a:srgbClr val="FFFF00"/>
                </a:solidFill>
                <a:latin typeface="Bookman Old Style" panose="02050604050505020204" pitchFamily="18" charset="0"/>
              </a:rPr>
              <a:t>yodo</a:t>
            </a:r>
          </a:p>
        </p:txBody>
      </p: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5872163" y="1460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sz="2400">
                <a:solidFill>
                  <a:srgbClr val="FFFF00"/>
                </a:solidFill>
                <a:latin typeface="Bookman Old Style" panose="02050604050505020204" pitchFamily="18" charset="0"/>
              </a:rPr>
              <a:t>azufre</a:t>
            </a:r>
          </a:p>
        </p:txBody>
      </p:sp>
      <p:pic>
        <p:nvPicPr>
          <p:cNvPr id="22537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20918" r="7701" b="22998"/>
          <a:stretch>
            <a:fillRect/>
          </a:stretch>
        </p:blipFill>
        <p:spPr bwMode="auto">
          <a:xfrm>
            <a:off x="5364163" y="647700"/>
            <a:ext cx="36004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Moléculas</a:t>
            </a:r>
            <a:endParaRPr lang="es-ES" sz="4000" smtClean="0">
              <a:latin typeface="Bookman Old Style" panose="020506040505050202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4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 las interacciones de dirección selectiva, hay átomos fuertemente unidos a otros átomos vecinos (con lo que se forman </a:t>
            </a:r>
            <a:r>
              <a:rPr lang="es-ES_tradnl" sz="2400" b="1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moléculas</a:t>
            </a:r>
            <a:r>
              <a:rPr lang="es-ES_tradnl" sz="24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ES_tradnl" sz="2400" dirty="0">
              <a:solidFill>
                <a:srgbClr val="FFFF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4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pero la interacción entre moléculas es relativamente débil. 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ES_tradnl" sz="2400" dirty="0">
              <a:solidFill>
                <a:srgbClr val="FFFF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4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 este caso, para pasar al estado líquido lo que se requiere es romper las interacciones débiles </a:t>
            </a:r>
            <a:r>
              <a:rPr lang="es-ES_tradnl" sz="2400" u="sng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entre moléculas</a:t>
            </a:r>
            <a:r>
              <a:rPr lang="es-ES_tradnl" sz="24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por lo que el punto de fusión es bajo.</a:t>
            </a:r>
            <a:endParaRPr lang="es-ES" sz="2400" dirty="0">
              <a:solidFill>
                <a:srgbClr val="FFFF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7573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MX" sz="4800" smtClean="0">
                <a:solidFill>
                  <a:schemeClr val="tx1"/>
                </a:solidFill>
                <a:latin typeface="Bookman Old Style" panose="02050604050505020204" pitchFamily="18" charset="0"/>
              </a:rPr>
              <a:t>Las Sustancias Químicas</a:t>
            </a:r>
            <a:br>
              <a:rPr lang="es-MX" sz="480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es-ES" sz="360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MX" sz="4000" dirty="0">
                <a:solidFill>
                  <a:schemeClr val="tx1"/>
                </a:solidFill>
                <a:latin typeface="Bookman Old Style" panose="02050604050505020204" pitchFamily="18" charset="0"/>
              </a:rPr>
              <a:t>Y los enlaces.....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ES" sz="3600" i="1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57400" y="20574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sz="3600">
                <a:solidFill>
                  <a:srgbClr val="FFFF00"/>
                </a:solidFill>
                <a:latin typeface="Bookman Old Style" panose="02050604050505020204" pitchFamily="18" charset="0"/>
              </a:rPr>
              <a:t>(primero la realidad)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057400" y="4724400"/>
            <a:ext cx="4876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3200">
                <a:solidFill>
                  <a:srgbClr val="FFFF00"/>
                </a:solidFill>
                <a:latin typeface="Bookman Old Style" panose="02050604050505020204" pitchFamily="18" charset="0"/>
              </a:rPr>
              <a:t>(</a:t>
            </a:r>
            <a:r>
              <a:rPr lang="es-MX" sz="2400">
                <a:solidFill>
                  <a:srgbClr val="FFFF00"/>
                </a:solidFill>
                <a:latin typeface="Bookman Old Style" panose="02050604050505020204" pitchFamily="18" charset="0"/>
              </a:rPr>
              <a:t> .. y después el modelo</a:t>
            </a:r>
            <a:r>
              <a:rPr lang="es-MX" sz="3200">
                <a:solidFill>
                  <a:srgbClr val="FFFF00"/>
                </a:solidFill>
                <a:latin typeface="Bookman Old Style" panose="02050604050505020204" pitchFamily="18" charset="0"/>
              </a:rPr>
              <a:t> )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s-MX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  <p:bldP spid="2053" grpId="0" autoUpdateAnimBg="0"/>
      <p:bldP spid="205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/>
              <a:t>Fósforo</a:t>
            </a:r>
            <a:endParaRPr lang="es-ES" sz="4000" smtClean="0"/>
          </a:p>
        </p:txBody>
      </p:sp>
      <p:sp>
        <p:nvSpPr>
          <p:cNvPr id="24579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2800" smtClean="0">
                <a:latin typeface="Bookman Old Style" panose="02050604050505020204" pitchFamily="18" charset="0"/>
              </a:rPr>
              <a:t>Blanco,  pf = 44°C</a:t>
            </a:r>
          </a:p>
          <a:p>
            <a:pPr eaLnBrk="1" hangingPunct="1"/>
            <a:endParaRPr lang="es-MX" sz="2800" smtClean="0">
              <a:latin typeface="Bookman Old Style" panose="02050604050505020204" pitchFamily="18" charset="0"/>
            </a:endParaRPr>
          </a:p>
          <a:p>
            <a:pPr eaLnBrk="1" hangingPunct="1"/>
            <a:endParaRPr lang="es-MX" sz="2800" smtClean="0">
              <a:latin typeface="Bookman Old Style" panose="02050604050505020204" pitchFamily="18" charset="0"/>
            </a:endParaRPr>
          </a:p>
          <a:p>
            <a:pPr eaLnBrk="1" hangingPunct="1"/>
            <a:r>
              <a:rPr lang="es-MX" sz="2800" smtClean="0">
                <a:latin typeface="Bookman Old Style" panose="02050604050505020204" pitchFamily="18" charset="0"/>
              </a:rPr>
              <a:t>Rojo,  pf = 590°C</a:t>
            </a:r>
          </a:p>
          <a:p>
            <a:pPr eaLnBrk="1" hangingPunct="1"/>
            <a:endParaRPr lang="es-MX" sz="2800" smtClean="0">
              <a:latin typeface="Bookman Old Style" panose="02050604050505020204" pitchFamily="18" charset="0"/>
            </a:endParaRPr>
          </a:p>
          <a:p>
            <a:pPr eaLnBrk="1" hangingPunct="1"/>
            <a:endParaRPr lang="es-MX" sz="2800" smtClean="0">
              <a:latin typeface="Bookman Old Style" panose="02050604050505020204" pitchFamily="18" charset="0"/>
            </a:endParaRPr>
          </a:p>
          <a:p>
            <a:pPr eaLnBrk="1" hangingPunct="1"/>
            <a:r>
              <a:rPr lang="es-MX" sz="2800" smtClean="0">
                <a:latin typeface="Bookman Old Style" panose="02050604050505020204" pitchFamily="18" charset="0"/>
              </a:rPr>
              <a:t>Negro pf = 610°C</a:t>
            </a:r>
          </a:p>
          <a:p>
            <a:pPr eaLnBrk="1" hangingPunct="1"/>
            <a:endParaRPr lang="es-ES" sz="2800" smtClean="0">
              <a:latin typeface="Bookman Old Style" panose="02050604050505020204" pitchFamily="18" charset="0"/>
            </a:endParaRPr>
          </a:p>
        </p:txBody>
      </p:sp>
      <p:pic>
        <p:nvPicPr>
          <p:cNvPr id="24580" name="Picture 2052" descr="C:\WINDOWS\TEMP\\msotw9_temp0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2053" descr="C:\WINDOWS\TEMP\\msotw9_temp0.jpg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8321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2054" descr="C:\WINDOWS\TEMP\\msotw9_temp0.jpg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21590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1311275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Gases, líquidos o sólidos de bajo punto de fusión</a:t>
            </a:r>
            <a:endParaRPr lang="es-ES" sz="4000" smtClean="0">
              <a:latin typeface="Bookman Old Style" panose="020506040505050202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s-ES_tradnl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ES_tradnl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Suponer que una sustancia está formada por </a:t>
            </a:r>
            <a:r>
              <a:rPr lang="es-ES_tradnl" u="sng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moléculas,</a:t>
            </a:r>
            <a:r>
              <a:rPr lang="es-ES_tradnl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nos permite explicar que exista como un gas, como un líquido o como un sólido con temperatura de fusión baja.</a:t>
            </a:r>
            <a:endParaRPr lang="es-ES_tradnl" i="1" smtClean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i="1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En resumen</a:t>
            </a:r>
            <a:endParaRPr lang="es-ES" smtClean="0">
              <a:latin typeface="Bookman Old Style" panose="020506040505050202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773238"/>
            <a:ext cx="3967163" cy="3887787"/>
          </a:xfrm>
        </p:spPr>
        <p:txBody>
          <a:bodyPr/>
          <a:lstStyle/>
          <a:p>
            <a:pPr eaLnBrk="1" hangingPunct="1"/>
            <a:r>
              <a:rPr lang="es-MX" sz="28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Sólidos de alto punto de fusión:</a:t>
            </a:r>
          </a:p>
          <a:p>
            <a:pPr eaLnBrk="1" hangingPunct="1"/>
            <a:r>
              <a:rPr lang="es-MX" sz="28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Interacciones multidireccionales:</a:t>
            </a:r>
          </a:p>
          <a:p>
            <a:pPr eaLnBrk="1" hangingPunct="1">
              <a:buFontTx/>
              <a:buNone/>
            </a:pPr>
            <a:endParaRPr lang="es-MX" sz="280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endParaRPr lang="es-MX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    </a:t>
            </a:r>
            <a:r>
              <a:rPr lang="es-MX" sz="2800" b="1" smtClean="0">
                <a:solidFill>
                  <a:srgbClr val="CC3300"/>
                </a:solidFill>
                <a:latin typeface="Bookman Old Style" panose="02050604050505020204" pitchFamily="18" charset="0"/>
              </a:rPr>
              <a:t>REDES</a:t>
            </a:r>
            <a:endParaRPr lang="es-ES" sz="2800" b="1" smtClean="0">
              <a:solidFill>
                <a:srgbClr val="CC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1685925"/>
            <a:ext cx="4103687" cy="4479925"/>
          </a:xfrm>
        </p:spPr>
        <p:txBody>
          <a:bodyPr/>
          <a:lstStyle/>
          <a:p>
            <a:pPr eaLnBrk="1" hangingPunct="1"/>
            <a:r>
              <a:rPr lang="es-MX" sz="28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Bajo punto de fusión (sólidos, líquidos o gases)</a:t>
            </a:r>
          </a:p>
          <a:p>
            <a:pPr eaLnBrk="1" hangingPunct="1"/>
            <a:r>
              <a:rPr lang="es-MX" sz="28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Interacciones de direccionalidad selectiva: </a:t>
            </a:r>
          </a:p>
          <a:p>
            <a:pPr eaLnBrk="1" hangingPunct="1">
              <a:buFontTx/>
              <a:buNone/>
            </a:pPr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  </a:t>
            </a:r>
            <a:r>
              <a:rPr lang="es-MX" sz="2800" b="1" smtClean="0">
                <a:solidFill>
                  <a:srgbClr val="CC3300"/>
                </a:solidFill>
                <a:latin typeface="Bookman Old Style" panose="02050604050505020204" pitchFamily="18" charset="0"/>
              </a:rPr>
              <a:t>MOLÉCULAS</a:t>
            </a:r>
            <a:r>
              <a:rPr lang="es-MX" sz="2800" b="1" smtClean="0">
                <a:solidFill>
                  <a:srgbClr val="CC3300"/>
                </a:solidFill>
              </a:rPr>
              <a:t> </a:t>
            </a:r>
            <a:endParaRPr lang="es-ES" sz="2800" b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  <p:bldP spid="4301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685800"/>
            <a:ext cx="7239000" cy="2514600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Aparte de la </a:t>
            </a:r>
            <a:r>
              <a:rPr lang="es-MX" sz="4000" i="1" u="sng" smtClean="0">
                <a:latin typeface="Bookman Old Style" panose="02050604050505020204" pitchFamily="18" charset="0"/>
              </a:rPr>
              <a:t>direccionalidad</a:t>
            </a:r>
            <a:r>
              <a:rPr lang="es-MX" sz="4000" smtClean="0">
                <a:latin typeface="Bookman Old Style" panose="02050604050505020204" pitchFamily="18" charset="0"/>
              </a:rPr>
              <a:t>,</a:t>
            </a:r>
            <a:r>
              <a:rPr lang="es-MX" smtClean="0"/>
              <a:t> </a:t>
            </a:r>
            <a:br>
              <a:rPr lang="es-MX" smtClean="0"/>
            </a:br>
            <a:endParaRPr lang="es-MX" smtClean="0"/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543800" cy="1752600"/>
          </a:xfrm>
        </p:spPr>
        <p:txBody>
          <a:bodyPr rtlCol="0">
            <a:normAutofit lnSpcReduction="10000"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MX" sz="4000">
                <a:solidFill>
                  <a:schemeClr val="tx2"/>
                </a:solidFill>
                <a:latin typeface="Bookman Old Style" panose="02050604050505020204" pitchFamily="18" charset="0"/>
              </a:rPr>
              <a:t>¿Cómo es la </a:t>
            </a:r>
            <a:r>
              <a:rPr lang="es-MX" sz="4000" i="1" u="sng">
                <a:solidFill>
                  <a:schemeClr val="tx2"/>
                </a:solidFill>
                <a:latin typeface="Bookman Old Style" panose="02050604050505020204" pitchFamily="18" charset="0"/>
              </a:rPr>
              <a:t>naturaleza</a:t>
            </a:r>
            <a:r>
              <a:rPr lang="es-MX" sz="4000">
                <a:solidFill>
                  <a:schemeClr val="tx2"/>
                </a:solidFill>
                <a:latin typeface="Bookman Old Style" panose="02050604050505020204" pitchFamily="18" charset="0"/>
              </a:rPr>
              <a:t> de las interacciones que unen a los átomos?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Necesitamos otra propiedad </a:t>
            </a:r>
            <a:r>
              <a:rPr lang="es-MX" sz="4000" i="1" u="sng" smtClean="0">
                <a:latin typeface="Bookman Old Style" panose="02050604050505020204" pitchFamily="18" charset="0"/>
              </a:rPr>
              <a:t>observable</a:t>
            </a:r>
            <a:endParaRPr lang="es-ES" sz="4000" i="1" u="sng" smtClean="0">
              <a:latin typeface="Bookman Old Style" panose="02050604050505020204" pitchFamily="18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MX">
              <a:latin typeface="Bookman Old Style" panose="02050604050505020204" pitchFamily="18" charset="0"/>
            </a:endParaRPr>
          </a:p>
          <a:p>
            <a:pPr lvl="1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s-ES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214313"/>
            <a:ext cx="7056438" cy="1400175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Cristalinidad</a:t>
            </a:r>
            <a:br>
              <a:rPr lang="es-MX" sz="4000" smtClean="0">
                <a:latin typeface="Bookman Old Style" panose="02050604050505020204" pitchFamily="18" charset="0"/>
              </a:rPr>
            </a:br>
            <a:r>
              <a:rPr lang="es-MX" sz="2400" smtClean="0">
                <a:latin typeface="Bookman Old Style" panose="02050604050505020204" pitchFamily="18" charset="0"/>
              </a:rPr>
              <a:t>Los compuestos que forman cristales son: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1762125"/>
            <a:ext cx="7769225" cy="2411413"/>
          </a:xfrm>
        </p:spPr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Los metales</a:t>
            </a:r>
          </a:p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Los compuestos iónicos</a:t>
            </a:r>
          </a:p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Los compuestos moleculares </a:t>
            </a:r>
          </a:p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Los compuestos covalentes reticulares</a:t>
            </a:r>
            <a:r>
              <a:rPr lang="es-MX" smtClean="0"/>
              <a:t> </a:t>
            </a:r>
          </a:p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O sea... Casi cualquier tipo de sustancia puede formar cristales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9"/>
          <a:stretch>
            <a:fillRect/>
          </a:stretch>
        </p:blipFill>
        <p:spPr bwMode="auto">
          <a:xfrm>
            <a:off x="166688" y="4432300"/>
            <a:ext cx="2036762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7" descr="File:Sulf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5128" r="24078" b="5145"/>
          <a:stretch>
            <a:fillRect/>
          </a:stretch>
        </p:blipFill>
        <p:spPr bwMode="auto">
          <a:xfrm>
            <a:off x="7313613" y="4368800"/>
            <a:ext cx="17018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http://www.zonaturistica.com/blog/wp-content/uploads/2013/02/min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b="6303"/>
          <a:stretch>
            <a:fillRect/>
          </a:stretch>
        </p:blipFill>
        <p:spPr bwMode="auto">
          <a:xfrm>
            <a:off x="5932488" y="1244600"/>
            <a:ext cx="3224212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http://www.pe.all.biz/img/pe/catalog/25818.jpeg?rrr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24022" r="11769" b="2879"/>
          <a:stretch>
            <a:fillRect/>
          </a:stretch>
        </p:blipFill>
        <p:spPr bwMode="auto">
          <a:xfrm>
            <a:off x="2498725" y="4411663"/>
            <a:ext cx="29305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9" descr="The 127.01 carat Portuguese Diamo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310063"/>
            <a:ext cx="16033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12875"/>
            <a:ext cx="7837488" cy="1806575"/>
          </a:xfrm>
        </p:spPr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Las sustancias no son “solubles o “insolubles”</a:t>
            </a:r>
          </a:p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Hay </a:t>
            </a:r>
            <a:r>
              <a:rPr lang="es-MX" u="sng" smtClean="0">
                <a:latin typeface="Bookman Old Style" panose="02050604050505020204" pitchFamily="18" charset="0"/>
              </a:rPr>
              <a:t>muchas</a:t>
            </a:r>
            <a:r>
              <a:rPr lang="es-MX" smtClean="0">
                <a:latin typeface="Bookman Old Style" panose="02050604050505020204" pitchFamily="18" charset="0"/>
              </a:rPr>
              <a:t> sustancias iónicas insolubles en agua</a:t>
            </a:r>
          </a:p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Hay </a:t>
            </a:r>
            <a:r>
              <a:rPr lang="es-MX" u="sng" smtClean="0">
                <a:latin typeface="Bookman Old Style" panose="02050604050505020204" pitchFamily="18" charset="0"/>
              </a:rPr>
              <a:t>muchas</a:t>
            </a:r>
            <a:r>
              <a:rPr lang="es-MX" smtClean="0">
                <a:latin typeface="Bookman Old Style" panose="02050604050505020204" pitchFamily="18" charset="0"/>
              </a:rPr>
              <a:t> sustancias covalentes (moleculares) solubles en agua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429000"/>
            <a:ext cx="5554663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2"/>
          <p:cNvSpPr txBox="1">
            <a:spLocks noChangeArrowheads="1"/>
          </p:cNvSpPr>
          <p:nvPr/>
        </p:nvSpPr>
        <p:spPr bwMode="auto">
          <a:xfrm>
            <a:off x="225425" y="214313"/>
            <a:ext cx="70564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4000">
                <a:solidFill>
                  <a:schemeClr val="tx2"/>
                </a:solidFill>
                <a:latin typeface="Bookman Old Style" panose="02050604050505020204" pitchFamily="18" charset="0"/>
              </a:rPr>
              <a:t>Solubilidad</a:t>
            </a:r>
            <a:endParaRPr lang="es-MX" sz="240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http://www.effectiveeducation.com/Pages/products/kits/60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/>
          <a:stretch>
            <a:fillRect/>
          </a:stretch>
        </p:blipFill>
        <p:spPr bwMode="auto">
          <a:xfrm>
            <a:off x="1295400" y="1600200"/>
            <a:ext cx="7315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Conductividad eléctrica</a:t>
            </a:r>
            <a:br>
              <a:rPr lang="es-MX" sz="4000" smtClean="0">
                <a:latin typeface="Bookman Old Style" panose="02050604050505020204" pitchFamily="18" charset="0"/>
              </a:rPr>
            </a:br>
            <a:r>
              <a:rPr lang="es-MX" sz="2400" smtClean="0">
                <a:latin typeface="Bookman Old Style" panose="02050604050505020204" pitchFamily="18" charset="0"/>
              </a:rPr>
              <a:t>Algunos sólidos conducen la electricidad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WINDOWS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36576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5" descr="C:\WINDOWS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5052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4"/>
          <p:cNvSpPr txBox="1">
            <a:spLocks noChangeArrowheads="1"/>
          </p:cNvSpPr>
          <p:nvPr/>
        </p:nvSpPr>
        <p:spPr bwMode="auto">
          <a:xfrm>
            <a:off x="684213" y="476250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4000">
                <a:solidFill>
                  <a:schemeClr val="tx2"/>
                </a:solidFill>
                <a:latin typeface="Bookman Old Style" panose="02050604050505020204" pitchFamily="18" charset="0"/>
              </a:rPr>
              <a:t>Conductividad eléctrica</a:t>
            </a:r>
            <a:br>
              <a:rPr lang="es-MX" sz="400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es-MX" sz="2400">
                <a:solidFill>
                  <a:schemeClr val="tx2"/>
                </a:solidFill>
                <a:latin typeface="Bookman Old Style" panose="02050604050505020204" pitchFamily="18" charset="0"/>
              </a:rPr>
              <a:t>Algunos sólidos se disuelven en agua y conducen la electricidad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075" y="1484313"/>
            <a:ext cx="8785225" cy="3457575"/>
          </a:xfrm>
        </p:spPr>
        <p:txBody>
          <a:bodyPr/>
          <a:lstStyle/>
          <a:p>
            <a:pPr eaLnBrk="1" hangingPunct="1"/>
            <a:r>
              <a:rPr lang="es-MX" sz="4400" smtClean="0">
                <a:latin typeface="Bookman Old Style" panose="02050604050505020204" pitchFamily="18" charset="0"/>
              </a:rPr>
              <a:t>¿Con esto podemos ya proponer modelos para la naturaleza de los enlaces en las sustancias con distintas propiedades?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28663" y="260350"/>
            <a:ext cx="7686675" cy="3384550"/>
          </a:xfrm>
        </p:spPr>
        <p:txBody>
          <a:bodyPr/>
          <a:lstStyle/>
          <a:p>
            <a:pPr eaLnBrk="1" hangingPunct="1"/>
            <a:r>
              <a:rPr lang="es-MX" sz="6000" smtClean="0">
                <a:solidFill>
                  <a:schemeClr val="tx1"/>
                </a:solidFill>
                <a:latin typeface="Bookman Old Style" panose="02050604050505020204" pitchFamily="18" charset="0"/>
              </a:rPr>
              <a:t>¿Podemos clasificar a las sustancias?</a:t>
            </a:r>
            <a:r>
              <a:rPr lang="es-MX" smtClean="0">
                <a:solidFill>
                  <a:schemeClr val="tx1"/>
                </a:solidFill>
              </a:rPr>
              <a:t> 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770063" y="5445125"/>
            <a:ext cx="6619875" cy="862013"/>
          </a:xfrm>
        </p:spPr>
        <p:txBody>
          <a:bodyPr rtlCol="0">
            <a:normAutofit fontScale="77500" lnSpcReduction="20000"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MX" sz="4000" dirty="0">
                <a:solidFill>
                  <a:srgbClr val="FFFF00"/>
                </a:solidFill>
                <a:latin typeface="Bookman Old Style" panose="02050604050505020204" pitchFamily="18" charset="0"/>
              </a:rPr>
              <a:t>¿Por qué es importante intentarlo?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77200" cy="1143000"/>
          </a:xfrm>
        </p:spPr>
        <p:txBody>
          <a:bodyPr/>
          <a:lstStyle/>
          <a:p>
            <a:pPr algn="ctr" eaLnBrk="1" hangingPunct="1"/>
            <a:r>
              <a:rPr lang="es-MX" smtClean="0">
                <a:solidFill>
                  <a:schemeClr val="tx1"/>
                </a:solidFill>
                <a:latin typeface="Bookman Old Style" panose="02050604050505020204" pitchFamily="18" charset="0"/>
              </a:rPr>
              <a:t>¿Qué me dice la conductividad?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924175"/>
            <a:ext cx="7489825" cy="2673350"/>
          </a:xfrm>
        </p:spPr>
        <p:txBody>
          <a:bodyPr/>
          <a:lstStyle/>
          <a:p>
            <a:pPr eaLnBrk="1" hangingPunct="1"/>
            <a:r>
              <a:rPr lang="es-MX" sz="28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Si hay manifestación de cargas que se mueven, a aplicar una diferencia de potencial, es </a:t>
            </a:r>
            <a:r>
              <a:rPr lang="es-MX" sz="2800" i="1" u="sng" smtClean="0">
                <a:solidFill>
                  <a:srgbClr val="FFFF00"/>
                </a:solidFill>
                <a:latin typeface="Bookman Old Style" panose="02050604050505020204" pitchFamily="18" charset="0"/>
              </a:rPr>
              <a:t>razonable</a:t>
            </a:r>
            <a:r>
              <a:rPr lang="es-MX" sz="28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suponer que hay separación de cargas en el 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Enlace metálico</a:t>
            </a:r>
            <a:endParaRPr lang="es-ES" sz="4000" smtClean="0">
              <a:latin typeface="Bookman Old Style" panose="02050604050505020204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Los sólidos que conducen la corriente  </a:t>
            </a:r>
            <a:r>
              <a:rPr lang="es-ES_tradnl" sz="2800" i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pueden concebirse</a:t>
            </a: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como un conjunto de iones positivos que se encuentran ordenadamente colocados dentro de un mar de electrones libres. Les llamamos </a:t>
            </a:r>
            <a:r>
              <a:rPr lang="es-ES_tradnl" sz="28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metales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" sz="2800" dirty="0">
                <a:solidFill>
                  <a:srgbClr val="FFFF00"/>
                </a:solidFill>
                <a:latin typeface="Bookman Old Style" panose="02050604050505020204" pitchFamily="18" charset="0"/>
              </a:rPr>
              <a:t>    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" sz="2800" dirty="0">
                <a:solidFill>
                  <a:srgbClr val="FFFF00"/>
                </a:solidFill>
                <a:latin typeface="Bookman Old Style" panose="02050604050505020204" pitchFamily="18" charset="0"/>
              </a:rPr>
              <a:t>   Esto explica: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" sz="2800" dirty="0">
                <a:solidFill>
                  <a:srgbClr val="FFFF00"/>
                </a:solidFill>
                <a:latin typeface="Bookman Old Style" panose="02050604050505020204" pitchFamily="18" charset="0"/>
              </a:rPr>
              <a:t>   1.- que sean sólidos cristalinos, pero maleables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" sz="2800" dirty="0">
                <a:solidFill>
                  <a:srgbClr val="FFFF00"/>
                </a:solidFill>
                <a:latin typeface="Bookman Old Style" panose="02050604050505020204" pitchFamily="18" charset="0"/>
              </a:rPr>
              <a:t>   2.- que conduzcan la corriente en     estado sólido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Enlace iónico</a:t>
            </a:r>
            <a:endParaRPr lang="es-ES" sz="4000" smtClean="0">
              <a:latin typeface="Bookman Old Style" panose="020506040505050202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Los sólidos que no conducen la corriente como tales, pero que sí lo hacen al fundirse o disolverse en agua, pueden concebirse como </a:t>
            </a:r>
            <a:r>
              <a:rPr lang="es-ES_tradnl" sz="2800" u="sng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un conjunto</a:t>
            </a: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entidades de carga opuesta (aniones y cationes).</a:t>
            </a:r>
            <a:endParaRPr lang="es-ES" sz="28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ES" sz="2800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8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Esto </a:t>
            </a:r>
            <a:r>
              <a:rPr lang="es-ES" sz="2800" dirty="0">
                <a:solidFill>
                  <a:srgbClr val="FFFF00"/>
                </a:solidFill>
                <a:latin typeface="Bookman Old Style" panose="02050604050505020204" pitchFamily="18" charset="0"/>
              </a:rPr>
              <a:t>puede explicar: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1.- que sean sólidos cristalinos y quebradizos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2.- que no conduzcan la corriente en estado sólido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3.- qué sí conduzcan la corriente al estar fundidos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4.- que si se disuelven en agua, conduzcan la corriente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747712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Enlace covalente</a:t>
            </a:r>
            <a:endParaRPr lang="es-ES" sz="4000" smtClean="0">
              <a:latin typeface="Bookman Old Style" panose="02050604050505020204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7769225" cy="4113213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4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Una sustancia que no conduce nunca la corriente puede concebirse como una en la que se comparten equitativamente los electrones entre átomos vecinos.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ES_tradnl" sz="2400" dirty="0">
              <a:solidFill>
                <a:srgbClr val="FFFF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400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Si son sólo unos cuantos átomos los que comparten , se forma entre ellos un enlace covalente que da origen a una molécula.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ES_tradnl" sz="2400" dirty="0">
              <a:solidFill>
                <a:srgbClr val="FFFF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Si cada átomo comparte electrones con vecinos en distintas direcciones, se forma una red covalente.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143000" y="5334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s-MX" sz="3200">
              <a:latin typeface="Bookman Old Style" panose="02050604050505020204" pitchFamily="18" charset="0"/>
            </a:endParaRPr>
          </a:p>
        </p:txBody>
      </p:sp>
      <p:graphicFrame>
        <p:nvGraphicFramePr>
          <p:cNvPr id="38915" name="Object 5"/>
          <p:cNvGraphicFramePr>
            <a:graphicFrameLocks noChangeAspect="1"/>
          </p:cNvGraphicFramePr>
          <p:nvPr/>
        </p:nvGraphicFramePr>
        <p:xfrm>
          <a:off x="685800" y="838200"/>
          <a:ext cx="81534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MS Org Chart" r:id="rId3" imgW="6099933" imgH="2088372" progId="OrgPlusWOPX.4">
                  <p:embed followColorScheme="full"/>
                </p:oleObj>
              </mc:Choice>
              <mc:Fallback>
                <p:oleObj name="MS Org Chart" r:id="rId3" imgW="6099933" imgH="2088372" progId="OrgPlusWOPX.4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81534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890588"/>
            <a:ext cx="8202612" cy="1247775"/>
          </a:xfrm>
        </p:spPr>
        <p:txBody>
          <a:bodyPr/>
          <a:lstStyle/>
          <a:p>
            <a:pPr eaLnBrk="1" hangingPunct="1"/>
            <a:r>
              <a:rPr lang="es-MX" smtClean="0"/>
              <a:t>Clasificación de las sustancias</a:t>
            </a:r>
            <a:endParaRPr lang="es-ES" smtClean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04800" y="2133600"/>
          <a:ext cx="8382000" cy="444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MS Org Chart" r:id="rId3" imgW="3645031" imgH="1684256" progId="OrgPlusWOPX.4">
                  <p:embed/>
                </p:oleObj>
              </mc:Choice>
              <mc:Fallback>
                <p:oleObj name="MS Org Chart" r:id="rId3" imgW="3645031" imgH="1684256" progId="OrgPlusWOPX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8382000" cy="444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00113" y="5300663"/>
            <a:ext cx="1441450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metálica</a:t>
            </a:r>
          </a:p>
        </p:txBody>
      </p:sp>
      <p:sp>
        <p:nvSpPr>
          <p:cNvPr id="39941" name="CuadroTexto 4"/>
          <p:cNvSpPr txBox="1">
            <a:spLocks noChangeArrowheads="1"/>
          </p:cNvSpPr>
          <p:nvPr/>
        </p:nvSpPr>
        <p:spPr bwMode="auto">
          <a:xfrm>
            <a:off x="2195513" y="292417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 alto</a:t>
            </a:r>
          </a:p>
        </p:txBody>
      </p:sp>
      <p:sp>
        <p:nvSpPr>
          <p:cNvPr id="39942" name="CuadroTexto 5"/>
          <p:cNvSpPr txBox="1">
            <a:spLocks noChangeArrowheads="1"/>
          </p:cNvSpPr>
          <p:nvPr/>
        </p:nvSpPr>
        <p:spPr bwMode="auto">
          <a:xfrm>
            <a:off x="6659563" y="2740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 bajo</a:t>
            </a:r>
          </a:p>
        </p:txBody>
      </p:sp>
      <p:sp>
        <p:nvSpPr>
          <p:cNvPr id="39943" name="CuadroTexto 8"/>
          <p:cNvSpPr txBox="1">
            <a:spLocks noChangeArrowheads="1"/>
          </p:cNvSpPr>
          <p:nvPr/>
        </p:nvSpPr>
        <p:spPr bwMode="auto">
          <a:xfrm>
            <a:off x="4495800" y="3792538"/>
            <a:ext cx="144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conduce en sólido</a:t>
            </a:r>
          </a:p>
        </p:txBody>
      </p:sp>
      <p:sp>
        <p:nvSpPr>
          <p:cNvPr id="39944" name="CuadroTexto 9"/>
          <p:cNvSpPr txBox="1">
            <a:spLocks noChangeArrowheads="1"/>
          </p:cNvSpPr>
          <p:nvPr/>
        </p:nvSpPr>
        <p:spPr bwMode="auto">
          <a:xfrm>
            <a:off x="692150" y="3875088"/>
            <a:ext cx="131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Conduce en sólido</a:t>
            </a:r>
          </a:p>
        </p:txBody>
      </p:sp>
      <p:sp>
        <p:nvSpPr>
          <p:cNvPr id="39945" name="CuadroTexto 10"/>
          <p:cNvSpPr txBox="1">
            <a:spLocks noChangeArrowheads="1"/>
          </p:cNvSpPr>
          <p:nvPr/>
        </p:nvSpPr>
        <p:spPr bwMode="auto">
          <a:xfrm>
            <a:off x="1692275" y="4878388"/>
            <a:ext cx="287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conduce fundido</a:t>
            </a:r>
          </a:p>
        </p:txBody>
      </p:sp>
      <p:sp>
        <p:nvSpPr>
          <p:cNvPr id="39946" name="CuadroTexto 11"/>
          <p:cNvSpPr txBox="1">
            <a:spLocks noChangeArrowheads="1"/>
          </p:cNvSpPr>
          <p:nvPr/>
        </p:nvSpPr>
        <p:spPr bwMode="auto">
          <a:xfrm>
            <a:off x="5435600" y="4897438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Conduce fundido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839788"/>
            <a:ext cx="7564437" cy="608012"/>
          </a:xfrm>
        </p:spPr>
        <p:txBody>
          <a:bodyPr/>
          <a:lstStyle/>
          <a:p>
            <a:pPr eaLnBrk="1" hangingPunct="1"/>
            <a:r>
              <a:rPr lang="es-MX" smtClean="0"/>
              <a:t>¿Falso o verdadero?</a:t>
            </a:r>
            <a:endParaRPr lang="es-E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s-ES" sz="2400" smtClean="0">
                <a:cs typeface="Times New Roman" panose="02020603050405020304" pitchFamily="18" charset="0"/>
              </a:rPr>
              <a:t>Los compuestos covalentes pueden formar sólidos cristalinos. </a:t>
            </a:r>
            <a:endParaRPr lang="es-MX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s-ES" sz="2400" smtClean="0">
                <a:cs typeface="Times New Roman" panose="02020603050405020304" pitchFamily="18" charset="0"/>
              </a:rPr>
              <a:t>Los compuestos gaseosos a temperatura ambiente, son covalentes </a:t>
            </a:r>
            <a:endParaRPr lang="es-MX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smtClean="0">
                <a:cs typeface="Times New Roman" panose="02020603050405020304" pitchFamily="18" charset="0"/>
              </a:rPr>
              <a:t>El gas BF</a:t>
            </a:r>
            <a:r>
              <a:rPr lang="en-US" sz="2400" baseline="-30000" smtClean="0">
                <a:cs typeface="Times New Roman" panose="02020603050405020304" pitchFamily="18" charset="0"/>
              </a:rPr>
              <a:t>3</a:t>
            </a:r>
            <a:r>
              <a:rPr lang="en-US" sz="2400" smtClean="0">
                <a:cs typeface="Times New Roman" panose="02020603050405020304" pitchFamily="18" charset="0"/>
              </a:rPr>
              <a:t> es iónico porque la diferencia de electronegatividades </a:t>
            </a:r>
            <a:r>
              <a:rPr lang="es-ES" sz="2400" smtClean="0">
                <a:cs typeface="Times New Roman" panose="02020603050405020304" pitchFamily="18" charset="0"/>
              </a:rPr>
              <a:t>entre el B y el F es de 2. </a:t>
            </a:r>
            <a:endParaRPr lang="es-MX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s-MX" sz="2400" smtClean="0">
                <a:cs typeface="Times New Roman" panose="02020603050405020304" pitchFamily="18" charset="0"/>
              </a:rPr>
              <a:t>Todo</a:t>
            </a:r>
            <a:r>
              <a:rPr lang="es-ES" sz="2400" smtClean="0">
                <a:cs typeface="Times New Roman" panose="02020603050405020304" pitchFamily="18" charset="0"/>
              </a:rPr>
              <a:t> compuesto iónico se disuelve en agua y conduce la corriente </a:t>
            </a:r>
            <a:endParaRPr lang="es-MX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s-ES" sz="2400" smtClean="0">
                <a:cs typeface="Times New Roman" panose="02020603050405020304" pitchFamily="18" charset="0"/>
              </a:rPr>
              <a:t>Si un compuesto es iónico, forma cristales a T amb. </a:t>
            </a:r>
            <a:endParaRPr lang="es-MX" sz="240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s-ES" sz="2400" smtClean="0">
                <a:cs typeface="Times New Roman" panose="02020603050405020304" pitchFamily="18" charset="0"/>
              </a:rPr>
              <a:t>Si un compuesto forma cristales a T amb., es iónico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Enlace covalente polar</a:t>
            </a:r>
            <a:endParaRPr lang="es-ES" sz="4000" smtClean="0">
              <a:latin typeface="Bookman Old Style" panose="02050604050505020204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52638"/>
            <a:ext cx="8208963" cy="4256087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En el cloruro de hidrógeno, </a:t>
            </a:r>
            <a:r>
              <a:rPr lang="es-ES_tradnl" sz="2800" dirty="0" err="1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HCl</a:t>
            </a: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el cloro atrae con más fuerza a los electrones que el hidrógeno, pero los electrones se comparten entre los dos átomos, no se han cedido de uno a otro como en el caso de un enlace iónico:       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 </a:t>
            </a:r>
            <a:endParaRPr lang="es-ES_tradnl" sz="2800" dirty="0" smtClean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s-ES_tradnl" sz="2800" dirty="0" smtClean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Decimos </a:t>
            </a: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que el cloro es más </a:t>
            </a:r>
            <a:r>
              <a:rPr lang="es-ES_tradnl" sz="2800" b="1" u="sng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electronegativo </a:t>
            </a:r>
            <a:r>
              <a:rPr lang="es-ES_tradnl" sz="2800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que el hidrógeno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76475"/>
            <a:ext cx="8351837" cy="2232025"/>
          </a:xfrm>
        </p:spPr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¿y eso....cómo se sabe...?</a:t>
            </a:r>
            <a:endParaRPr lang="es-ES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Electronegatividad</a:t>
            </a:r>
            <a:endParaRPr lang="es-ES" smtClean="0">
              <a:latin typeface="Bookman Old Style" panose="02050604050505020204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7497762" cy="4113212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rgbClr val="FFFF00"/>
                </a:solidFill>
                <a:latin typeface="Bookman Old Style" panose="02050604050505020204" pitchFamily="18" charset="0"/>
              </a:rPr>
              <a:t>Definición de Pauling: </a:t>
            </a:r>
          </a:p>
          <a:p>
            <a:pPr eaLnBrk="1" hangingPunct="1"/>
            <a:endParaRPr lang="es-MX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r>
              <a:rPr lang="es-MX" smtClean="0">
                <a:solidFill>
                  <a:srgbClr val="FFFF00"/>
                </a:solidFill>
                <a:latin typeface="Bookman Old Style" panose="02050604050505020204" pitchFamily="18" charset="0"/>
              </a:rPr>
              <a:t>   </a:t>
            </a:r>
            <a:r>
              <a:rPr lang="es-MX" i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Es la capacidad de un átomo en un enlace para atraer electrones hacia sí mismo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654050"/>
            <a:ext cx="8405812" cy="762000"/>
          </a:xfrm>
        </p:spPr>
        <p:txBody>
          <a:bodyPr/>
          <a:lstStyle/>
          <a:p>
            <a:pPr eaLnBrk="1" hangingPunct="1"/>
            <a:r>
              <a:rPr lang="es-MX" smtClean="0"/>
              <a:t>  </a:t>
            </a:r>
            <a:r>
              <a:rPr lang="es-MX" smtClean="0">
                <a:latin typeface="Bookman Old Style" panose="02050604050505020204" pitchFamily="18" charset="0"/>
              </a:rPr>
              <a:t>Por estado de agregación</a:t>
            </a:r>
            <a:endParaRPr lang="es-ES" smtClean="0">
              <a:latin typeface="Bookman Old Style" panose="02050604050505020204" pitchFamily="18" charset="0"/>
            </a:endParaRPr>
          </a:p>
        </p:txBody>
      </p:sp>
      <p:grpSp>
        <p:nvGrpSpPr>
          <p:cNvPr id="8195" name="Group 21"/>
          <p:cNvGrpSpPr>
            <a:grpSpLocks/>
          </p:cNvGrpSpPr>
          <p:nvPr/>
        </p:nvGrpSpPr>
        <p:grpSpPr bwMode="auto">
          <a:xfrm>
            <a:off x="1676400" y="2743200"/>
            <a:ext cx="6705600" cy="2514600"/>
            <a:chOff x="1056" y="1488"/>
            <a:chExt cx="4224" cy="1584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1536" y="1488"/>
              <a:ext cx="3504" cy="48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sz="3600">
                  <a:latin typeface="Bookman Old Style" panose="02050604050505020204" pitchFamily="18" charset="0"/>
                </a:rPr>
                <a:t>Estado de agregación</a:t>
              </a:r>
              <a:endParaRPr lang="es-ES" sz="3600">
                <a:latin typeface="Bookman Old Style" panose="02050604050505020204" pitchFamily="18" charset="0"/>
              </a:endParaRPr>
            </a:p>
          </p:txBody>
        </p:sp>
        <p:sp>
          <p:nvSpPr>
            <p:cNvPr id="8197" name="Line 8"/>
            <p:cNvSpPr>
              <a:spLocks noChangeShapeType="1"/>
            </p:cNvSpPr>
            <p:nvPr/>
          </p:nvSpPr>
          <p:spPr bwMode="auto">
            <a:xfrm>
              <a:off x="1632" y="2304"/>
              <a:ext cx="3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8198" name="Rectangle 12"/>
            <p:cNvSpPr>
              <a:spLocks noChangeArrowheads="1"/>
            </p:cNvSpPr>
            <p:nvPr/>
          </p:nvSpPr>
          <p:spPr bwMode="auto">
            <a:xfrm>
              <a:off x="1056" y="2688"/>
              <a:ext cx="1056" cy="38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s-MX" sz="2400">
                <a:latin typeface="Times New Roman" panose="02020603050405020304" pitchFamily="18" charset="0"/>
              </a:endParaRPr>
            </a:p>
          </p:txBody>
        </p:sp>
        <p:sp>
          <p:nvSpPr>
            <p:cNvPr id="8199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8200" name="Text Box 14"/>
            <p:cNvSpPr txBox="1">
              <a:spLocks noChangeArrowheads="1"/>
            </p:cNvSpPr>
            <p:nvPr/>
          </p:nvSpPr>
          <p:spPr bwMode="auto">
            <a:xfrm>
              <a:off x="1104" y="273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MX" sz="2800">
                  <a:latin typeface="Bookman Old Style" panose="02050604050505020204" pitchFamily="18" charset="0"/>
                </a:rPr>
                <a:t>sólidos</a:t>
              </a:r>
              <a:endParaRPr lang="es-ES" sz="2800">
                <a:latin typeface="Bookman Old Style" panose="02050604050505020204" pitchFamily="18" charset="0"/>
              </a:endParaRPr>
            </a:p>
          </p:txBody>
        </p:sp>
        <p:sp>
          <p:nvSpPr>
            <p:cNvPr id="8201" name="Rectangle 15"/>
            <p:cNvSpPr>
              <a:spLocks noChangeArrowheads="1"/>
            </p:cNvSpPr>
            <p:nvPr/>
          </p:nvSpPr>
          <p:spPr bwMode="auto">
            <a:xfrm>
              <a:off x="2592" y="2688"/>
              <a:ext cx="1056" cy="38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s-MX" sz="2400">
                <a:latin typeface="Times New Roman" panose="02020603050405020304" pitchFamily="18" charset="0"/>
              </a:endParaRPr>
            </a:p>
          </p:txBody>
        </p:sp>
        <p:sp>
          <p:nvSpPr>
            <p:cNvPr id="8202" name="Line 16"/>
            <p:cNvSpPr>
              <a:spLocks noChangeShapeType="1"/>
            </p:cNvSpPr>
            <p:nvPr/>
          </p:nvSpPr>
          <p:spPr bwMode="auto">
            <a:xfrm>
              <a:off x="3216" y="1968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8203" name="Text Box 17"/>
            <p:cNvSpPr txBox="1">
              <a:spLocks noChangeArrowheads="1"/>
            </p:cNvSpPr>
            <p:nvPr/>
          </p:nvSpPr>
          <p:spPr bwMode="auto">
            <a:xfrm>
              <a:off x="2640" y="2688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MX" sz="2600">
                  <a:latin typeface="Bookman Old Style" panose="02050604050505020204" pitchFamily="18" charset="0"/>
                </a:rPr>
                <a:t>líqui</a:t>
              </a:r>
              <a:r>
                <a:rPr lang="es-MX" sz="2800">
                  <a:latin typeface="Bookman Old Style" panose="02050604050505020204" pitchFamily="18" charset="0"/>
                </a:rPr>
                <a:t>dos</a:t>
              </a:r>
              <a:endParaRPr lang="es-ES" sz="2800">
                <a:latin typeface="Bookman Old Style" panose="02050604050505020204" pitchFamily="18" charset="0"/>
              </a:endParaRPr>
            </a:p>
          </p:txBody>
        </p:sp>
        <p:sp>
          <p:nvSpPr>
            <p:cNvPr id="8204" name="Rectangle 18"/>
            <p:cNvSpPr>
              <a:spLocks noChangeArrowheads="1"/>
            </p:cNvSpPr>
            <p:nvPr/>
          </p:nvSpPr>
          <p:spPr bwMode="auto">
            <a:xfrm>
              <a:off x="4272" y="2688"/>
              <a:ext cx="1008" cy="38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s-MX" sz="2400">
                <a:latin typeface="Times New Roman" panose="02020603050405020304" pitchFamily="18" charset="0"/>
              </a:endParaRPr>
            </a:p>
          </p:txBody>
        </p:sp>
        <p:sp>
          <p:nvSpPr>
            <p:cNvPr id="8205" name="Line 19"/>
            <p:cNvSpPr>
              <a:spLocks noChangeShapeType="1"/>
            </p:cNvSpPr>
            <p:nvPr/>
          </p:nvSpPr>
          <p:spPr bwMode="auto">
            <a:xfrm>
              <a:off x="4848" y="230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8206" name="Text Box 20"/>
            <p:cNvSpPr txBox="1">
              <a:spLocks noChangeArrowheads="1"/>
            </p:cNvSpPr>
            <p:nvPr/>
          </p:nvSpPr>
          <p:spPr bwMode="auto">
            <a:xfrm>
              <a:off x="4320" y="273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MX" sz="2800">
                  <a:latin typeface="Bookman Old Style" panose="02050604050505020204" pitchFamily="18" charset="0"/>
                </a:rPr>
                <a:t>gases</a:t>
              </a:r>
              <a:endParaRPr lang="es-ES" sz="2800"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239000" y="5208588"/>
          <a:ext cx="1260475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Imagen" r:id="rId4" imgW="1261872" imgH="1459992" progId="Word.Picture.8">
                  <p:embed/>
                </p:oleObj>
              </mc:Choice>
              <mc:Fallback>
                <p:oleObj name="Imagen" r:id="rId4" imgW="1261872" imgH="1459992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08588"/>
                        <a:ext cx="1260475" cy="145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56188"/>
            <a:ext cx="1651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1752600" y="1668463"/>
          <a:ext cx="5638800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Documento" r:id="rId7" imgW="5611368" imgH="3678936" progId="Word.Document.8">
                  <p:embed/>
                </p:oleObj>
              </mc:Choice>
              <mc:Fallback>
                <p:oleObj name="Documento" r:id="rId7" imgW="5611368" imgH="367893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68463"/>
                        <a:ext cx="5638800" cy="369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1066800" y="490378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b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METÁLICO</a:t>
            </a:r>
            <a:r>
              <a:rPr lang="es-ES" sz="1100">
                <a:latin typeface="Times New Roman" panose="02020603050405020304" pitchFamily="18" charset="0"/>
              </a:rPr>
              <a:t> </a:t>
            </a:r>
            <a:endParaRPr lang="es-ES" sz="2400">
              <a:latin typeface="Times New Roman" panose="02020603050405020304" pitchFamily="18" charset="0"/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7086600" y="49037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b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COVALENTE</a:t>
            </a:r>
            <a:endParaRPr lang="en-GB" sz="2400">
              <a:latin typeface="Times New Roman" panose="02020603050405020304" pitchFamily="18" charset="0"/>
            </a:endParaRP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4076700" y="1322388"/>
            <a:ext cx="1143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IÓNICO</a:t>
            </a:r>
            <a:endParaRPr lang="en-GB" sz="2400">
              <a:latin typeface="Times New Roman" panose="02020603050405020304" pitchFamily="18" charset="0"/>
            </a:endParaRPr>
          </a:p>
        </p:txBody>
      </p:sp>
      <p:graphicFrame>
        <p:nvGraphicFramePr>
          <p:cNvPr id="45064" name="Object 9"/>
          <p:cNvGraphicFramePr>
            <a:graphicFrameLocks noChangeAspect="1"/>
          </p:cNvGraphicFramePr>
          <p:nvPr/>
        </p:nvGraphicFramePr>
        <p:xfrm>
          <a:off x="3733800" y="179388"/>
          <a:ext cx="14398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Imagen" r:id="rId9" imgW="1438656" imgH="1182624" progId="Word.Picture.8">
                  <p:embed/>
                </p:oleObj>
              </mc:Choice>
              <mc:Fallback>
                <p:oleObj name="Imagen" r:id="rId9" imgW="1438656" imgH="1182624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9388"/>
                        <a:ext cx="14398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228600" y="457200"/>
            <a:ext cx="3392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b="1">
                <a:solidFill>
                  <a:schemeClr val="bg1"/>
                </a:solidFill>
                <a:latin typeface="Arial" panose="020B0604020202020204" pitchFamily="34" charset="0"/>
              </a:rPr>
              <a:t>TRIÁNGULO</a:t>
            </a:r>
            <a:r>
              <a:rPr lang="es-ES_tradnl" b="1">
                <a:latin typeface="Arial" panose="020B0604020202020204" pitchFamily="34" charset="0"/>
              </a:rPr>
              <a:t> </a:t>
            </a:r>
            <a:r>
              <a:rPr lang="es-ES_tradnl" b="1">
                <a:solidFill>
                  <a:schemeClr val="bg1"/>
                </a:solidFill>
                <a:latin typeface="Arial" panose="020B0604020202020204" pitchFamily="34" charset="0"/>
              </a:rPr>
              <a:t>DEL ENLACE</a:t>
            </a:r>
            <a:endParaRPr lang="es-E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Comportamiento periódico</a:t>
            </a:r>
            <a:endParaRPr lang="es-E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626350" cy="5105400"/>
          </a:xfrm>
        </p:spPr>
        <p:txBody>
          <a:bodyPr/>
          <a:lstStyle/>
          <a:p>
            <a:pPr eaLnBrk="1" hangingPunct="1"/>
            <a:r>
              <a:rPr lang="es-MX" sz="24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Ojo con la “tendencia general”</a:t>
            </a:r>
            <a:endParaRPr lang="es-ES" sz="240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315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Predicción del tipo de enlace</a:t>
            </a:r>
            <a:endParaRPr lang="es-ES" smtClean="0">
              <a:latin typeface="Bookman Old Style" panose="020506040505050202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= 0    enlace covalente no polar</a:t>
            </a:r>
          </a:p>
          <a:p>
            <a:pPr eaLnBrk="1" hangingPunct="1">
              <a:buFontTx/>
              <a:buNone/>
            </a:pPr>
            <a:endParaRPr lang="es-MX" smtClean="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s-MX" smtClean="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? &lt; </a:t>
            </a:r>
            <a:r>
              <a:rPr lang="es-ES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&lt; 0  </a:t>
            </a:r>
            <a:r>
              <a:rPr lang="es-MX" sz="3000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enlace covalente polar</a:t>
            </a:r>
          </a:p>
          <a:p>
            <a:pPr eaLnBrk="1" hangingPunct="1">
              <a:buFontTx/>
              <a:buNone/>
            </a:pPr>
            <a:endParaRPr lang="es-MX" sz="3000" smtClean="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s-MX" sz="3000" smtClean="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   </a:t>
            </a:r>
            <a:r>
              <a:rPr lang="es-ES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 &gt; ??  enlace iónico</a:t>
            </a:r>
            <a:endParaRPr lang="es-ES" smtClean="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981200" y="2209800"/>
            <a:ext cx="63404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sz="44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CsF		</a:t>
            </a:r>
            <a:r>
              <a:rPr lang="es-ES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</a:t>
            </a: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=  4.0 – 0.7 = 3.3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NaCl	</a:t>
            </a:r>
            <a:r>
              <a:rPr lang="es-ES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</a:t>
            </a: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=  3.0 – 0.9 = 2.1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LiBr		</a:t>
            </a:r>
            <a:r>
              <a:rPr lang="es-ES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</a:t>
            </a: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=  2.8 –1.0 = 1.8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HF		</a:t>
            </a:r>
            <a:r>
              <a:rPr lang="es-ES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</a:t>
            </a: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=  4.0 –2.1 = 1.9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BF</a:t>
            </a:r>
            <a:r>
              <a:rPr lang="es-MX" sz="3200" baseline="-160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3		</a:t>
            </a:r>
            <a:r>
              <a:rPr lang="es-ES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</a:t>
            </a:r>
            <a:r>
              <a:rPr lang="es-MX" sz="320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=  4.0 –2.0 = 2.0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320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7696200" cy="762000"/>
          </a:xfrm>
        </p:spPr>
        <p:txBody>
          <a:bodyPr/>
          <a:lstStyle/>
          <a:p>
            <a:pPr eaLnBrk="1" hangingPunct="1"/>
            <a:r>
              <a:rPr lang="es-MX" smtClean="0"/>
              <a:t>¿Tipo de enlace...?</a:t>
            </a:r>
            <a:endParaRPr lang="es-ES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Óxidos</a:t>
            </a:r>
            <a:endParaRPr lang="es-ES" sz="4000" smtClean="0">
              <a:latin typeface="Bookman Old Style" panose="020506040505050202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Na</a:t>
            </a:r>
            <a:r>
              <a:rPr lang="es-MX" baseline="-160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2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O  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 = 2.4</a:t>
            </a: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CaO    = 2.5</a:t>
            </a: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FeO    = 1.7</a:t>
            </a: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Al</a:t>
            </a:r>
            <a:r>
              <a:rPr lang="es-MX" baseline="-16000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2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O</a:t>
            </a:r>
            <a:r>
              <a:rPr lang="es-MX" baseline="-16000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3 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 =  2.0</a:t>
            </a:r>
          </a:p>
          <a:p>
            <a:pPr eaLnBrk="1" hangingPunct="1"/>
            <a:endParaRPr lang="es-MX" smtClean="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Sólidos </a:t>
            </a:r>
          </a:p>
          <a:p>
            <a:pPr eaLnBrk="1" hangingPunct="1">
              <a:buFontTx/>
              <a:buNone/>
            </a:pP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   (redes)</a:t>
            </a:r>
          </a:p>
          <a:p>
            <a:pPr eaLnBrk="1" hangingPunct="1">
              <a:buFontTx/>
              <a:buNone/>
            </a:pPr>
            <a:endParaRPr lang="es-ES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CO</a:t>
            </a:r>
            <a:r>
              <a:rPr lang="es-MX" baseline="-160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2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 = 1.0</a:t>
            </a:r>
            <a:endParaRPr lang="es-MX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NO</a:t>
            </a:r>
            <a:r>
              <a:rPr lang="es-MX" baseline="-160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2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 = 0.5</a:t>
            </a:r>
            <a:endParaRPr lang="es-MX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SO</a:t>
            </a:r>
            <a:r>
              <a:rPr lang="es-MX" baseline="-160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3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 =  1.0</a:t>
            </a:r>
          </a:p>
          <a:p>
            <a:pPr eaLnBrk="1" hangingPunct="1"/>
            <a:endParaRPr lang="es-MX" smtClean="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  <a:p>
            <a:pPr eaLnBrk="1" hangingPunct="1"/>
            <a:endParaRPr lang="es-MX" smtClean="0">
              <a:solidFill>
                <a:srgbClr val="663300"/>
              </a:solidFill>
              <a:latin typeface="Bookman Old Style" panose="020506040505050202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Gases (moléculas)</a:t>
            </a:r>
            <a:endParaRPr lang="es-MX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endParaRPr lang="es-MX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es-ES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</p:spPr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ESTRUCTURAS DE LEWIS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MX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“Receta”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Sumar el No. Total de electrones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800" b="1" i="1" u="sng">
                <a:solidFill>
                  <a:srgbClr val="663300"/>
                </a:solidFill>
                <a:latin typeface="Bookman Old Style" panose="02050604050505020204" pitchFamily="18" charset="0"/>
              </a:rPr>
              <a:t>Proponer</a:t>
            </a: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 un esqueleto para la molécula o ion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Completar con pares solitarios, los octetos de los átomos unidos al átomo central (excepción: H)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Si hay electrones sobrantes, colocarlos sobre el átomo central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Si faltan electrones para completar algún octeto, </a:t>
            </a:r>
            <a:r>
              <a:rPr lang="es-MX" sz="2800" i="1" u="sng">
                <a:solidFill>
                  <a:srgbClr val="663300"/>
                </a:solidFill>
                <a:latin typeface="Bookman Old Style" panose="02050604050505020204" pitchFamily="18" charset="0"/>
              </a:rPr>
              <a:t>intente </a:t>
            </a: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con enlaces múltiples</a:t>
            </a:r>
            <a:endParaRPr lang="es-ES" sz="280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Evidencias experimentales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¿ enlaces sencillos, dobles o triples?</a:t>
            </a:r>
          </a:p>
          <a:p>
            <a:pPr eaLnBrk="1" hangingPunct="1">
              <a:buFontTx/>
              <a:buNone/>
            </a:pPr>
            <a:endParaRPr lang="es-MX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 distancias de enlace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 energías de enlace/disociación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  (</a:t>
            </a:r>
            <a:r>
              <a:rPr lang="es-MX" smtClean="0">
                <a:solidFill>
                  <a:srgbClr val="C26840"/>
                </a:solidFill>
                <a:latin typeface="Bookman Old Style" panose="02050604050505020204" pitchFamily="18" charset="0"/>
              </a:rPr>
              <a:t>primer subtema</a:t>
            </a: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MX" smtClean="0">
                <a:solidFill>
                  <a:srgbClr val="663300"/>
                </a:solidFill>
                <a:latin typeface="Bookman Old Style" panose="02050604050505020204" pitchFamily="18" charset="0"/>
              </a:rPr>
              <a:t> “insaturación”</a:t>
            </a:r>
            <a:endParaRPr lang="es-ES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es-MX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Para algunas moléculas diatómicas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pPr eaLnBrk="1" hangingPunct="1"/>
            <a:r>
              <a:rPr lang="es-MX" sz="2800" u="sng" smtClean="0">
                <a:solidFill>
                  <a:srgbClr val="663300"/>
                </a:solidFill>
                <a:latin typeface="Bookman Old Style" panose="02050604050505020204" pitchFamily="18" charset="0"/>
              </a:rPr>
              <a:t>Distancias</a:t>
            </a:r>
          </a:p>
          <a:p>
            <a:pPr eaLnBrk="1" hangingPunct="1"/>
            <a:endParaRPr lang="es-MX" sz="280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es-MX" sz="280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F</a:t>
            </a:r>
            <a:r>
              <a:rPr lang="es-MX" sz="2800" baseline="-160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2</a:t>
            </a:r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 141pm</a:t>
            </a:r>
          </a:p>
          <a:p>
            <a:pPr eaLnBrk="1" hangingPunct="1"/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O</a:t>
            </a:r>
            <a:r>
              <a:rPr lang="es-MX" sz="2800" baseline="-160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2</a:t>
            </a:r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120pm</a:t>
            </a:r>
          </a:p>
          <a:p>
            <a:pPr eaLnBrk="1" hangingPunct="1"/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N</a:t>
            </a:r>
            <a:r>
              <a:rPr lang="es-MX" sz="2800" baseline="-160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2</a:t>
            </a:r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110pm</a:t>
            </a:r>
            <a:endParaRPr lang="es-ES" sz="280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es-MX" sz="2800" smtClean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 eaLnBrk="1" hangingPunct="1"/>
            <a:r>
              <a:rPr lang="es-MX" sz="2800" u="sng" smtClean="0">
                <a:solidFill>
                  <a:srgbClr val="663300"/>
                </a:solidFill>
                <a:latin typeface="Bookman Old Style" panose="02050604050505020204" pitchFamily="18" charset="0"/>
              </a:rPr>
              <a:t>Energías de disociación</a:t>
            </a:r>
          </a:p>
          <a:p>
            <a:pPr eaLnBrk="1" hangingPunct="1"/>
            <a:endParaRPr lang="es-MX" sz="280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154.8 kJ/mol</a:t>
            </a:r>
          </a:p>
          <a:p>
            <a:pPr eaLnBrk="1" hangingPunct="1"/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493.6 kJ/mol</a:t>
            </a:r>
          </a:p>
          <a:p>
            <a:pPr eaLnBrk="1" hangingPunct="1"/>
            <a:r>
              <a:rPr lang="es-MX" sz="28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941.69kJ/mol</a:t>
            </a:r>
            <a:endParaRPr lang="es-ES" sz="280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endParaRPr lang="es-MX" sz="28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Estructuras resonantes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2400" b="1" smtClean="0">
                <a:solidFill>
                  <a:srgbClr val="663300"/>
                </a:solidFill>
                <a:latin typeface="Bookman Old Style" panose="02050604050505020204" pitchFamily="18" charset="0"/>
              </a:rPr>
              <a:t>NO</a:t>
            </a:r>
            <a:r>
              <a:rPr lang="es-MX" sz="24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es un equilibrio</a:t>
            </a:r>
          </a:p>
          <a:p>
            <a:pPr eaLnBrk="1" hangingPunct="1"/>
            <a:r>
              <a:rPr lang="es-MX" sz="2400" b="1" smtClean="0">
                <a:solidFill>
                  <a:srgbClr val="663300"/>
                </a:solidFill>
                <a:latin typeface="Bookman Old Style" panose="02050604050505020204" pitchFamily="18" charset="0"/>
              </a:rPr>
              <a:t>NO</a:t>
            </a:r>
            <a:r>
              <a:rPr lang="es-MX" sz="24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es una mezcla de isómeros</a:t>
            </a:r>
          </a:p>
          <a:p>
            <a:pPr eaLnBrk="1" hangingPunct="1"/>
            <a:r>
              <a:rPr lang="es-MX" sz="2400" b="1" smtClean="0">
                <a:solidFill>
                  <a:srgbClr val="663300"/>
                </a:solidFill>
                <a:latin typeface="Bookman Old Style" panose="02050604050505020204" pitchFamily="18" charset="0"/>
              </a:rPr>
              <a:t>SÍ </a:t>
            </a:r>
            <a:r>
              <a:rPr lang="es-MX" sz="24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es un promedio</a:t>
            </a:r>
          </a:p>
          <a:p>
            <a:pPr eaLnBrk="1" hangingPunct="1">
              <a:buFontTx/>
              <a:buNone/>
            </a:pPr>
            <a:r>
              <a:rPr lang="es-MX" sz="240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    (evidencias experimentales)</a:t>
            </a:r>
            <a:endParaRPr lang="es-ES" sz="240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752600" y="3621088"/>
          <a:ext cx="5867400" cy="32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ISIS/Draw Sketch" r:id="rId3" imgW="3970020" imgH="2562860" progId="ISISServer">
                  <p:embed/>
                </p:oleObj>
              </mc:Choice>
              <mc:Fallback>
                <p:oleObj name="ISIS/Draw Sketch" r:id="rId3" imgW="3970020" imgH="256286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21088"/>
                        <a:ext cx="5867400" cy="323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</a:t>
            </a:r>
            <a:r>
              <a:rPr lang="es-MX" smtClean="0">
                <a:latin typeface="Bookman Old Style" panose="02050604050505020204" pitchFamily="18" charset="0"/>
              </a:rPr>
              <a:t>Problemas....</a:t>
            </a:r>
            <a:endParaRPr lang="es-ES" smtClean="0">
              <a:latin typeface="Bookman Old Style" panose="02050604050505020204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rgbClr val="FFFF00"/>
                </a:solidFill>
                <a:latin typeface="Bookman Old Style" panose="02050604050505020204" pitchFamily="18" charset="0"/>
              </a:rPr>
              <a:t>¿A qué temperatura?</a:t>
            </a:r>
          </a:p>
          <a:p>
            <a:pPr eaLnBrk="1" hangingPunct="1"/>
            <a:endParaRPr lang="es-MX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s-MX" smtClean="0">
                <a:solidFill>
                  <a:srgbClr val="FFFF00"/>
                </a:solidFill>
                <a:latin typeface="Bookman Old Style" panose="02050604050505020204" pitchFamily="18" charset="0"/>
              </a:rPr>
              <a:t>¿A qué presión?</a:t>
            </a:r>
          </a:p>
          <a:p>
            <a:pPr eaLnBrk="1" hangingPunct="1"/>
            <a:endParaRPr lang="es-MX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s-MX" smtClean="0">
                <a:solidFill>
                  <a:srgbClr val="FFFF00"/>
                </a:solidFill>
                <a:latin typeface="Bookman Old Style" panose="02050604050505020204" pitchFamily="18" charset="0"/>
              </a:rPr>
              <a:t>¿ En qué tiempo? </a:t>
            </a:r>
            <a:endParaRPr lang="es-ES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>
                <a:latin typeface="Bookman Old Style" panose="02050604050505020204" pitchFamily="18" charset="0"/>
              </a:rPr>
              <a:t>¿Hasta dónde...?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Sales y moléculas inorgánicas </a:t>
            </a:r>
            <a:r>
              <a:rPr lang="es-MX" sz="2800" u="sng">
                <a:solidFill>
                  <a:srgbClr val="663300"/>
                </a:solidFill>
                <a:latin typeface="Bookman Old Style" panose="02050604050505020204" pitchFamily="18" charset="0"/>
              </a:rPr>
              <a:t>comunes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Oxoaniones y oxoácidos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Compuestos </a:t>
            </a:r>
            <a:r>
              <a:rPr lang="es-MX" sz="2800" u="sng">
                <a:solidFill>
                  <a:srgbClr val="663300"/>
                </a:solidFill>
                <a:latin typeface="Bookman Old Style" panose="02050604050505020204" pitchFamily="18" charset="0"/>
              </a:rPr>
              <a:t>orgánicos</a:t>
            </a: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 sencillos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       hidrocarburos alifáticos, alcoholes,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       aldehídos y cetonas, ácidos y aminas.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Limitaciones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s-MX" sz="2800">
                <a:solidFill>
                  <a:srgbClr val="663300"/>
                </a:solidFill>
                <a:latin typeface="Bookman Old Style" panose="02050604050505020204" pitchFamily="18" charset="0"/>
              </a:rPr>
              <a:t>Definición de ácidos y bases de Lewis</a:t>
            </a:r>
            <a:endParaRPr lang="es-ES" sz="280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362200"/>
            <a:ext cx="6400800" cy="1143000"/>
          </a:xfrm>
        </p:spPr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Interacciones débiles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MX">
                <a:latin typeface="Bookman Old Style" panose="02050604050505020204" pitchFamily="18" charset="0"/>
              </a:rPr>
              <a:t>Momento dipolar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MX" sz="2400"/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MX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934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534400" cy="1143000"/>
          </a:xfrm>
        </p:spPr>
        <p:txBody>
          <a:bodyPr/>
          <a:lstStyle/>
          <a:p>
            <a:pPr eaLnBrk="1" hangingPunct="1"/>
            <a:r>
              <a:rPr lang="es-MX" sz="3800" smtClean="0">
                <a:latin typeface="Bookman Old Style" panose="02050604050505020204" pitchFamily="18" charset="0"/>
              </a:rPr>
              <a:t>¿Polar o no polar?...</a:t>
            </a:r>
            <a:br>
              <a:rPr lang="es-MX" sz="3800" smtClean="0">
                <a:latin typeface="Bookman Old Style" panose="02050604050505020204" pitchFamily="18" charset="0"/>
              </a:rPr>
            </a:br>
            <a:r>
              <a:rPr lang="es-MX" sz="3800" smtClean="0">
                <a:latin typeface="Bookman Old Style" panose="02050604050505020204" pitchFamily="18" charset="0"/>
              </a:rPr>
              <a:t>¡Depende también de la geometría!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203325" y="5988050"/>
            <a:ext cx="687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2400">
                <a:solidFill>
                  <a:schemeClr val="hlink"/>
                </a:solidFill>
                <a:latin typeface="Bookman Old Style" panose="02050604050505020204" pitchFamily="18" charset="0"/>
              </a:rPr>
              <a:t>....que por cierto,  no saben cómo obtener.....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9"/>
          <p:cNvSpPr>
            <a:spLocks noChangeArrowheads="1"/>
          </p:cNvSpPr>
          <p:nvPr/>
        </p:nvSpPr>
        <p:spPr bwMode="auto">
          <a:xfrm>
            <a:off x="3557588" y="262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s-MX" sz="2400">
              <a:latin typeface="Times New Roman" panose="02020603050405020304" pitchFamily="18" charset="0"/>
            </a:endParaRPr>
          </a:p>
        </p:txBody>
      </p:sp>
      <p:graphicFrame>
        <p:nvGraphicFramePr>
          <p:cNvPr id="58371" name="Object 58"/>
          <p:cNvGraphicFramePr>
            <a:graphicFrameLocks noChangeAspect="1"/>
          </p:cNvGraphicFramePr>
          <p:nvPr/>
        </p:nvGraphicFramePr>
        <p:xfrm>
          <a:off x="1676400" y="1752600"/>
          <a:ext cx="2667000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r:id="rId3" imgW="2028467" imgH="1610056" progId="ISISServer">
                  <p:embed/>
                </p:oleObj>
              </mc:Choice>
              <mc:Fallback>
                <p:oleObj r:id="rId3" imgW="2028467" imgH="1610056" progId="ISISServer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2667000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61"/>
          <p:cNvSpPr>
            <a:spLocks noChangeArrowheads="1"/>
          </p:cNvSpPr>
          <p:nvPr/>
        </p:nvSpPr>
        <p:spPr bwMode="auto">
          <a:xfrm>
            <a:off x="3629025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s-MX" sz="2400">
              <a:latin typeface="Times New Roman" panose="02020603050405020304" pitchFamily="18" charset="0"/>
            </a:endParaRPr>
          </a:p>
        </p:txBody>
      </p:sp>
      <p:graphicFrame>
        <p:nvGraphicFramePr>
          <p:cNvPr id="58373" name="Object 60"/>
          <p:cNvGraphicFramePr>
            <a:graphicFrameLocks noChangeAspect="1"/>
          </p:cNvGraphicFramePr>
          <p:nvPr/>
        </p:nvGraphicFramePr>
        <p:xfrm>
          <a:off x="5334000" y="1752600"/>
          <a:ext cx="2438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r:id="rId5" imgW="1884680" imgH="1570990" progId="ISISServer">
                  <p:embed/>
                </p:oleObj>
              </mc:Choice>
              <mc:Fallback>
                <p:oleObj r:id="rId5" imgW="1884680" imgH="1570990" progId="ISISServer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24384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63"/>
          <p:cNvSpPr>
            <a:spLocks noChangeArrowheads="1"/>
          </p:cNvSpPr>
          <p:nvPr/>
        </p:nvSpPr>
        <p:spPr bwMode="auto">
          <a:xfrm>
            <a:off x="3771900" y="2738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s-MX" sz="2400">
              <a:latin typeface="Times New Roman" panose="02020603050405020304" pitchFamily="18" charset="0"/>
            </a:endParaRPr>
          </a:p>
        </p:txBody>
      </p:sp>
      <p:graphicFrame>
        <p:nvGraphicFramePr>
          <p:cNvPr id="58375" name="Object 62"/>
          <p:cNvGraphicFramePr>
            <a:graphicFrameLocks noChangeAspect="1"/>
          </p:cNvGraphicFramePr>
          <p:nvPr/>
        </p:nvGraphicFramePr>
        <p:xfrm>
          <a:off x="1981200" y="4679950"/>
          <a:ext cx="22098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r:id="rId7" imgW="1598930" imgH="1380490" progId="ISISServer">
                  <p:embed/>
                </p:oleObj>
              </mc:Choice>
              <mc:Fallback>
                <p:oleObj r:id="rId7" imgW="1598930" imgH="1380490" progId="ISISServer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79950"/>
                        <a:ext cx="22098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Rectangle 65"/>
          <p:cNvSpPr>
            <a:spLocks noChangeArrowheads="1"/>
          </p:cNvSpPr>
          <p:nvPr/>
        </p:nvSpPr>
        <p:spPr bwMode="auto">
          <a:xfrm>
            <a:off x="3752850" y="2728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s-MX" sz="2400">
              <a:latin typeface="Times New Roman" panose="02020603050405020304" pitchFamily="18" charset="0"/>
            </a:endParaRPr>
          </a:p>
        </p:txBody>
      </p:sp>
      <p:graphicFrame>
        <p:nvGraphicFramePr>
          <p:cNvPr id="58377" name="Object 64"/>
          <p:cNvGraphicFramePr>
            <a:graphicFrameLocks noChangeAspect="1"/>
          </p:cNvGraphicFramePr>
          <p:nvPr/>
        </p:nvGraphicFramePr>
        <p:xfrm>
          <a:off x="5562600" y="4757738"/>
          <a:ext cx="2209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r:id="rId9" imgW="1637030" imgH="1399540" progId="ISISServer">
                  <p:embed/>
                </p:oleObj>
              </mc:Choice>
              <mc:Fallback>
                <p:oleObj r:id="rId9" imgW="1637030" imgH="1399540" progId="ISISServer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757738"/>
                        <a:ext cx="2209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Line 66"/>
          <p:cNvSpPr>
            <a:spLocks noChangeShapeType="1"/>
          </p:cNvSpPr>
          <p:nvPr/>
        </p:nvSpPr>
        <p:spPr bwMode="auto">
          <a:xfrm>
            <a:off x="1219200" y="4191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8379" name="Text Box 67"/>
          <p:cNvSpPr txBox="1">
            <a:spLocks noChangeArrowheads="1"/>
          </p:cNvSpPr>
          <p:nvPr/>
        </p:nvSpPr>
        <p:spPr bwMode="auto">
          <a:xfrm>
            <a:off x="1203325" y="481013"/>
            <a:ext cx="5653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3200">
                <a:latin typeface="Bookman Old Style" panose="02050604050505020204" pitchFamily="18" charset="0"/>
              </a:rPr>
              <a:t>Efectos del momento dipolo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1800" smtClean="0">
                <a:cs typeface="Times New Roman" panose="02020603050405020304" pitchFamily="18" charset="0"/>
              </a:rPr>
              <a:t/>
            </a:r>
            <a:br>
              <a:rPr lang="es-MX" sz="1800" smtClean="0">
                <a:cs typeface="Times New Roman" panose="02020603050405020304" pitchFamily="18" charset="0"/>
              </a:rPr>
            </a:br>
            <a:endParaRPr lang="es-MX" sz="1800" smtClean="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295400" y="228600"/>
            <a:ext cx="6535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 sz="4000">
                <a:solidFill>
                  <a:srgbClr val="663300"/>
                </a:solidFill>
                <a:latin typeface="Bookman Old Style" panose="02050604050505020204" pitchFamily="18" charset="0"/>
              </a:rPr>
              <a:t>Estructrura de la materia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914400" y="1106488"/>
            <a:ext cx="76200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2.5.  Propiedades periódicas. Radios atómicos y radios iónicos. Energía de ionización. Afinidad electrónica.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es-MX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      ESTRUCTURA MOLECULAR.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3.1.  Enlace por pares de electrones. Estructuras de Lewis.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3.2.  Electronegatividad. Definición del enlace iónico, covalente y covalente polar. Momento dipolar.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3.3.  La teoría de las repulsiones entre los pares de electrones de la capa de valencia.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3.4.  Geometría molecular.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3.5.  Modelo de orbitales híbridos.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3.6.  Modelo de los orbitales moleculares.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4.      FUERZAS INTERMOLECULARES.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4.1.  Puente de hidrógeno. Interacción dipolo-dipolo. 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Interacción dipolo-dipolo inducido. Interacción tipo Lennard-Jones. </a:t>
            </a:r>
            <a:br>
              <a:rPr lang="es-MX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es-MX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914400"/>
          </a:xfrm>
        </p:spPr>
        <p:txBody>
          <a:bodyPr/>
          <a:lstStyle/>
          <a:p>
            <a:pPr algn="ctr" eaLnBrk="1" hangingPunct="1"/>
            <a:r>
              <a:rPr lang="es-MX" smtClean="0">
                <a:latin typeface="Bookman Old Style" panose="02050604050505020204" pitchFamily="18" charset="0"/>
              </a:rPr>
              <a:t>Química Inorgánica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>
                <a:solidFill>
                  <a:srgbClr val="663300"/>
                </a:solidFill>
                <a:latin typeface="Bookman Old Style" panose="02050604050505020204" pitchFamily="18" charset="0"/>
              </a:rPr>
              <a:t>2. Interacciones Químicas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>
                <a:solidFill>
                  <a:srgbClr val="663300"/>
                </a:solidFill>
                <a:latin typeface="Bookman Old Style" panose="02050604050505020204" pitchFamily="18" charset="0"/>
              </a:rPr>
              <a:t>	2.1 Enlace covalente. Modelo de repulsión de los pares electrónicos de la capa de valencia (RPECV). Teoría de enlace valencia. Materiales moleculares y redes covalentes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>
                <a:solidFill>
                  <a:srgbClr val="663300"/>
                </a:solidFill>
                <a:latin typeface="Bookman Old Style" panose="02050604050505020204" pitchFamily="18" charset="0"/>
              </a:rPr>
              <a:t>	2.2 Enlace Metálico. Redes metálicas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>
                <a:solidFill>
                  <a:srgbClr val="663300"/>
                </a:solidFill>
                <a:latin typeface="Bookman Old Style" panose="02050604050505020204" pitchFamily="18" charset="0"/>
              </a:rPr>
              <a:t>   2.3 Enlace iónico. Redes iónicas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>
                <a:solidFill>
                  <a:srgbClr val="663300"/>
                </a:solidFill>
                <a:latin typeface="Bookman Old Style" panose="02050604050505020204" pitchFamily="18" charset="0"/>
              </a:rPr>
              <a:t>   2.4 Fuerza intermoleculares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>
                <a:solidFill>
                  <a:srgbClr val="663300"/>
                </a:solidFill>
                <a:latin typeface="Bookman Old Style" panose="02050604050505020204" pitchFamily="18" charset="0"/>
              </a:rPr>
              <a:t>3.- Termodinámica Inorgánica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>
                <a:solidFill>
                  <a:srgbClr val="663300"/>
                </a:solidFill>
                <a:latin typeface="Bookman Old Style" panose="02050604050505020204" pitchFamily="18" charset="0"/>
              </a:rPr>
              <a:t>   3.1 Energías de enlace y energías de Red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>
                <a:solidFill>
                  <a:srgbClr val="663300"/>
                </a:solidFill>
                <a:latin typeface="Bookman Old Style" panose="02050604050505020204" pitchFamily="18" charset="0"/>
              </a:rPr>
              <a:t>   3.2 Ciclo de Born-Haber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8600"/>
            <a:ext cx="4260850" cy="6400800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3.1.Noción de termoquímica (energía de enlace) y evolución del concepto de enlace químico.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 sz="2000"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3.2.</a:t>
            </a:r>
            <a:r>
              <a:rPr lang="es-MX" sz="2000">
                <a:cs typeface="Times New Roman" panose="02020603050405020304" pitchFamily="18" charset="0"/>
              </a:rPr>
              <a:t>  </a:t>
            </a: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Fórmulas desarrolladas de barras y de Lewis de los compuestos químicos.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 sz="2000"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3.3.</a:t>
            </a:r>
            <a:r>
              <a:rPr lang="es-MX" sz="2000">
                <a:cs typeface="Times New Roman" panose="02020603050405020304" pitchFamily="18" charset="0"/>
              </a:rPr>
              <a:t>  I</a:t>
            </a: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nteracciones fuertes (enlaces iónico, covalente polar, no polar y metálico)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 sz="2000"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3.4.</a:t>
            </a:r>
            <a:r>
              <a:rPr lang="es-MX" sz="2000">
                <a:cs typeface="Times New Roman" panose="02020603050405020304" pitchFamily="18" charset="0"/>
              </a:rPr>
              <a:t>     </a:t>
            </a: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Interacciones débiles.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 sz="20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3.5  Explicación de las propiedades y los estados de agregación en los compuestos químicos en función de los tipos de enlace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52400"/>
            <a:ext cx="4495800" cy="6019800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3.1. Importancia de las</a:t>
            </a:r>
            <a:r>
              <a:rPr lang="es-MX" sz="2000">
                <a:latin typeface="Bookman Old Style" panose="02050604050505020204" pitchFamily="18" charset="0"/>
              </a:rPr>
              <a:t> propiedades y los estados de agregación en los  compuestos químicos para </a:t>
            </a:r>
            <a:r>
              <a:rPr lang="es-MX" sz="2000" i="1" u="sng">
                <a:latin typeface="Bookman Old Style" panose="02050604050505020204" pitchFamily="18" charset="0"/>
              </a:rPr>
              <a:t>proponer </a:t>
            </a:r>
            <a:r>
              <a:rPr lang="es-MX" sz="2000">
                <a:latin typeface="Bookman Old Style" panose="02050604050505020204" pitchFamily="18" charset="0"/>
              </a:rPr>
              <a:t>modelos de</a:t>
            </a:r>
            <a:r>
              <a:rPr lang="es-MX" sz="2000"/>
              <a:t> </a:t>
            </a:r>
            <a:r>
              <a:rPr lang="es-MX" sz="2000">
                <a:latin typeface="Bookman Old Style" panose="02050604050505020204" pitchFamily="18" charset="0"/>
              </a:rPr>
              <a:t>enlace</a:t>
            </a: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 sz="20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3.2.</a:t>
            </a:r>
            <a:r>
              <a:rPr lang="es-MX" sz="2000">
                <a:cs typeface="Times New Roman" panose="02020603050405020304" pitchFamily="18" charset="0"/>
              </a:rPr>
              <a:t>  I</a:t>
            </a: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nteracciones fuertes (enlaces iónico, covalente polar, no polar y metálico)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 sz="20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3.3 Fórmulas desarrolladas de   barras y de Lewis de los compuestos químicos.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 sz="20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3.4  Noción de termoquímica (energía de enlace) 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 sz="20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3.5. </a:t>
            </a:r>
            <a:r>
              <a:rPr lang="es-MX" sz="2000">
                <a:cs typeface="Times New Roman" panose="02020603050405020304" pitchFamily="18" charset="0"/>
              </a:rPr>
              <a:t> </a:t>
            </a:r>
            <a:r>
              <a:rPr lang="es-MX" sz="2000">
                <a:latin typeface="Bookman Old Style" panose="02050604050505020204" pitchFamily="18" charset="0"/>
                <a:cs typeface="Times New Roman" panose="02020603050405020304" pitchFamily="18" charset="0"/>
              </a:rPr>
              <a:t>Interacciones débiles.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 sz="20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0" y="27432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sz="4000">
                <a:solidFill>
                  <a:srgbClr val="663300"/>
                </a:solidFill>
                <a:latin typeface="Bookman Old Style" panose="02050604050505020204" pitchFamily="18" charset="0"/>
              </a:rPr>
              <a:t>.....¿en cuatro horas?.....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497887" cy="3384550"/>
          </a:xfrm>
        </p:spPr>
        <p:txBody>
          <a:bodyPr/>
          <a:lstStyle/>
          <a:p>
            <a:pPr eaLnBrk="1" hangingPunct="1"/>
            <a:r>
              <a:rPr lang="es-MX" smtClean="0">
                <a:latin typeface="Bookman Old Style" panose="02050604050505020204" pitchFamily="18" charset="0"/>
              </a:rPr>
              <a:t>Estados de agregación... (sólidos)</a:t>
            </a:r>
            <a:endParaRPr lang="es-ES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579563" y="15875"/>
            <a:ext cx="7564437" cy="1431925"/>
          </a:xfrm>
        </p:spPr>
        <p:txBody>
          <a:bodyPr/>
          <a:lstStyle/>
          <a:p>
            <a:pPr eaLnBrk="1" hangingPunct="1"/>
            <a:r>
              <a:rPr lang="es-ES_tradnl" smtClean="0"/>
              <a:t/>
            </a:r>
            <a:br>
              <a:rPr lang="es-ES_tradnl" smtClean="0"/>
            </a:br>
            <a:endParaRPr lang="es-ES" smtClean="0"/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7724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sz="4400" smtClean="0"/>
              <a:t>             </a:t>
            </a:r>
            <a:r>
              <a:rPr lang="es-MX" sz="4000" i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Sólidos de “</a:t>
            </a:r>
            <a:r>
              <a:rPr lang="es-MX" sz="4000" i="1" u="sng" smtClean="0">
                <a:solidFill>
                  <a:schemeClr val="tx2"/>
                </a:solidFill>
                <a:latin typeface="Bookman Old Style" panose="02050604050505020204" pitchFamily="18" charset="0"/>
              </a:rPr>
              <a:t>alto</a:t>
            </a:r>
            <a:r>
              <a:rPr lang="es-MX" sz="4000" i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” punto </a:t>
            </a:r>
          </a:p>
          <a:p>
            <a:pPr eaLnBrk="1" hangingPunct="1">
              <a:buFontTx/>
              <a:buNone/>
            </a:pPr>
            <a:r>
              <a:rPr lang="es-MX" sz="4000" i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            de fusión</a:t>
            </a:r>
          </a:p>
          <a:p>
            <a:pPr eaLnBrk="1" hangingPunct="1"/>
            <a:endParaRPr lang="es-MX" sz="400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es-MX" smtClean="0"/>
          </a:p>
          <a:p>
            <a:pPr eaLnBrk="1" hangingPunct="1"/>
            <a:r>
              <a:rPr lang="es-MX" smtClean="0"/>
              <a:t>             </a:t>
            </a:r>
          </a:p>
        </p:txBody>
      </p:sp>
      <p:pic>
        <p:nvPicPr>
          <p:cNvPr id="1126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"/>
          <a:stretch>
            <a:fillRect/>
          </a:stretch>
        </p:blipFill>
        <p:spPr bwMode="auto">
          <a:xfrm>
            <a:off x="1371600" y="1712913"/>
            <a:ext cx="7467600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Diamante</a:t>
            </a:r>
            <a:r>
              <a:rPr lang="es-MX" smtClean="0"/>
              <a:t>.....</a:t>
            </a:r>
            <a:endParaRPr lang="es-E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 sz="280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 sz="280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 sz="280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 sz="2800"/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MX">
              <a:latin typeface="Bookman Old Style" panose="020506040505050202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>
              <a:latin typeface="Bookman Old Style" panose="020506040505050202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>
              <a:latin typeface="Bookman Old Style" panose="020506040505050202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>
              <a:latin typeface="Bookman Old Style" panose="020506040505050202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s-MX">
              <a:latin typeface="Bookman Old Style" panose="02050604050505020204" pitchFamily="18" charset="0"/>
            </a:endParaRP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400">
                <a:latin typeface="Bookman Old Style" panose="02050604050505020204" pitchFamily="18" charset="0"/>
              </a:rPr>
              <a:t>pf </a:t>
            </a:r>
            <a:r>
              <a:rPr lang="es-MX" sz="2400">
                <a:latin typeface="Bookman Old Style" panose="02050604050505020204" pitchFamily="18" charset="0"/>
                <a:sym typeface="Symbol" panose="05050102010706020507" pitchFamily="18" charset="2"/>
              </a:rPr>
              <a:t> 4000°C </a:t>
            </a:r>
            <a:r>
              <a:rPr lang="es-MX" sz="2400">
                <a:latin typeface="Bookman Old Style" panose="02050604050505020204" pitchFamily="18" charset="0"/>
              </a:rPr>
              <a:t>  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s-MX" sz="2400">
                <a:latin typeface="Bookman Old Style" panose="02050604050505020204" pitchFamily="18" charset="0"/>
              </a:rPr>
              <a:t>(Cotton dice que es  el mayor conocido...).</a:t>
            </a:r>
            <a:endParaRPr lang="es-ES" sz="2400">
              <a:latin typeface="Bookman Old Style" panose="02050604050505020204" pitchFamily="18" charset="0"/>
            </a:endParaRPr>
          </a:p>
        </p:txBody>
      </p:sp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-693738" y="6508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s-MX" sz="2400">
              <a:latin typeface="Times New Roman" panose="02020603050405020304" pitchFamily="18" charset="0"/>
            </a:endParaRPr>
          </a:p>
        </p:txBody>
      </p:sp>
      <p:pic>
        <p:nvPicPr>
          <p:cNvPr id="12293" name="Picture 19" descr="The 127.01 carat Portuguese Diam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0"/>
            <a:ext cx="48307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1488"/>
            <a:ext cx="7772400" cy="1052512"/>
          </a:xfrm>
        </p:spPr>
        <p:txBody>
          <a:bodyPr/>
          <a:lstStyle/>
          <a:p>
            <a:pPr eaLnBrk="1" hangingPunct="1"/>
            <a:r>
              <a:rPr lang="es-MX" sz="4000" smtClean="0"/>
              <a:t>Grafito....</a:t>
            </a:r>
            <a:endParaRPr lang="es-E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7769225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  <a:p>
            <a:pPr eaLnBrk="1" hangingPunct="1">
              <a:buFontTx/>
              <a:buNone/>
            </a:pPr>
            <a:endParaRPr lang="es-MX" smtClean="0"/>
          </a:p>
          <a:p>
            <a:pPr eaLnBrk="1" hangingPunct="1"/>
            <a:r>
              <a:rPr lang="es-MX" sz="2400" smtClean="0">
                <a:latin typeface="Bookman Old Style" panose="02050604050505020204" pitchFamily="18" charset="0"/>
              </a:rPr>
              <a:t>Punto de fusión</a:t>
            </a:r>
          </a:p>
          <a:p>
            <a:pPr eaLnBrk="1" hangingPunct="1">
              <a:buFontTx/>
              <a:buNone/>
            </a:pPr>
            <a:r>
              <a:rPr lang="es-MX" sz="2400" smtClean="0">
                <a:latin typeface="Bookman Old Style" panose="02050604050505020204" pitchFamily="18" charset="0"/>
              </a:rPr>
              <a:t> </a:t>
            </a:r>
            <a:r>
              <a:rPr lang="es-MX" sz="2400" smtClean="0">
                <a:latin typeface="Bookman Old Style" panose="02050604050505020204" pitchFamily="18" charset="0"/>
                <a:sym typeface="Symbol" panose="05050102010706020507" pitchFamily="18" charset="2"/>
              </a:rPr>
              <a:t>  4000°C</a:t>
            </a:r>
            <a:r>
              <a:rPr lang="es-MX" sz="2400" smtClean="0">
                <a:latin typeface="Bookman Old Style" panose="02050604050505020204" pitchFamily="18" charset="0"/>
              </a:rPr>
              <a:t> ...</a:t>
            </a:r>
            <a:endParaRPr lang="es-ES" sz="2400" smtClean="0">
              <a:latin typeface="Bookman Old Style" panose="02050604050505020204" pitchFamily="18" charset="0"/>
            </a:endParaRPr>
          </a:p>
        </p:txBody>
      </p:sp>
      <p:pic>
        <p:nvPicPr>
          <p:cNvPr id="13316" name="Picture 4" descr="C:\WINDOWS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1545</TotalTime>
  <Words>1386</Words>
  <Application>Microsoft Office PowerPoint</Application>
  <PresentationFormat>Presentación en pantalla (4:3)</PresentationFormat>
  <Paragraphs>293</Paragraphs>
  <Slides>57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57</vt:i4>
      </vt:variant>
    </vt:vector>
  </HeadingPairs>
  <TitlesOfParts>
    <vt:vector size="71" baseType="lpstr">
      <vt:lpstr>Times New Roman</vt:lpstr>
      <vt:lpstr>Arial</vt:lpstr>
      <vt:lpstr>Century Gothic</vt:lpstr>
      <vt:lpstr>Wingdings 3</vt:lpstr>
      <vt:lpstr>Calibri</vt:lpstr>
      <vt:lpstr>Bookman Old Style</vt:lpstr>
      <vt:lpstr>Symbol</vt:lpstr>
      <vt:lpstr>Wingdings</vt:lpstr>
      <vt:lpstr>Ion</vt:lpstr>
      <vt:lpstr>Foto de Microsoft Photo Editor 3.0</vt:lpstr>
      <vt:lpstr>MS Organization Chart 2.0</vt:lpstr>
      <vt:lpstr>Microsoft Picture</vt:lpstr>
      <vt:lpstr>Microsoft Document</vt:lpstr>
      <vt:lpstr>ISIS/Draw Sketch</vt:lpstr>
      <vt:lpstr>  “Explicación de las propiedades y los estados de agregación en los compuestos químicos en función de los tipos de enlace.” </vt:lpstr>
      <vt:lpstr>Las Sustancias Químicas </vt:lpstr>
      <vt:lpstr>¿Podemos clasificar a las sustancias? </vt:lpstr>
      <vt:lpstr>  Por estado de agregación</vt:lpstr>
      <vt:lpstr> Problemas....</vt:lpstr>
      <vt:lpstr>Estados de agregación... (sólidos)</vt:lpstr>
      <vt:lpstr> </vt:lpstr>
      <vt:lpstr>Diamante.....</vt:lpstr>
      <vt:lpstr>Grafito....</vt:lpstr>
      <vt:lpstr>Ca5(PO4)3(OH)</vt:lpstr>
      <vt:lpstr>Hierro</vt:lpstr>
      <vt:lpstr>Sal común</vt:lpstr>
      <vt:lpstr>¿Qué nos dice un alto punto de fusión?</vt:lpstr>
      <vt:lpstr>Presentación de PowerPoint</vt:lpstr>
      <vt:lpstr>  Sólidos de bajo punto de     fusión</vt:lpstr>
      <vt:lpstr>Azufre (pf 115 °C) </vt:lpstr>
      <vt:lpstr>¿Qué nos dice un bajo punto de fusión?</vt:lpstr>
      <vt:lpstr>Presentación de PowerPoint</vt:lpstr>
      <vt:lpstr>Moléculas</vt:lpstr>
      <vt:lpstr>Fósforo</vt:lpstr>
      <vt:lpstr>Gases, líquidos o sólidos de bajo punto de fusión</vt:lpstr>
      <vt:lpstr>En resumen</vt:lpstr>
      <vt:lpstr>Aparte de la direccionalidad,  </vt:lpstr>
      <vt:lpstr>Necesitamos otra propiedad observable</vt:lpstr>
      <vt:lpstr>Cristalinidad Los compuestos que forman cristales son:</vt:lpstr>
      <vt:lpstr>Presentación de PowerPoint</vt:lpstr>
      <vt:lpstr>Conductividad eléctrica Algunos sólidos conducen la electricidad</vt:lpstr>
      <vt:lpstr>Presentación de PowerPoint</vt:lpstr>
      <vt:lpstr>¿Con esto podemos ya proponer modelos para la naturaleza de los enlaces en las sustancias con distintas propiedades?</vt:lpstr>
      <vt:lpstr>¿Qué me dice la conductividad?</vt:lpstr>
      <vt:lpstr>Enlace metálico</vt:lpstr>
      <vt:lpstr>Enlace iónico</vt:lpstr>
      <vt:lpstr>Enlace covalente</vt:lpstr>
      <vt:lpstr>Presentación de PowerPoint</vt:lpstr>
      <vt:lpstr>Clasificación de las sustancias</vt:lpstr>
      <vt:lpstr>¿Falso o verdadero?</vt:lpstr>
      <vt:lpstr>Enlace covalente polar</vt:lpstr>
      <vt:lpstr>¿y eso....cómo se sabe...?</vt:lpstr>
      <vt:lpstr>Electronegatividad</vt:lpstr>
      <vt:lpstr>Presentación de PowerPoint</vt:lpstr>
      <vt:lpstr>Comportamiento periódico</vt:lpstr>
      <vt:lpstr>Predicción del tipo de enlace</vt:lpstr>
      <vt:lpstr>¿Tipo de enlace...?</vt:lpstr>
      <vt:lpstr>Óxidos</vt:lpstr>
      <vt:lpstr>ESTRUCTURAS DE LEWIS</vt:lpstr>
      <vt:lpstr>“Receta”</vt:lpstr>
      <vt:lpstr>Evidencias experimentales</vt:lpstr>
      <vt:lpstr>Para algunas moléculas diatómicas</vt:lpstr>
      <vt:lpstr>Estructuras resonantes</vt:lpstr>
      <vt:lpstr>¿Hasta dónde...?</vt:lpstr>
      <vt:lpstr>Interacciones débiles</vt:lpstr>
      <vt:lpstr>¿Polar o no polar?... ¡Depende también de la geometría!</vt:lpstr>
      <vt:lpstr>Presentación de PowerPoint</vt:lpstr>
      <vt:lpstr> </vt:lpstr>
      <vt:lpstr>Química Inorgánica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Compuestos Químicos</dc:title>
  <dc:creator>Usuario Autorizado de HP</dc:creator>
  <cp:lastModifiedBy>HP_vmus</cp:lastModifiedBy>
  <cp:revision>102</cp:revision>
  <dcterms:created xsi:type="dcterms:W3CDTF">2002-02-26T03:44:54Z</dcterms:created>
  <dcterms:modified xsi:type="dcterms:W3CDTF">2013-10-03T21:19:12Z</dcterms:modified>
</cp:coreProperties>
</file>